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3" r:id="rId3"/>
    <p:sldId id="4274" r:id="rId5"/>
    <p:sldId id="4391" r:id="rId6"/>
    <p:sldId id="4440" r:id="rId7"/>
    <p:sldId id="4446" r:id="rId8"/>
    <p:sldId id="4442" r:id="rId9"/>
    <p:sldId id="4444" r:id="rId10"/>
    <p:sldId id="1341" r:id="rId11"/>
    <p:sldId id="4272" r:id="rId12"/>
    <p:sldId id="4270" r:id="rId13"/>
    <p:sldId id="4278" r:id="rId14"/>
    <p:sldId id="4339" r:id="rId15"/>
    <p:sldId id="4269" r:id="rId16"/>
    <p:sldId id="4241" r:id="rId17"/>
    <p:sldId id="270" r:id="rId18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tags" Target="tags/tag23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8.png"/><Relationship Id="rId1" Type="http://schemas.openxmlformats.org/officeDocument/2006/relationships/tags" Target="../tags/tag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9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0.xml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2.xml"/><Relationship Id="rId2" Type="http://schemas.openxmlformats.org/officeDocument/2006/relationships/image" Target="../media/image14.png"/><Relationship Id="rId1" Type="http://schemas.openxmlformats.org/officeDocument/2006/relationships/tags" Target="../tags/tag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6.xml"/><Relationship Id="rId2" Type="http://schemas.openxmlformats.org/officeDocument/2006/relationships/image" Target="../media/image6.png"/><Relationship Id="rId1" Type="http://schemas.openxmlformats.org/officeDocument/2006/relationships/tags" Target="../tags/tag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7.png"/><Relationship Id="rId1" Type="http://schemas.openxmlformats.org/officeDocument/2006/relationships/tags" Target="../tags/tag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9792" y="1951887"/>
            <a:ext cx="105810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牛市正进行时</a:t>
            </a:r>
            <a:endParaRPr lang="zh-CN" sz="6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陈灼基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85647"/>
            <a:ext cx="4620470" cy="646082"/>
            <a:chOff x="7093" y="6616"/>
            <a:chExt cx="7859" cy="1132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1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A1120620030004</a:t>
              </a:r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74373" cy="381327"/>
            <a:chOff x="10918" y="5734"/>
            <a:chExt cx="5059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00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2025.03.03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6515" y="160020"/>
            <a:ext cx="12342495" cy="645033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1275" y="734695"/>
            <a:ext cx="9867900" cy="54324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风口阻击二维码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439545" y="2088515"/>
            <a:ext cx="2619375" cy="2543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1015" y="1373505"/>
            <a:ext cx="7518400" cy="46355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0331" y="940279"/>
            <a:ext cx="11300605" cy="513271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54200" y="25167"/>
            <a:ext cx="848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四线开花</a:t>
            </a:r>
            <a:endParaRPr lang="en-US" sz="40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74332" y="851323"/>
            <a:ext cx="777909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/>
              <a:t>庄散博弈（最强形态）：</a:t>
            </a:r>
            <a:br>
              <a:rPr lang="en-US" altLang="zh-CN" sz="2000" b="1" dirty="0"/>
            </a:br>
            <a:br>
              <a:rPr lang="en-US" altLang="zh-CN" sz="2000" b="1" dirty="0"/>
            </a:br>
            <a:r>
              <a:rPr lang="zh-CN" altLang="en-US" sz="2000" b="1" dirty="0"/>
              <a:t>红线、黄线呈现向上（红线第一，黄线第二）</a:t>
            </a:r>
            <a:endParaRPr lang="en-US" altLang="zh-CN" sz="2000" b="1" dirty="0"/>
          </a:p>
          <a:p>
            <a:br>
              <a:rPr lang="en-US" altLang="zh-CN" sz="2000" b="1" dirty="0"/>
            </a:br>
            <a:r>
              <a:rPr lang="zh-CN" altLang="en-US" sz="2000" b="1" dirty="0"/>
              <a:t>蓝线、绿线呈现向下（蓝线第三，绿线第四）</a:t>
            </a:r>
            <a:br>
              <a:rPr lang="en-US" altLang="zh-CN" sz="2000" b="1" dirty="0"/>
            </a:br>
            <a:endParaRPr lang="en-US" altLang="zh-CN" sz="2000" b="1" dirty="0"/>
          </a:p>
          <a:p>
            <a:br>
              <a:rPr lang="en-US" altLang="zh-CN" sz="2000" b="1" dirty="0"/>
            </a:br>
            <a:r>
              <a:rPr lang="zh-CN" altLang="en-US" sz="2000" b="1" dirty="0"/>
              <a:t>说明主力的超大单和大单形成合力抢夺散户筹码，此时个股容易大幅拉升甚至出现涨停板。</a:t>
            </a:r>
            <a:endParaRPr lang="en-US" altLang="zh-CN" sz="2000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61151" y="733053"/>
            <a:ext cx="2578851" cy="5473976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90270" y="1332865"/>
            <a:ext cx="1029081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、控盘双突破（智能辅助线、</a:t>
            </a:r>
            <a:r>
              <a:rPr lang="en-US" altLang="zh-CN" sz="2400" dirty="0"/>
              <a:t>20</a:t>
            </a:r>
            <a:r>
              <a:rPr lang="zh-CN" altLang="en-US" sz="2400" dirty="0"/>
              <a:t>日、</a:t>
            </a:r>
            <a:r>
              <a:rPr lang="en-US" altLang="zh-CN" sz="2400" dirty="0"/>
              <a:t>10</a:t>
            </a:r>
            <a:r>
              <a:rPr lang="zh-CN" altLang="en-US" sz="2400" dirty="0"/>
              <a:t>日、</a:t>
            </a:r>
            <a:r>
              <a:rPr lang="en-US" altLang="zh-CN" sz="2400" dirty="0"/>
              <a:t>5</a:t>
            </a:r>
            <a:r>
              <a:rPr lang="zh-CN" altLang="en-US" sz="2400" dirty="0"/>
              <a:t>日均线），走向上的趋势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、主题猎手战法：结合热点、</a:t>
            </a:r>
            <a:r>
              <a:rPr lang="en-US" altLang="zh-CN" sz="2400" dirty="0"/>
              <a:t>L2</a:t>
            </a:r>
            <a:r>
              <a:rPr lang="zh-CN" altLang="en-US" sz="2400" dirty="0"/>
              <a:t>资金等指标</a:t>
            </a:r>
            <a:endParaRPr lang="en-US" altLang="zh-CN" sz="2400" dirty="0"/>
          </a:p>
          <a:p>
            <a:endParaRPr lang="en-US" altLang="zh-CN" sz="2400" dirty="0"/>
          </a:p>
          <a:p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当前的操作思路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45795" y="911225"/>
            <a:ext cx="11135360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1</a:t>
            </a:r>
            <a:r>
              <a:rPr lang="zh-CN" altLang="en-US" sz="2000" dirty="0"/>
              <a:t>、婴童概念：</a:t>
            </a:r>
            <a:endParaRPr lang="zh-CN" altLang="en-US" sz="2000" dirty="0"/>
          </a:p>
          <a:p>
            <a:r>
              <a:rPr lang="zh-CN" altLang="en-US" sz="2000" dirty="0"/>
              <a:t>日前，国务院办公厅印发《关于逐步推行免费学前教育的意见》，推进学前教育普及普惠安全优质发展。意见明确，从</a:t>
            </a:r>
            <a:r>
              <a:rPr lang="en-US" altLang="zh-CN" sz="2000" dirty="0"/>
              <a:t>2025</a:t>
            </a:r>
            <a:r>
              <a:rPr lang="zh-CN" altLang="en-US" sz="2000" dirty="0"/>
              <a:t>年秋季学期起，免除公办幼儿园学前一年在园儿童保育教育费。免保育教育费标准按照县级以上地方人民政府及其教育、价格主管部门批准的公办幼儿园保育教育费收费标准（不含伙食费、住宿费、杂费等）执行。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</a:t>
            </a:r>
            <a:r>
              <a:rPr lang="en-US" altLang="zh-CN" sz="2000" dirty="0"/>
              <a:t>esim</a:t>
            </a:r>
            <a:r>
              <a:rPr lang="zh-CN" altLang="en-US" sz="2000" dirty="0"/>
              <a:t>：</a:t>
            </a:r>
            <a:endParaRPr lang="zh-CN" altLang="en-US" sz="2000" dirty="0"/>
          </a:p>
          <a:p>
            <a:r>
              <a:rPr lang="zh-CN" altLang="en-US" sz="2000" dirty="0"/>
              <a:t>据报道，国内三大运营商在近期重启了</a:t>
            </a:r>
            <a:r>
              <a:rPr lang="en-US" altLang="zh-CN" sz="2000" dirty="0"/>
              <a:t>eSIM</a:t>
            </a:r>
            <a:r>
              <a:rPr lang="zh-CN" altLang="en-US" sz="2000" dirty="0"/>
              <a:t>业务，但业务仍集中在物联网及智能穿戴领域，而手机</a:t>
            </a:r>
            <a:r>
              <a:rPr lang="en-US" altLang="zh-CN" sz="2000" dirty="0"/>
              <a:t>eSIM</a:t>
            </a:r>
            <a:r>
              <a:rPr lang="zh-CN" altLang="en-US" sz="2000" dirty="0"/>
              <a:t>业务暂未涉足。此外，不少数码博主近期表示，苹果新款手机或将彻底取消物理</a:t>
            </a:r>
            <a:r>
              <a:rPr lang="en-US" altLang="zh-CN" sz="2000" dirty="0"/>
              <a:t>SIM</a:t>
            </a:r>
            <a:r>
              <a:rPr lang="zh-CN" altLang="en-US" sz="2000" dirty="0"/>
              <a:t>卡槽，仅支持</a:t>
            </a:r>
            <a:r>
              <a:rPr lang="en-US" altLang="zh-CN" sz="2000" dirty="0"/>
              <a:t>eSIM</a:t>
            </a:r>
            <a:r>
              <a:rPr lang="zh-CN" altLang="en-US" sz="2000" dirty="0"/>
              <a:t>。华为也计划在第三季度推出的新款三折叠屏手机上支持</a:t>
            </a:r>
            <a:r>
              <a:rPr lang="en-US" altLang="zh-CN" sz="2000" dirty="0"/>
              <a:t>eSIM</a:t>
            </a:r>
            <a:r>
              <a:rPr lang="zh-CN" altLang="en-US" sz="2000" dirty="0"/>
              <a:t>技术。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9310" y="974725"/>
            <a:ext cx="1089977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3</a:t>
            </a:r>
            <a:r>
              <a:rPr lang="zh-CN" altLang="en-US" sz="2000" dirty="0"/>
              <a:t>、工业母机：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8</a:t>
            </a:r>
            <a:r>
              <a:rPr lang="zh-CN" altLang="en-US" sz="2000" dirty="0"/>
              <a:t>月</a:t>
            </a:r>
            <a:r>
              <a:rPr lang="en-US" altLang="zh-CN" sz="2000" dirty="0"/>
              <a:t>5</a:t>
            </a:r>
            <a:r>
              <a:rPr lang="zh-CN" altLang="en-US" sz="2000" dirty="0"/>
              <a:t>日，央行等七部门《关于金融支持新型工业化的指导意见》，其中提到：推动产业加快迈向中高端，防止</a:t>
            </a:r>
            <a:r>
              <a:rPr lang="en-US" altLang="zh-CN" sz="2000" dirty="0"/>
              <a:t>“</a:t>
            </a:r>
            <a:r>
              <a:rPr lang="zh-CN" altLang="en-US" sz="2000" dirty="0"/>
              <a:t>内卷式</a:t>
            </a:r>
            <a:r>
              <a:rPr lang="en-US" altLang="zh-CN" sz="2000" dirty="0"/>
              <a:t>”</a:t>
            </a:r>
            <a:r>
              <a:rPr lang="zh-CN" altLang="en-US" sz="2000" dirty="0"/>
              <a:t>竞争；引导银行为集成电路、工业母机、医疗装备、服务器、仪器仪表、基础软件、工业软件、先进材料等制造业重点产业链技术和产品攻关提供中长期融资。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283970" y="798830"/>
            <a:ext cx="9005570" cy="53784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4745" y="960755"/>
            <a:ext cx="10610215" cy="3655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000" dirty="0"/>
              <a:t>仓位：五成</a:t>
            </a:r>
            <a:r>
              <a:rPr lang="en-US" altLang="zh-CN" sz="2000" dirty="0"/>
              <a:t>——</a:t>
            </a:r>
            <a:r>
              <a:rPr lang="zh-CN" altLang="en-US" sz="2000" dirty="0"/>
              <a:t>七成</a:t>
            </a:r>
            <a:endParaRPr lang="zh-CN" sz="2000" dirty="0"/>
          </a:p>
          <a:p>
            <a:endParaRPr lang="zh-CN" altLang="en-US" sz="2000" dirty="0"/>
          </a:p>
          <a:p>
            <a:r>
              <a:rPr lang="zh-CN" altLang="en-US" sz="2000" dirty="0"/>
              <a:t>策略：两个中线个股，两个短线个股</a:t>
            </a:r>
            <a:endParaRPr lang="zh-CN" altLang="en-US" sz="2000" dirty="0"/>
          </a:p>
          <a:p>
            <a:r>
              <a:rPr lang="zh-CN" altLang="en-US" sz="2000" dirty="0"/>
              <a:t> </a:t>
            </a:r>
            <a:r>
              <a:rPr lang="en-US" altLang="zh-CN" sz="2000" dirty="0"/>
              <a:t>            </a:t>
            </a:r>
            <a:endParaRPr lang="en-US" altLang="zh-CN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或者，三个中线、吃波段收益，一个短线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剩余资金灵活做</a:t>
            </a:r>
            <a:r>
              <a:rPr lang="en-US" altLang="zh-CN" sz="2000" dirty="0"/>
              <a:t>T</a:t>
            </a:r>
            <a:endParaRPr lang="zh-CN" altLang="en-US" sz="2000" dirty="0"/>
          </a:p>
          <a:p>
            <a:endParaRPr lang="zh-CN" altLang="en-US" sz="2400" dirty="0"/>
          </a:p>
          <a:p>
            <a:r>
              <a:rPr lang="zh-CN" altLang="en-US" sz="2400" dirty="0"/>
              <a:t>持续拉升连板股、极致抱团趋势股、低吸高活跃强势股、</a:t>
            </a:r>
            <a:endParaRPr lang="zh-CN" altLang="en-US" sz="2400" dirty="0"/>
          </a:p>
          <a:p>
            <a:endParaRPr lang="zh-CN" altLang="en-US" sz="2400" dirty="0"/>
          </a:p>
          <a:p>
            <a:r>
              <a:rPr lang="zh-CN" altLang="en-US" sz="2400" dirty="0"/>
              <a:t>潜伏利好消息政策个股、耐心持有优质个股、平铺首板个股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操作策略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54710" y="1033780"/>
            <a:ext cx="10536555" cy="4373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sz="2000" dirty="0"/>
          </a:p>
          <a:p>
            <a:r>
              <a:rPr lang="en-US" altLang="zh-CN" sz="2000" dirty="0"/>
              <a:t>1</a:t>
            </a:r>
            <a:r>
              <a:rPr lang="zh-CN" altLang="en-US" sz="2000" dirty="0"/>
              <a:t>、周一</a:t>
            </a:r>
            <a:r>
              <a:rPr lang="zh-CN" altLang="en-US" sz="2000" dirty="0">
                <a:solidFill>
                  <a:srgbClr val="FF0000"/>
                </a:solidFill>
              </a:rPr>
              <a:t>最强风口</a:t>
            </a:r>
            <a:r>
              <a:rPr lang="zh-CN" altLang="en-US" sz="2000" dirty="0"/>
              <a:t>：选择当日涨停板个股最多的板块，当日最强的风口</a:t>
            </a:r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、周二</a:t>
            </a:r>
            <a:r>
              <a:rPr lang="zh-CN" altLang="en-US" sz="2000" dirty="0">
                <a:solidFill>
                  <a:srgbClr val="FF0000"/>
                </a:solidFill>
              </a:rPr>
              <a:t>主题风口</a:t>
            </a:r>
            <a:r>
              <a:rPr lang="zh-CN" altLang="en-US" sz="2000" dirty="0"/>
              <a:t>：选择当日主题猎手最强的主题，挖掘最强的两个股票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3</a:t>
            </a:r>
            <a:r>
              <a:rPr lang="zh-CN" altLang="en-US" sz="2000" dirty="0"/>
              <a:t>、周三</a:t>
            </a:r>
            <a:r>
              <a:rPr lang="zh-CN" altLang="en-US" sz="2000" dirty="0">
                <a:solidFill>
                  <a:srgbClr val="FF0000"/>
                </a:solidFill>
              </a:rPr>
              <a:t>资金风口</a:t>
            </a:r>
            <a:r>
              <a:rPr lang="zh-CN" altLang="en-US" sz="2000" dirty="0"/>
              <a:t>：选择当日行业板块，主力净买额第一名或第二名的板块</a:t>
            </a:r>
            <a:endParaRPr lang="zh-CN" altLang="en-US" sz="2000" dirty="0"/>
          </a:p>
          <a:p>
            <a:r>
              <a:rPr lang="en-US" altLang="zh-CN" sz="2000" dirty="0"/>
              <a:t>4</a:t>
            </a:r>
            <a:r>
              <a:rPr lang="zh-CN" altLang="en-US" sz="2000" dirty="0"/>
              <a:t>、周四</a:t>
            </a:r>
            <a:r>
              <a:rPr lang="zh-CN" altLang="en-US" sz="2000" dirty="0">
                <a:solidFill>
                  <a:srgbClr val="FF0000"/>
                </a:solidFill>
              </a:rPr>
              <a:t>逻辑风口</a:t>
            </a:r>
            <a:r>
              <a:rPr lang="zh-CN" altLang="en-US" sz="2000" dirty="0"/>
              <a:t>：结合当日或近几日逻辑逐渐发酵的风口，博弈周末发酵</a:t>
            </a:r>
            <a:endParaRPr lang="zh-CN" altLang="en-US" sz="2000" dirty="0"/>
          </a:p>
          <a:p>
            <a:r>
              <a:rPr lang="zh-CN" altLang="en-US" sz="2000" dirty="0"/>
              <a:t>四个不同维度的逻辑，每天筛选出强风口、强个股，为投资保驾护航，助力</a:t>
            </a:r>
            <a:r>
              <a:rPr lang="zh-CN" altLang="en-US" sz="2000" dirty="0">
                <a:solidFill>
                  <a:srgbClr val="FF0000"/>
                </a:solidFill>
              </a:rPr>
              <a:t>账户长虹</a:t>
            </a:r>
            <a:endParaRPr lang="zh-CN" altLang="en-US" sz="2000" dirty="0">
              <a:solidFill>
                <a:srgbClr val="FF0000"/>
              </a:solidFill>
            </a:endParaRPr>
          </a:p>
          <a:p>
            <a:endParaRPr lang="zh-CN" altLang="en-US" sz="2000" dirty="0">
              <a:solidFill>
                <a:srgbClr val="FF0000"/>
              </a:solidFill>
            </a:endParaRPr>
          </a:p>
          <a:p>
            <a:r>
              <a:rPr lang="zh-CN" altLang="en-US" dirty="0"/>
              <a:t>用户收益案例：以上为特定客户、特定时间区间的历史业绩，个别情况不代表普遍现象，个股历史涨幅不预示其未来表现，过往收益亦不代表未来收益承诺。市场有风险，投资需谨慎！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en-US" altLang="zh-CN" dirty="0"/>
          </a:p>
          <a:p>
            <a:r>
              <a:rPr lang="zh-CN" altLang="en-US" dirty="0"/>
              <a:t>个股案例涨幅回访：以上为特定条件、特定时间区间下的部分案例展示，不代表普遍现象，个股历史涨幅不预示其未来表现，过往收益亦不代表未来收益承诺。市场有风险，投资需谨慎！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75915" y="0"/>
            <a:ext cx="64401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风口狙击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0" y="652145"/>
            <a:ext cx="10586720" cy="555307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485735" y="163902"/>
            <a:ext cx="3424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第三个“国九条”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74015" y="164465"/>
            <a:ext cx="11600180" cy="602678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3.xml><?xml version="1.0" encoding="utf-8"?>
<p:tagLst xmlns:p="http://schemas.openxmlformats.org/presentationml/2006/main">
  <p:tag name="COMMONDATA" val="eyJoZGlkIjoiOTAzOTQ3MTIxNjU3MzE4MjhmYTQyMTMwMmMzMTJiOWQifQ=="/>
  <p:tag name="commondata" val="eyJoZGlkIjoiNjMzMjYwMjkzODUxNmM2MmM0YjA0NGU5OGU1OGIwOGM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1160</Words>
  <Application>WPS 演示</Application>
  <PresentationFormat>宽屏</PresentationFormat>
  <Paragraphs>86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8" baseType="lpstr">
      <vt:lpstr>Arial</vt:lpstr>
      <vt:lpstr>宋体</vt:lpstr>
      <vt:lpstr>Wingdings</vt:lpstr>
      <vt:lpstr>思源黑体 CN Medium</vt:lpstr>
      <vt:lpstr>黑体</vt:lpstr>
      <vt:lpstr>思源黑体 CN Heavy</vt:lpstr>
      <vt:lpstr>思源黑体 CN Bold</vt:lpstr>
      <vt:lpstr>微软雅黑</vt:lpstr>
      <vt:lpstr>思源黑体 CN Normal</vt:lpstr>
      <vt:lpstr>Calibri</vt:lpstr>
      <vt:lpstr>Arial Unicode MS</vt:lpstr>
      <vt:lpstr>等线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风口阻击二维码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245</cp:revision>
  <dcterms:created xsi:type="dcterms:W3CDTF">2024-06-11T06:30:00Z</dcterms:created>
  <dcterms:modified xsi:type="dcterms:W3CDTF">2025-08-06T00:46:58Z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C7704E933E1A4A679033E90DEAB49B71_12</vt:lpwstr>
  </property>
  <property fmtid="{D5CDD505-2E9C-101B-9397-08002B2CF9AE}" pid="3" name="KSOProductBuildVer">
    <vt:lpwstr>2052-12.1.0.21915</vt:lpwstr>
  </property>
</Properties>
</file>