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391" r:id="rId6"/>
    <p:sldId id="4440" r:id="rId7"/>
    <p:sldId id="4446" r:id="rId8"/>
    <p:sldId id="4442" r:id="rId9"/>
    <p:sldId id="4444" r:id="rId10"/>
    <p:sldId id="1341" r:id="rId11"/>
    <p:sldId id="4272" r:id="rId12"/>
    <p:sldId id="4270" r:id="rId13"/>
    <p:sldId id="4278" r:id="rId14"/>
    <p:sldId id="4339" r:id="rId15"/>
    <p:sldId id="4269" r:id="rId16"/>
    <p:sldId id="4241" r:id="rId17"/>
    <p:sldId id="270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23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tags" Target="../tags/tag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9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0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2.xml"/><Relationship Id="rId2" Type="http://schemas.openxmlformats.org/officeDocument/2006/relationships/image" Target="../media/image14.png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6.png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牛市正进行时</a:t>
            </a:r>
            <a:endParaRPr lang="zh-CN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85647"/>
            <a:ext cx="4620470" cy="646082"/>
            <a:chOff x="7093" y="6616"/>
            <a:chExt cx="7859" cy="1132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1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2025.03.03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1275" y="734695"/>
            <a:ext cx="9867900" cy="54324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风口阻击二维码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39545" y="2088515"/>
            <a:ext cx="2619375" cy="254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015" y="1373505"/>
            <a:ext cx="7518400" cy="46355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31" y="940279"/>
            <a:ext cx="11300605" cy="513271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四线开花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4332" y="851323"/>
            <a:ext cx="77790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庄散博弈（最强形态）：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zh-CN" altLang="en-US" sz="2000" b="1" dirty="0"/>
              <a:t>红线、黄线呈现向上（红线第一，黄线第二）</a:t>
            </a: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蓝线、绿线呈现向下（蓝线第三，绿线第四）</a:t>
            </a:r>
            <a:br>
              <a:rPr lang="en-US" altLang="zh-CN" sz="2000" b="1" dirty="0"/>
            </a:b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说明主力的超大单和大单形成合力抢夺散户筹码，此时个股容易大幅拉升甚至出现涨停板。</a:t>
            </a:r>
            <a:endParaRPr lang="en-US" altLang="zh-CN" sz="20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1151" y="733053"/>
            <a:ext cx="2578851" cy="547397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0270" y="1332865"/>
            <a:ext cx="102908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en-US" altLang="zh-CN" sz="2400" dirty="0"/>
          </a:p>
          <a:p>
            <a:endParaRPr lang="en-US" altLang="zh-CN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5795" y="911225"/>
            <a:ext cx="1113536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、液冷：</a:t>
            </a:r>
            <a:endParaRPr lang="zh-CN" altLang="en-US" sz="2000" dirty="0"/>
          </a:p>
          <a:p>
            <a:r>
              <a:rPr lang="en-US" altLang="zh-CN" sz="2000" dirty="0"/>
              <a:t>IDC</a:t>
            </a:r>
            <a:r>
              <a:rPr lang="zh-CN" altLang="en-US" sz="2000" dirty="0"/>
              <a:t>报告预计</a:t>
            </a:r>
            <a:r>
              <a:rPr lang="en-US" altLang="zh-CN" sz="2000" dirty="0"/>
              <a:t>2024-2029</a:t>
            </a:r>
            <a:r>
              <a:rPr lang="zh-CN" altLang="en-US" sz="2000" dirty="0"/>
              <a:t>年中国液冷服务器市场年复合增长率达</a:t>
            </a:r>
            <a:r>
              <a:rPr lang="en-US" altLang="zh-CN" sz="2000" dirty="0"/>
              <a:t>46.8%</a:t>
            </a:r>
            <a:r>
              <a:rPr lang="zh-CN" altLang="en-US" sz="2000" dirty="0"/>
              <a:t>，</a:t>
            </a:r>
            <a:r>
              <a:rPr lang="en-US" altLang="zh-CN" sz="2000" dirty="0"/>
              <a:t>2029</a:t>
            </a:r>
            <a:r>
              <a:rPr lang="zh-CN" altLang="en-US" sz="2000" dirty="0"/>
              <a:t>年市场规模将突破</a:t>
            </a:r>
            <a:r>
              <a:rPr lang="en-US" altLang="zh-CN" sz="2000" dirty="0"/>
              <a:t>162</a:t>
            </a:r>
            <a:r>
              <a:rPr lang="zh-CN" altLang="en-US" sz="2000" dirty="0"/>
              <a:t>亿美元，推动行业景气度提升。同时，浙商证券测算</a:t>
            </a:r>
            <a:r>
              <a:rPr lang="en-US" altLang="zh-CN" sz="2000" dirty="0"/>
              <a:t>2025-2027</a:t>
            </a:r>
            <a:r>
              <a:rPr lang="zh-CN" altLang="en-US" sz="2000" dirty="0"/>
              <a:t>年液冷市场规模将达</a:t>
            </a:r>
            <a:r>
              <a:rPr lang="en-US" altLang="zh-CN" sz="2000" dirty="0"/>
              <a:t>354</a:t>
            </a:r>
            <a:r>
              <a:rPr lang="zh-CN" altLang="en-US" sz="2000" dirty="0"/>
              <a:t>亿、</a:t>
            </a:r>
            <a:r>
              <a:rPr lang="en-US" altLang="zh-CN" sz="2000" dirty="0"/>
              <a:t>716</a:t>
            </a:r>
            <a:r>
              <a:rPr lang="zh-CN" altLang="en-US" sz="2000" dirty="0"/>
              <a:t>亿和</a:t>
            </a:r>
            <a:r>
              <a:rPr lang="en-US" altLang="zh-CN" sz="2000" dirty="0"/>
              <a:t>1082</a:t>
            </a:r>
            <a:r>
              <a:rPr lang="zh-CN" altLang="en-US" sz="2000" dirty="0"/>
              <a:t>亿元，算力基础设施智能化升级加速液冷技术渗透。</a:t>
            </a:r>
            <a:endParaRPr lang="zh-CN" altLang="en-US" sz="2000" dirty="0"/>
          </a:p>
          <a:p>
            <a:r>
              <a:rPr lang="zh-CN" altLang="en-US" sz="2000" dirty="0"/>
              <a:t>液冷服务器作为</a:t>
            </a:r>
            <a:r>
              <a:rPr lang="en-US" altLang="zh-CN" sz="2000" dirty="0"/>
              <a:t>AI</a:t>
            </a:r>
            <a:r>
              <a:rPr lang="zh-CN" altLang="en-US" sz="2000" dirty="0"/>
              <a:t>算力基础设施的核心组成部分，在政策、技术与市场需求三重驱动下，将迎来</a:t>
            </a:r>
            <a:r>
              <a:rPr lang="en-US" altLang="zh-CN" sz="2000" dirty="0"/>
              <a:t>5-10</a:t>
            </a:r>
            <a:r>
              <a:rPr lang="zh-CN" altLang="en-US" sz="2000" dirty="0"/>
              <a:t>年黄金发展期。尽管面临短期成本与竞争挑战，但长期增长确定性高，关注技术领先、客户绑定能力强、全球化布局的产业链核心企业，把握行业爆发带来的投资机会。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、腾讯概念：</a:t>
            </a:r>
            <a:endParaRPr lang="zh-CN" altLang="en-US" sz="2000" dirty="0"/>
          </a:p>
          <a:p>
            <a:r>
              <a:rPr lang="zh-CN" altLang="en-US" sz="2000" dirty="0"/>
              <a:t>腾讯发布二季度最新财报，其二季度总收入</a:t>
            </a:r>
            <a:r>
              <a:rPr lang="en-US" altLang="zh-CN" sz="2000" dirty="0"/>
              <a:t>1845</a:t>
            </a:r>
            <a:r>
              <a:rPr lang="zh-CN" altLang="en-US" sz="2000" dirty="0"/>
              <a:t>亿元，同比增长</a:t>
            </a:r>
            <a:r>
              <a:rPr lang="en-US" altLang="zh-CN" sz="2000" dirty="0"/>
              <a:t>15%</a:t>
            </a:r>
            <a:r>
              <a:rPr lang="zh-CN" altLang="en-US" sz="2000" dirty="0"/>
              <a:t>；经营利润</a:t>
            </a:r>
            <a:r>
              <a:rPr lang="en-US" altLang="zh-CN" sz="2000" dirty="0"/>
              <a:t>692</a:t>
            </a:r>
            <a:r>
              <a:rPr lang="zh-CN" altLang="en-US" sz="2000" dirty="0"/>
              <a:t>亿元，同比增长</a:t>
            </a:r>
            <a:r>
              <a:rPr lang="en-US" altLang="zh-CN" sz="2000" dirty="0"/>
              <a:t>18%</a:t>
            </a:r>
            <a:r>
              <a:rPr lang="zh-CN" altLang="en-US" sz="2000" dirty="0"/>
              <a:t>。在增值服务方面，腾讯在今年二季度收入同比增长</a:t>
            </a:r>
            <a:r>
              <a:rPr lang="en-US" altLang="zh-CN" sz="2000" dirty="0"/>
              <a:t>16%</a:t>
            </a:r>
            <a:r>
              <a:rPr lang="zh-CN" altLang="en-US" sz="2000" dirty="0"/>
              <a:t>至</a:t>
            </a:r>
            <a:r>
              <a:rPr lang="en-US" altLang="zh-CN" sz="2000" dirty="0"/>
              <a:t>914</a:t>
            </a:r>
            <a:r>
              <a:rPr lang="zh-CN" altLang="en-US" sz="2000" dirty="0"/>
              <a:t>亿元；营销服务业务在今年二季度收入同比增长</a:t>
            </a:r>
            <a:r>
              <a:rPr lang="en-US" altLang="zh-CN" sz="2000" dirty="0"/>
              <a:t>20%</a:t>
            </a:r>
            <a:r>
              <a:rPr lang="zh-CN" altLang="en-US" sz="2000" dirty="0"/>
              <a:t>至</a:t>
            </a:r>
            <a:r>
              <a:rPr lang="en-US" altLang="zh-CN" sz="2000" dirty="0"/>
              <a:t>358</a:t>
            </a:r>
            <a:r>
              <a:rPr lang="zh-CN" altLang="en-US" sz="2000" dirty="0"/>
              <a:t>亿元，金融科技及企业服务业务收入同比增长</a:t>
            </a:r>
            <a:r>
              <a:rPr lang="en-US" altLang="zh-CN" sz="2000" dirty="0"/>
              <a:t>10%</a:t>
            </a:r>
            <a:r>
              <a:rPr lang="zh-CN" altLang="en-US" sz="2000" dirty="0"/>
              <a:t>至</a:t>
            </a:r>
            <a:r>
              <a:rPr lang="en-US" altLang="zh-CN" sz="2000" dirty="0"/>
              <a:t>555</a:t>
            </a:r>
            <a:r>
              <a:rPr lang="zh-CN" altLang="en-US" sz="2000" dirty="0"/>
              <a:t>亿元。值得注意的是，腾讯持续加码</a:t>
            </a:r>
            <a:r>
              <a:rPr lang="en-US" altLang="zh-CN" sz="2000" dirty="0"/>
              <a:t>AI</a:t>
            </a:r>
            <a:r>
              <a:rPr lang="zh-CN" altLang="en-US" sz="2000" dirty="0"/>
              <a:t>投入。二季度腾讯研发投入达</a:t>
            </a:r>
            <a:r>
              <a:rPr lang="en-US" altLang="zh-CN" sz="2000" dirty="0"/>
              <a:t>202.5</a:t>
            </a:r>
            <a:r>
              <a:rPr lang="zh-CN" altLang="en-US" sz="2000" dirty="0"/>
              <a:t>亿元，同比增长</a:t>
            </a:r>
            <a:r>
              <a:rPr lang="en-US" altLang="zh-CN" sz="2000" dirty="0"/>
              <a:t>17%</a:t>
            </a:r>
            <a:r>
              <a:rPr lang="zh-CN" altLang="en-US" sz="2000" dirty="0"/>
              <a:t>；资本开支</a:t>
            </a:r>
            <a:r>
              <a:rPr lang="en-US" altLang="zh-CN" sz="2000" dirty="0"/>
              <a:t>191.1</a:t>
            </a:r>
            <a:r>
              <a:rPr lang="zh-CN" altLang="en-US" sz="2000" dirty="0"/>
              <a:t>亿元，同比增幅达</a:t>
            </a:r>
            <a:r>
              <a:rPr lang="en-US" altLang="zh-CN" sz="2000" dirty="0"/>
              <a:t>119%</a:t>
            </a:r>
            <a:r>
              <a:rPr lang="zh-CN" altLang="en-US" sz="2000" dirty="0"/>
              <a:t>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9310" y="974725"/>
            <a:ext cx="1089977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、机器人：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在刚刚落下帷幕的</a:t>
            </a:r>
            <a:r>
              <a:rPr lang="en-US" altLang="zh-CN" sz="2000" dirty="0"/>
              <a:t>2025</a:t>
            </a:r>
            <a:r>
              <a:rPr lang="zh-CN" altLang="en-US" sz="2000" dirty="0"/>
              <a:t>世界机器人大会，英伟达携手众多中国机器人生态合作伙伴亮相，展示了其在物理</a:t>
            </a:r>
            <a:r>
              <a:rPr lang="en-US" altLang="zh-CN" sz="2000" dirty="0"/>
              <a:t>AI</a:t>
            </a:r>
            <a:r>
              <a:rPr lang="zh-CN" altLang="en-US" sz="2000" dirty="0"/>
              <a:t>与通用机器人领域的战略布局，宇树科技和银河通用位列其中。英伟达的机器人生态并非简单采购关系，而是以基础设施，把分散的硬件本体、垂直场景、算法团队编织成一张可快速商业落地的网络。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83970" y="798830"/>
            <a:ext cx="9005570" cy="53784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风口狙击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95" y="897890"/>
            <a:ext cx="10620375" cy="53886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1350</Words>
  <Application>WPS 演示</Application>
  <PresentationFormat>宽屏</PresentationFormat>
  <Paragraphs>87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思源黑体 CN Normal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风口阻击二维码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252</cp:revision>
  <dcterms:created xsi:type="dcterms:W3CDTF">2024-06-11T06:30:00Z</dcterms:created>
  <dcterms:modified xsi:type="dcterms:W3CDTF">2025-08-14T00:56:16Z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2052-12.1.0.21915</vt:lpwstr>
  </property>
</Properties>
</file>