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868" r:id="rId2"/>
    <p:sldId id="1412" r:id="rId3"/>
    <p:sldId id="1442" r:id="rId4"/>
    <p:sldId id="1430" r:id="rId5"/>
    <p:sldId id="1431" r:id="rId6"/>
    <p:sldId id="1439" r:id="rId7"/>
    <p:sldId id="1432" r:id="rId8"/>
    <p:sldId id="1447" r:id="rId9"/>
    <p:sldId id="1445" r:id="rId10"/>
    <p:sldId id="1448" r:id="rId11"/>
    <p:sldId id="1419" r:id="rId12"/>
    <p:sldId id="1440" r:id="rId13"/>
    <p:sldId id="1201" r:id="rId14"/>
    <p:sldId id="734" r:id="rId15"/>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9297D41-D083-44DC-9F39-60E18FCB5294}">
          <p14:sldIdLst>
            <p14:sldId id="868"/>
            <p14:sldId id="1412"/>
            <p14:sldId id="1442"/>
            <p14:sldId id="1430"/>
            <p14:sldId id="1431"/>
            <p14:sldId id="1439"/>
            <p14:sldId id="1432"/>
            <p14:sldId id="1447"/>
            <p14:sldId id="1445"/>
            <p14:sldId id="1448"/>
            <p14:sldId id="1419"/>
            <p14:sldId id="1440"/>
            <p14:sldId id="1201"/>
            <p14:sldId id="734"/>
          </p14:sldIdLst>
        </p14:section>
      </p14:sectionLst>
    </p:ext>
    <p:ext uri="{EFAFB233-063F-42B5-8137-9DF3F51BA10A}">
      <p15:sldGuideLst xmlns:p15="http://schemas.microsoft.com/office/powerpoint/2012/main">
        <p15:guide id="1" pos="7423" userDrawn="1">
          <p15:clr>
            <a:srgbClr val="A4A3A4"/>
          </p15:clr>
        </p15:guide>
        <p15:guide id="4" pos="279" userDrawn="1">
          <p15:clr>
            <a:srgbClr val="A4A3A4"/>
          </p15:clr>
        </p15:guide>
        <p15:guide id="5" orient="horz" pos="2160" userDrawn="1">
          <p15:clr>
            <a:srgbClr val="A4A3A4"/>
          </p15:clr>
        </p15:guide>
        <p15:guide id="6"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389"/>
    <a:srgbClr val="FF4DFF"/>
    <a:srgbClr val="EC5F74"/>
    <a:srgbClr val="F2991E"/>
    <a:srgbClr val="7A5CB3"/>
    <a:srgbClr val="555452"/>
    <a:srgbClr val="FFFA9D"/>
    <a:srgbClr val="FFFFFF"/>
    <a:srgbClr val="ED000E"/>
    <a:srgbClr val="4E8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86" autoAdjust="0"/>
    <p:restoredTop sz="95510" autoAdjust="0"/>
  </p:normalViewPr>
  <p:slideViewPr>
    <p:cSldViewPr snapToGrid="0" showGuides="1">
      <p:cViewPr varScale="1">
        <p:scale>
          <a:sx n="111" d="100"/>
          <a:sy n="111" d="100"/>
        </p:scale>
        <p:origin x="936" y="114"/>
      </p:cViewPr>
      <p:guideLst>
        <p:guide pos="7423"/>
        <p:guide pos="279"/>
        <p:guide orient="horz" pos="2160"/>
        <p:guide pos="3840"/>
      </p:guideLst>
    </p:cSldViewPr>
  </p:slideViewPr>
  <p:notesTextViewPr>
    <p:cViewPr>
      <p:scale>
        <a:sx n="100" d="100"/>
        <a:sy n="100" d="100"/>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2025/8/1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177E-A36A-4FAC-A81D-A76AEDFB431B}" type="datetimeFigureOut">
              <a:rPr lang="zh-CN" altLang="en-US" smtClean="0"/>
              <a:t>2025/8/1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A8A0F-2889-48AE-A0D4-B2585C9A381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2</a:t>
            </a:fld>
            <a:endParaRPr lang="zh-CN" altLang="en-US"/>
          </a:p>
        </p:txBody>
      </p:sp>
    </p:spTree>
    <p:extLst>
      <p:ext uri="{BB962C8B-B14F-4D97-AF65-F5344CB8AC3E}">
        <p14:creationId xmlns:p14="http://schemas.microsoft.com/office/powerpoint/2010/main" val="94150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387EC-0A25-796C-C259-8BF18795C48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7EB4EDB-7E50-C932-2477-60D85E0A474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E415E38-A6AA-1274-3B80-D3CE2BABEBB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174FD9C-2EAC-0BD3-A3CA-570022557FE9}"/>
              </a:ext>
            </a:extLst>
          </p:cNvPr>
          <p:cNvSpPr>
            <a:spLocks noGrp="1"/>
          </p:cNvSpPr>
          <p:nvPr>
            <p:ph type="sldNum" sz="quarter" idx="5"/>
          </p:nvPr>
        </p:nvSpPr>
        <p:spPr/>
        <p:txBody>
          <a:bodyPr/>
          <a:lstStyle/>
          <a:p>
            <a:fld id="{769A8A0F-2889-48AE-A0D4-B2585C9A3812}" type="slidenum">
              <a:rPr lang="zh-CN" altLang="en-US" smtClean="0"/>
              <a:t>8</a:t>
            </a:fld>
            <a:endParaRPr lang="zh-CN" altLang="en-US"/>
          </a:p>
        </p:txBody>
      </p:sp>
    </p:spTree>
    <p:extLst>
      <p:ext uri="{BB962C8B-B14F-4D97-AF65-F5344CB8AC3E}">
        <p14:creationId xmlns:p14="http://schemas.microsoft.com/office/powerpoint/2010/main" val="33773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10</a:t>
            </a:fld>
            <a:endParaRPr lang="zh-CN" altLang="en-US"/>
          </a:p>
        </p:txBody>
      </p:sp>
    </p:spTree>
    <p:extLst>
      <p:ext uri="{BB962C8B-B14F-4D97-AF65-F5344CB8AC3E}">
        <p14:creationId xmlns:p14="http://schemas.microsoft.com/office/powerpoint/2010/main" val="3377525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olidFill>
                  <a:srgbClr val="00C8C8"/>
                </a:solidFill>
                <a:effectLst/>
              </a:rPr>
              <a:t>https://neican.n8n8.cn/vip-column-h5/column-detail/6</a:t>
            </a:r>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defRPr/>
            </a:pPr>
            <a:r>
              <a:rPr lang="en-US" altLang="zh-CN" dirty="0">
                <a:solidFill>
                  <a:srgbClr val="00C8C8"/>
                </a:solidFill>
                <a:effectLst/>
              </a:rPr>
              <a:t>https://a1.n8n8.cn/pc-page/lhtj?open=renewal&amp;pageId=400000980</a:t>
            </a:r>
            <a:endParaRPr lang="en-US" altLang="zh-CN" dirty="0">
              <a:effectLst/>
            </a:endParaRPr>
          </a:p>
        </p:txBody>
      </p:sp>
      <p:sp>
        <p:nvSpPr>
          <p:cNvPr id="4" name="灯片编号占位符 3"/>
          <p:cNvSpPr>
            <a:spLocks noGrp="1"/>
          </p:cNvSpPr>
          <p:nvPr>
            <p:ph type="sldNum" sz="quarter" idx="5"/>
          </p:nvPr>
        </p:nvSpPr>
        <p:spPr/>
        <p:txBody>
          <a:bodyPr/>
          <a:lstStyle/>
          <a:p>
            <a:fld id="{769A8A0F-2889-48AE-A0D4-B2585C9A3812}"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图文">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1" y="791210"/>
            <a:ext cx="12191364"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经传多赢投资顾问：张明科</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丨执业编号：A1120619100001</a:t>
            </a:r>
            <a:r>
              <a:rPr lang="en-US" alt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9" name="文本占位符 2"/>
          <p:cNvSpPr>
            <a:spLocks noGrp="1"/>
          </p:cNvSpPr>
          <p:nvPr>
            <p:ph type="body" sz="quarter" idx="10"/>
          </p:nvPr>
        </p:nvSpPr>
        <p:spPr>
          <a:xfrm>
            <a:off x="3471863" y="69925"/>
            <a:ext cx="5248274" cy="622300"/>
          </a:xfrm>
          <a:prstGeom prst="rect">
            <a:avLst/>
          </a:prstGeom>
        </p:spPr>
        <p:txBody>
          <a:bodyPr anchor="ctr" anchorCtr="0">
            <a:noAutofit/>
          </a:bodyPr>
          <a:lstStyle>
            <a:lvl1pPr marL="0" indent="0" algn="ctr" defTabSz="914400" rtl="0" eaLnBrk="1" latinLnBrk="0" hangingPunct="1">
              <a:spcAft>
                <a:spcPts val="0"/>
              </a:spcAft>
              <a:buNone/>
              <a:defRPr lang="zh-CN" altLang="en-US" sz="4200" u="none" strike="noStrike" kern="1200" cap="none" spc="-200" normalizeH="0" baseline="0" dirty="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endParaRPr lang="zh-CN" altLang="en-US" dirty="0"/>
          </a:p>
        </p:txBody>
      </p:sp>
      <p:sp>
        <p:nvSpPr>
          <p:cNvPr id="14" name="文本占位符 11"/>
          <p:cNvSpPr>
            <a:spLocks noGrp="1"/>
          </p:cNvSpPr>
          <p:nvPr>
            <p:ph type="body" sz="quarter" idx="11"/>
          </p:nvPr>
        </p:nvSpPr>
        <p:spPr>
          <a:xfrm>
            <a:off x="2185996" y="5691299"/>
            <a:ext cx="7820008" cy="544401"/>
          </a:xfrm>
          <a:prstGeom prst="rect">
            <a:avLst/>
          </a:prstGeom>
        </p:spPr>
        <p:txBody>
          <a:bodyPr>
            <a:normAutofit/>
          </a:bodyPr>
          <a:lstStyle>
            <a:lvl1pPr marL="0" indent="0" algn="ctr" defTabSz="914400" rtl="0" eaLnBrk="1" fontAlgn="auto" latinLnBrk="0" hangingPunct="1">
              <a:lnSpc>
                <a:spcPct val="120000"/>
              </a:lnSpc>
              <a:spcBef>
                <a:spcPts val="500"/>
              </a:spcBef>
              <a:spcAft>
                <a:spcPts val="0"/>
              </a:spcAft>
              <a:buFont typeface="Arial" panose="020B0604020202020204" pitchFamily="34" charset="0"/>
              <a:buNone/>
              <a:defRPr lang="zh-CN" altLang="en-US" sz="2000" b="1" u="none" strike="noStrike" kern="1200" cap="none" spc="150" normalizeH="0" baseline="0" dirty="0">
                <a:solidFill>
                  <a:srgbClr val="B34500"/>
                </a:solidFill>
                <a:uFillTx/>
                <a:latin typeface="思源黑体 CN Regular" panose="020B0500000000000000" pitchFamily="34" charset="-122"/>
                <a:ea typeface="思源黑体 CN Regular" panose="020B0500000000000000" pitchFamily="34" charset="-122"/>
                <a:cs typeface="+mn-cs"/>
              </a:defRPr>
            </a:lvl1pPr>
          </a:lstStyle>
          <a:p>
            <a:pPr lvl="0"/>
            <a:endParaRPr lang="zh-CN" altLang="en-US" dirty="0"/>
          </a:p>
        </p:txBody>
      </p:sp>
      <p:sp>
        <p:nvSpPr>
          <p:cNvPr id="15" name="图片占位符 15"/>
          <p:cNvSpPr>
            <a:spLocks noGrp="1"/>
          </p:cNvSpPr>
          <p:nvPr>
            <p:ph type="pic" sz="quarter" idx="12"/>
          </p:nvPr>
        </p:nvSpPr>
        <p:spPr>
          <a:xfrm>
            <a:off x="2270224" y="1086636"/>
            <a:ext cx="7656168" cy="4289274"/>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矩形: 圆角 5"/>
          <p:cNvSpPr/>
          <p:nvPr userDrawn="1"/>
        </p:nvSpPr>
        <p:spPr>
          <a:xfrm>
            <a:off x="0" y="600075"/>
            <a:ext cx="12192000" cy="5871491"/>
          </a:xfrm>
          <a:prstGeom prst="roundRect">
            <a:avLst>
              <a:gd name="adj" fmla="val 1031"/>
            </a:avLst>
          </a:prstGeom>
          <a:solidFill>
            <a:schemeClr val="bg1"/>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9" name="图片 8" descr="经传logo白色"/>
          <p:cNvPicPr>
            <a:picLocks noChangeAspect="1"/>
          </p:cNvPicPr>
          <p:nvPr userDrawn="1"/>
        </p:nvPicPr>
        <p:blipFill>
          <a:blip r:embed="rId3"/>
          <a:stretch>
            <a:fillRect/>
          </a:stretch>
        </p:blipFill>
        <p:spPr>
          <a:xfrm>
            <a:off x="142875" y="168910"/>
            <a:ext cx="1162170" cy="262255"/>
          </a:xfrm>
          <a:prstGeom prst="rect">
            <a:avLst/>
          </a:prstGeom>
        </p:spPr>
      </p:pic>
      <p:sp>
        <p:nvSpPr>
          <p:cNvPr id="10" name="文本占位符 7"/>
          <p:cNvSpPr>
            <a:spLocks noGrp="1"/>
          </p:cNvSpPr>
          <p:nvPr>
            <p:ph type="body" sz="quarter" idx="10"/>
          </p:nvPr>
        </p:nvSpPr>
        <p:spPr>
          <a:xfrm>
            <a:off x="3141552" y="0"/>
            <a:ext cx="5908896" cy="660400"/>
          </a:xfrm>
          <a:prstGeom prst="rect">
            <a:avLst/>
          </a:prstGeom>
        </p:spPr>
        <p:txBody>
          <a:bodyPr anchor="ctr" anchorCtr="1"/>
          <a:lstStyle>
            <a:lvl1pPr marL="0" indent="0" algn="ctr" defTabSz="457200" rtl="0" eaLnBrk="1" latinLnBrk="0" hangingPunct="1">
              <a:lnSpc>
                <a:spcPct val="120000"/>
              </a:lnSpc>
              <a:buNone/>
              <a:defRPr lang="zh-CN" altLang="en-US" sz="2800" b="1" kern="1200" dirty="0">
                <a:solidFill>
                  <a:schemeClr val="bg1"/>
                </a:soli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991704"/>
            <a:ext cx="7820008" cy="506496"/>
          </a:xfrm>
          <a:prstGeom prst="rect">
            <a:avLst/>
          </a:prstGeom>
        </p:spPr>
        <p:txBody>
          <a:bodyPr>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stStyle>
          <a:p>
            <a:pPr lvl="0"/>
            <a:endParaRPr lang="zh-CN" altLang="en-US" dirty="0"/>
          </a:p>
        </p:txBody>
      </p:sp>
      <p:sp>
        <p:nvSpPr>
          <p:cNvPr id="15" name="文本框 14"/>
          <p:cNvSpPr txBox="1"/>
          <p:nvPr userDrawn="1"/>
        </p:nvSpPr>
        <p:spPr>
          <a:xfrm>
            <a:off x="5667374" y="6541135"/>
            <a:ext cx="6255385" cy="261610"/>
          </a:xfrm>
          <a:prstGeom prst="rect">
            <a:avLst/>
          </a:prstGeom>
          <a:noFill/>
        </p:spPr>
        <p:txBody>
          <a:bodyPr wrap="square" rtlCol="0">
            <a:spAutoFit/>
          </a:bodyPr>
          <a:lstStyle/>
          <a:p>
            <a:pPr marL="0" algn="r"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1831658"/>
            <a:ext cx="7820008" cy="1012991"/>
          </a:xfrm>
          <a:prstGeom prst="rect">
            <a:avLst/>
          </a:prstGeom>
        </p:spPr>
        <p:txBody>
          <a:bodyPr/>
          <a:lstStyle>
            <a:lvl1pPr marL="0" indent="0" algn="just">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图下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629869"/>
            <a:ext cx="7820008" cy="544401"/>
          </a:xfrm>
          <a:prstGeom prst="rect">
            <a:avLst/>
          </a:prstGeom>
        </p:spPr>
        <p:txBody>
          <a:bodyPr/>
          <a:lstStyle>
            <a:lvl1pPr marL="0" indent="0" algn="ctr">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6277647" cy="261610"/>
          </a:xfrm>
          <a:prstGeom prst="rect">
            <a:avLst/>
          </a:prstGeom>
          <a:noFill/>
        </p:spPr>
        <p:txBody>
          <a:bodyPr wrap="square" rtlCol="0">
            <a:spAutoFit/>
          </a:bodyPr>
          <a:lstStyle/>
          <a:p>
            <a:pPr algn="just"/>
            <a:r>
              <a:rPr lang="zh-CN" altLang="en-US" sz="1050" dirty="0">
                <a:solidFill>
                  <a:schemeClr val="bg1">
                    <a:lumMod val="85000"/>
                  </a:schemeClr>
                </a:solidFill>
              </a:rPr>
              <a:t>风险提示：观点基于软件数据与理论模型分析，仅供参考，不构成买卖建议，市场有风险，投资需谨慎</a:t>
            </a:r>
          </a:p>
        </p:txBody>
      </p:sp>
      <p:sp>
        <p:nvSpPr>
          <p:cNvPr id="16" name="图片占位符 15"/>
          <p:cNvSpPr>
            <a:spLocks noGrp="1"/>
          </p:cNvSpPr>
          <p:nvPr>
            <p:ph type="pic" sz="quarter" idx="12"/>
          </p:nvPr>
        </p:nvSpPr>
        <p:spPr>
          <a:xfrm>
            <a:off x="2766508" y="1827101"/>
            <a:ext cx="6663600" cy="3733200"/>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_双图">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
        <p:nvSpPr>
          <p:cNvPr id="3" name="图片占位符 2"/>
          <p:cNvSpPr>
            <a:spLocks noGrp="1"/>
          </p:cNvSpPr>
          <p:nvPr>
            <p:ph type="pic" sz="quarter" idx="11"/>
          </p:nvPr>
        </p:nvSpPr>
        <p:spPr>
          <a:xfrm>
            <a:off x="1128713"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a:p>
        </p:txBody>
      </p:sp>
      <p:sp>
        <p:nvSpPr>
          <p:cNvPr id="19" name="图片占位符 2"/>
          <p:cNvSpPr>
            <a:spLocks noGrp="1"/>
          </p:cNvSpPr>
          <p:nvPr>
            <p:ph type="pic" sz="quarter" idx="12"/>
          </p:nvPr>
        </p:nvSpPr>
        <p:spPr>
          <a:xfrm>
            <a:off x="6231336"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dirty="0"/>
          </a:p>
        </p:txBody>
      </p:sp>
      <p:sp>
        <p:nvSpPr>
          <p:cNvPr id="11" name="文本占位符 10"/>
          <p:cNvSpPr>
            <a:spLocks noGrp="1"/>
          </p:cNvSpPr>
          <p:nvPr>
            <p:ph type="body" sz="quarter" idx="13" hasCustomPrompt="1"/>
          </p:nvPr>
        </p:nvSpPr>
        <p:spPr>
          <a:xfrm>
            <a:off x="2517221"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1</a:t>
            </a:r>
            <a:endParaRPr lang="zh-CN" altLang="en-US" dirty="0"/>
          </a:p>
        </p:txBody>
      </p:sp>
      <p:sp>
        <p:nvSpPr>
          <p:cNvPr id="24" name="文本占位符 10"/>
          <p:cNvSpPr>
            <a:spLocks noGrp="1"/>
          </p:cNvSpPr>
          <p:nvPr>
            <p:ph type="body" sz="quarter" idx="14" hasCustomPrompt="1"/>
          </p:nvPr>
        </p:nvSpPr>
        <p:spPr>
          <a:xfrm>
            <a:off x="7619844"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2</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7156"/>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2262925" y="-273323"/>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03</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04</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8" name="图片 7" descr="图片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1461750"/>
            <a:ext cx="12192000" cy="29781500"/>
            <a:chOff x="0" y="-11461750"/>
            <a:chExt cx="12192000" cy="29781500"/>
          </a:xfrm>
        </p:grpSpPr>
        <p:grpSp>
          <p:nvGrpSpPr>
            <p:cNvPr id="15" name="组合 14"/>
            <p:cNvGrpSpPr/>
            <p:nvPr userDrawn="1"/>
          </p:nvGrpSpPr>
          <p:grpSpPr>
            <a:xfrm>
              <a:off x="0" y="-11461750"/>
              <a:ext cx="12192000" cy="1790700"/>
              <a:chOff x="0" y="-11461750"/>
              <a:chExt cx="12192000" cy="1790700"/>
            </a:xfrm>
          </p:grpSpPr>
          <p:sp>
            <p:nvSpPr>
              <p:cNvPr id="7" name="星形: 七角 6"/>
              <p:cNvSpPr/>
              <p:nvPr userDrawn="1"/>
            </p:nvSpPr>
            <p:spPr>
              <a:xfrm>
                <a:off x="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七角 7"/>
              <p:cNvSpPr/>
              <p:nvPr userDrawn="1"/>
            </p:nvSpPr>
            <p:spPr>
              <a:xfrm>
                <a:off x="1040130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0" y="16529050"/>
              <a:ext cx="12192000" cy="1790700"/>
              <a:chOff x="0" y="16529050"/>
              <a:chExt cx="12192000" cy="1790700"/>
            </a:xfrm>
          </p:grpSpPr>
          <p:sp>
            <p:nvSpPr>
              <p:cNvPr id="11" name="星形: 七角 10"/>
              <p:cNvSpPr/>
              <p:nvPr userDrawn="1"/>
            </p:nvSpPr>
            <p:spPr>
              <a:xfrm>
                <a:off x="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七角 11"/>
              <p:cNvSpPr/>
              <p:nvPr userDrawn="1"/>
            </p:nvSpPr>
            <p:spPr>
              <a:xfrm>
                <a:off x="1040130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1.xml"/><Relationship Id="rId18" Type="http://schemas.openxmlformats.org/officeDocument/2006/relationships/image" Target="../media/image10.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slideLayout" Target="../slideLayouts/slideLayout1.xml"/><Relationship Id="rId17" Type="http://schemas.openxmlformats.org/officeDocument/2006/relationships/image" Target="../media/image9.png"/><Relationship Id="rId2" Type="http://schemas.openxmlformats.org/officeDocument/2006/relationships/tags" Target="../tags/tag4.xml"/><Relationship Id="rId16" Type="http://schemas.openxmlformats.org/officeDocument/2006/relationships/image" Target="../media/image2.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8.png"/><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资源 6-8"/>
          <p:cNvPicPr>
            <a:picLocks noChangeAspect="1"/>
          </p:cNvPicPr>
          <p:nvPr/>
        </p:nvPicPr>
        <p:blipFill>
          <a:blip r:embed="rId14"/>
          <a:stretch>
            <a:fillRect/>
          </a:stretch>
        </p:blipFill>
        <p:spPr>
          <a:xfrm>
            <a:off x="-1270" y="318"/>
            <a:ext cx="12194540" cy="6857365"/>
          </a:xfrm>
          <a:prstGeom prst="rect">
            <a:avLst/>
          </a:prstGeom>
        </p:spPr>
      </p:pic>
      <p:pic>
        <p:nvPicPr>
          <p:cNvPr id="12" name="图片 11" descr="资源 4-8"/>
          <p:cNvPicPr>
            <a:picLocks noChangeAspect="1"/>
          </p:cNvPicPr>
          <p:nvPr/>
        </p:nvPicPr>
        <p:blipFill>
          <a:blip r:embed="rId15"/>
          <a:stretch>
            <a:fillRect/>
          </a:stretch>
        </p:blipFill>
        <p:spPr>
          <a:xfrm>
            <a:off x="0" y="4121150"/>
            <a:ext cx="12192000" cy="2736850"/>
          </a:xfrm>
          <a:prstGeom prst="rect">
            <a:avLst/>
          </a:prstGeom>
        </p:spPr>
      </p:pic>
      <p:sp>
        <p:nvSpPr>
          <p:cNvPr id="5" name="文本框 4"/>
          <p:cNvSpPr txBox="1"/>
          <p:nvPr/>
        </p:nvSpPr>
        <p:spPr>
          <a:xfrm>
            <a:off x="541655" y="277495"/>
            <a:ext cx="5554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全国</a:t>
            </a:r>
            <a:r>
              <a:rPr lang="zh-CN" altLang="en-US" sz="2400" dirty="0">
                <a:solidFill>
                  <a:srgbClr val="FFFFFF"/>
                </a:solidFill>
                <a:latin typeface="+mn-ea"/>
                <a:cs typeface="阿里巴巴和七个小矮人" panose="00000500000000000000" charset="-122"/>
              </a:rPr>
              <a:t>公开</a:t>
            </a: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课系列———</a:t>
            </a:r>
          </a:p>
        </p:txBody>
      </p:sp>
      <p:sp>
        <p:nvSpPr>
          <p:cNvPr id="8" name="文本框 7"/>
          <p:cNvSpPr txBox="1"/>
          <p:nvPr/>
        </p:nvSpPr>
        <p:spPr>
          <a:xfrm>
            <a:off x="1971675" y="1539570"/>
            <a:ext cx="8248650" cy="2123658"/>
          </a:xfrm>
          <a:prstGeom prst="rect">
            <a:avLst/>
          </a:prstGeom>
          <a:noFill/>
        </p:spPr>
        <p:txBody>
          <a:bodyPr wrap="square" rtlCol="0">
            <a:spAutoFit/>
          </a:bodyPr>
          <a:lstStyle/>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量能新高下</a:t>
            </a:r>
            <a:endParaRPr lang="en-US" alt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的反抽预期</a:t>
            </a:r>
          </a:p>
        </p:txBody>
      </p:sp>
      <p:pic>
        <p:nvPicPr>
          <p:cNvPr id="7" name="图片 6" descr="经传logo白色"/>
          <p:cNvPicPr>
            <a:picLocks noChangeAspect="1"/>
          </p:cNvPicPr>
          <p:nvPr/>
        </p:nvPicPr>
        <p:blipFill>
          <a:blip r:embed="rId16"/>
          <a:stretch>
            <a:fillRect/>
          </a:stretch>
        </p:blipFill>
        <p:spPr>
          <a:xfrm>
            <a:off x="10368795" y="330199"/>
            <a:ext cx="1162170" cy="262255"/>
          </a:xfrm>
          <a:prstGeom prst="rect">
            <a:avLst/>
          </a:prstGeom>
        </p:spPr>
      </p:pic>
      <p:grpSp>
        <p:nvGrpSpPr>
          <p:cNvPr id="6" name="组合 5"/>
          <p:cNvGrpSpPr/>
          <p:nvPr/>
        </p:nvGrpSpPr>
        <p:grpSpPr>
          <a:xfrm>
            <a:off x="3886197" y="4146550"/>
            <a:ext cx="4509135" cy="899739"/>
            <a:chOff x="3498844" y="5502275"/>
            <a:chExt cx="4509135" cy="899739"/>
          </a:xfrm>
        </p:grpSpPr>
        <p:sp>
          <p:nvSpPr>
            <p:cNvPr id="26" name="矩形 25"/>
            <p:cNvSpPr/>
            <p:nvPr/>
          </p:nvSpPr>
          <p:spPr>
            <a:xfrm>
              <a:off x="3536944" y="5523408"/>
              <a:ext cx="1963129"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2"/>
              </p:custDataLst>
            </p:nvPr>
          </p:nvSpPr>
          <p:spPr>
            <a:xfrm>
              <a:off x="3543294" y="5523408"/>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3"/>
              </p:custDataLst>
            </p:nvPr>
          </p:nvSpPr>
          <p:spPr>
            <a:xfrm>
              <a:off x="3498844" y="5530393"/>
              <a:ext cx="1143000" cy="368300"/>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经传投研</a:t>
              </a:r>
            </a:p>
          </p:txBody>
        </p:sp>
        <p:sp>
          <p:nvSpPr>
            <p:cNvPr id="29" name="文本框 28"/>
            <p:cNvSpPr txBox="1"/>
            <p:nvPr>
              <p:custDataLst>
                <p:tags r:id="rId4"/>
              </p:custDataLst>
            </p:nvPr>
          </p:nvSpPr>
          <p:spPr>
            <a:xfrm>
              <a:off x="4547864" y="5518328"/>
              <a:ext cx="952209" cy="368300"/>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FFFFFF"/>
                  </a:solidFill>
                  <a:effectLst/>
                  <a:uLnTx/>
                  <a:uFillTx/>
                  <a:latin typeface="+mn-ea"/>
                  <a:cs typeface="思源黑体 CN Light" panose="020B0300000000000000" charset="-122"/>
                </a:rPr>
                <a:t>张明科</a:t>
              </a:r>
              <a:endParaRPr lang="zh-CN" altLang="en-US"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nvGrpSpPr>
            <p:cNvPr id="30" name="组合 29"/>
            <p:cNvGrpSpPr/>
            <p:nvPr/>
          </p:nvGrpSpPr>
          <p:grpSpPr>
            <a:xfrm>
              <a:off x="3536944" y="6027606"/>
              <a:ext cx="4471035" cy="374408"/>
              <a:chOff x="7093" y="6616"/>
              <a:chExt cx="7859" cy="656"/>
            </a:xfrm>
          </p:grpSpPr>
          <p:sp>
            <p:nvSpPr>
              <p:cNvPr id="31" name="矩形 30"/>
              <p:cNvSpPr/>
              <p:nvPr>
                <p:custDataLst>
                  <p:tags r:id="rId8"/>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custDataLst>
                  <p:tags r:id="rId9"/>
                </p:custDataLst>
              </p:nvPr>
            </p:nvSpPr>
            <p:spPr>
              <a:xfrm>
                <a:off x="7105" y="6626"/>
                <a:ext cx="2519"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10"/>
                </p:custDataLst>
              </p:nvPr>
            </p:nvSpPr>
            <p:spPr>
              <a:xfrm>
                <a:off x="7360" y="6627"/>
                <a:ext cx="2009" cy="645"/>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执业编号</a:t>
                </a:r>
              </a:p>
            </p:txBody>
          </p:sp>
          <p:sp>
            <p:nvSpPr>
              <p:cNvPr id="34" name="文本框 33"/>
              <p:cNvSpPr txBox="1"/>
              <p:nvPr>
                <p:custDataLst>
                  <p:tags r:id="rId11"/>
                </p:custDataLst>
              </p:nvPr>
            </p:nvSpPr>
            <p:spPr>
              <a:xfrm>
                <a:off x="10001" y="6616"/>
                <a:ext cx="4318" cy="645"/>
              </a:xfrm>
              <a:prstGeom prst="rect">
                <a:avLst/>
              </a:prstGeom>
              <a:noFill/>
            </p:spPr>
            <p:txBody>
              <a:bodyPr wrap="square" rtlCol="0">
                <a:spAutoFit/>
              </a:bodyPr>
              <a:lstStyle/>
              <a:p>
                <a:pPr algn="dist"/>
                <a:r>
                  <a:rPr lang="en-US" altLang="zh-CN" sz="1800" dirty="0">
                    <a:solidFill>
                      <a:srgbClr val="FFFFFF"/>
                    </a:solidFill>
                    <a:latin typeface="+mn-ea"/>
                  </a:rPr>
                  <a:t>A1120619100001</a:t>
                </a:r>
                <a:endParaRPr lang="en-US" altLang="zh-CN"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sp>
          <p:nvSpPr>
            <p:cNvPr id="36" name="矩形 35"/>
            <p:cNvSpPr/>
            <p:nvPr>
              <p:custDataLst>
                <p:tags r:id="rId5"/>
              </p:custDataLst>
            </p:nvPr>
          </p:nvSpPr>
          <p:spPr>
            <a:xfrm>
              <a:off x="5827839" y="5524678"/>
              <a:ext cx="2179849" cy="356781"/>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6"/>
              </p:custDataLst>
            </p:nvPr>
          </p:nvSpPr>
          <p:spPr>
            <a:xfrm>
              <a:off x="5710205" y="5524678"/>
              <a:ext cx="995495" cy="35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custDataLst>
                <p:tags r:id="rId7"/>
              </p:custDataLst>
            </p:nvPr>
          </p:nvSpPr>
          <p:spPr>
            <a:xfrm>
              <a:off x="5690864" y="5537808"/>
              <a:ext cx="1142828" cy="368197"/>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课程日期</a:t>
              </a:r>
            </a:p>
          </p:txBody>
        </p:sp>
        <p:sp>
          <p:nvSpPr>
            <p:cNvPr id="4" name="文本框 3"/>
            <p:cNvSpPr txBox="1"/>
            <p:nvPr/>
          </p:nvSpPr>
          <p:spPr>
            <a:xfrm>
              <a:off x="6725041" y="5502275"/>
              <a:ext cx="1282647" cy="386131"/>
            </a:xfrm>
            <a:prstGeom prst="rect">
              <a:avLst/>
            </a:prstGeom>
            <a:noFill/>
          </p:spPr>
          <p:txBody>
            <a:bodyPr wrap="square" rtlCol="0">
              <a:spAutoFit/>
            </a:bodyPr>
            <a:lstStyle/>
            <a:p>
              <a:pPr>
                <a:lnSpc>
                  <a:spcPct val="130000"/>
                </a:lnSpc>
                <a:spcBef>
                  <a:spcPts val="500"/>
                </a:spcBef>
              </a:pPr>
              <a:fld id="{44E84A3E-DAD5-46E0-B2CD-606E2199FB3C}" type="datetime1">
                <a:rPr lang="zh-CN" altLang="en-US" sz="1600">
                  <a:solidFill>
                    <a:schemeClr val="bg1"/>
                  </a:solidFill>
                  <a:latin typeface="思源黑体 CN Medium" panose="020B0600000000000000" charset="-122"/>
                  <a:ea typeface="思源黑体 CN Medium" panose="020B0600000000000000" charset="-122"/>
                </a:rPr>
                <a:t>2025/8/1</a:t>
              </a:fld>
              <a:endParaRPr lang="zh-CN" altLang="en-US" dirty="0">
                <a:solidFill>
                  <a:schemeClr val="bg1"/>
                </a:solidFill>
                <a:latin typeface="思源黑体 CN Medium" panose="020B0600000000000000" charset="-122"/>
                <a:ea typeface="思源黑体 CN Medium" panose="020B0600000000000000" charset="-122"/>
              </a:endParaRPr>
            </a:p>
          </p:txBody>
        </p:sp>
      </p:grpSp>
      <p:pic>
        <p:nvPicPr>
          <p:cNvPr id="3" name="图片 2"/>
          <p:cNvPicPr>
            <a:picLocks noChangeAspect="1"/>
          </p:cNvPicPr>
          <p:nvPr/>
        </p:nvPicPr>
        <p:blipFill>
          <a:blip r:embed="rId17"/>
          <a:stretch>
            <a:fillRect/>
          </a:stretch>
        </p:blipFill>
        <p:spPr>
          <a:xfrm>
            <a:off x="-90685" y="3198475"/>
            <a:ext cx="3633591" cy="3854867"/>
          </a:xfrm>
          <a:prstGeom prst="rect">
            <a:avLst/>
          </a:prstGeom>
        </p:spPr>
      </p:pic>
      <p:pic>
        <p:nvPicPr>
          <p:cNvPr id="10" name="图片 9"/>
          <p:cNvPicPr>
            <a:picLocks noChangeAspect="1"/>
          </p:cNvPicPr>
          <p:nvPr/>
        </p:nvPicPr>
        <p:blipFill>
          <a:blip r:embed="rId18"/>
          <a:stretch>
            <a:fillRect/>
          </a:stretch>
        </p:blipFill>
        <p:spPr>
          <a:xfrm>
            <a:off x="9363075" y="3161686"/>
            <a:ext cx="2496822" cy="3745234"/>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FB9831F-691C-CDAB-3BBE-BA5627BB9CF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6194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E7E68F-EDFE-C356-F9F9-4A6D9F85117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4E02725-EF93-5C60-D433-14F5C4E708B1}"/>
              </a:ext>
            </a:extLst>
          </p:cNvPr>
          <p:cNvPicPr>
            <a:picLocks noChangeAspect="1"/>
          </p:cNvPicPr>
          <p:nvPr/>
        </p:nvPicPr>
        <p:blipFill>
          <a:blip r:embed="rId2">
            <a:extLst>
              <a:ext uri="{28A0092B-C50C-407E-A947-70E740481C1C}">
                <a14:useLocalDpi xmlns:a14="http://schemas.microsoft.com/office/drawing/2010/main" val="0"/>
              </a:ext>
            </a:extLst>
          </a:blip>
          <a:srcRect l="4520" r="4520"/>
          <a:stretch/>
        </p:blipFill>
        <p:spPr>
          <a:xfrm>
            <a:off x="922294" y="196840"/>
            <a:ext cx="3298506" cy="3228429"/>
          </a:xfrm>
          <a:prstGeom prst="rect">
            <a:avLst/>
          </a:prstGeom>
          <a:ln>
            <a:solidFill>
              <a:schemeClr val="accent1"/>
            </a:solidFill>
          </a:ln>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l="14447" t="14772" r="14447"/>
          <a:stretch>
            <a:fillRect/>
          </a:stretch>
        </p:blipFill>
        <p:spPr>
          <a:xfrm>
            <a:off x="922294" y="3682518"/>
            <a:ext cx="3298507" cy="3078745"/>
          </a:xfrm>
          <a:prstGeom prst="rect">
            <a:avLst/>
          </a:prstGeom>
          <a:ln>
            <a:solidFill>
              <a:schemeClr val="accent1"/>
            </a:solidFill>
          </a:ln>
        </p:spPr>
      </p:pic>
      <p:sp>
        <p:nvSpPr>
          <p:cNvPr id="14" name="矩形: 圆角 13"/>
          <p:cNvSpPr/>
          <p:nvPr/>
        </p:nvSpPr>
        <p:spPr>
          <a:xfrm>
            <a:off x="1408852" y="3920246"/>
            <a:ext cx="770467" cy="35992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某友商</a:t>
            </a:r>
          </a:p>
        </p:txBody>
      </p:sp>
      <p:sp>
        <p:nvSpPr>
          <p:cNvPr id="15" name="矩形: 圆角 14"/>
          <p:cNvSpPr/>
          <p:nvPr/>
        </p:nvSpPr>
        <p:spPr>
          <a:xfrm>
            <a:off x="2092168" y="337975"/>
            <a:ext cx="958760" cy="31292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龙虎金榜</a:t>
            </a:r>
          </a:p>
        </p:txBody>
      </p:sp>
      <p:pic>
        <p:nvPicPr>
          <p:cNvPr id="17" name="图片 16"/>
          <p:cNvPicPr>
            <a:picLocks noChangeAspect="1"/>
          </p:cNvPicPr>
          <p:nvPr/>
        </p:nvPicPr>
        <p:blipFill>
          <a:blip r:embed="rId4"/>
          <a:srcRect l="1789" r="62858"/>
          <a:stretch>
            <a:fillRect/>
          </a:stretch>
        </p:blipFill>
        <p:spPr>
          <a:xfrm>
            <a:off x="5183745" y="5391332"/>
            <a:ext cx="1376712" cy="1394653"/>
          </a:xfrm>
          <a:prstGeom prst="rect">
            <a:avLst/>
          </a:prstGeom>
        </p:spPr>
      </p:pic>
      <p:sp>
        <p:nvSpPr>
          <p:cNvPr id="20" name="文本框 19"/>
          <p:cNvSpPr txBox="1"/>
          <p:nvPr/>
        </p:nvSpPr>
        <p:spPr>
          <a:xfrm>
            <a:off x="6819900" y="5391332"/>
            <a:ext cx="4449805" cy="1503553"/>
          </a:xfrm>
          <a:prstGeom prst="rect">
            <a:avLst/>
          </a:prstGeom>
          <a:noFill/>
        </p:spPr>
        <p:txBody>
          <a:bodyPr wrap="square" rtlCol="0">
            <a:spAutoFit/>
          </a:bodyPr>
          <a:lstStyle/>
          <a:p>
            <a:pPr algn="just">
              <a:lnSpc>
                <a:spcPct val="130000"/>
              </a:lnSpc>
              <a:spcBef>
                <a:spcPts val="500"/>
              </a:spcBef>
            </a:pP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扫码订阅</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龙虎金榜</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，畅享一周</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4</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篇内容策略服务，季度版以上送价值</a:t>
            </a: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888</a:t>
            </a:r>
            <a:r>
              <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元的年中报告，主力挖掘更多强势龙虎方向！</a:t>
            </a:r>
            <a:endPar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pic>
        <p:nvPicPr>
          <p:cNvPr id="5" name="图片 4">
            <a:extLst>
              <a:ext uri="{FF2B5EF4-FFF2-40B4-BE49-F238E27FC236}">
                <a16:creationId xmlns:a16="http://schemas.microsoft.com/office/drawing/2014/main" id="{B8CA6A9A-8688-D8D9-5275-FEBC6AF993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09756" y="1520093"/>
            <a:ext cx="6033938" cy="3817813"/>
          </a:xfrm>
          <a:prstGeom prst="rect">
            <a:avLst/>
          </a:prstGeom>
          <a:ln>
            <a:solidFill>
              <a:schemeClr val="accent1"/>
            </a:solidFill>
          </a:ln>
        </p:spPr>
      </p:pic>
      <p:pic>
        <p:nvPicPr>
          <p:cNvPr id="9" name="图片 8">
            <a:extLst>
              <a:ext uri="{FF2B5EF4-FFF2-40B4-BE49-F238E27FC236}">
                <a16:creationId xmlns:a16="http://schemas.microsoft.com/office/drawing/2014/main" id="{82821893-C818-8FC5-047C-0A8C0FD91B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83747" y="217714"/>
            <a:ext cx="6085958" cy="1157413"/>
          </a:xfrm>
          <a:prstGeom prst="rect">
            <a:avLst/>
          </a:prstGeom>
          <a:ln>
            <a:solidFill>
              <a:schemeClr val="accent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大盘及市场节奏</a:t>
            </a:r>
          </a:p>
        </p:txBody>
      </p:sp>
      <p:sp>
        <p:nvSpPr>
          <p:cNvPr id="3" name="文本占位符 2"/>
          <p:cNvSpPr>
            <a:spLocks noGrp="1"/>
          </p:cNvSpPr>
          <p:nvPr>
            <p:ph type="body" sz="quarter" idx="11"/>
          </p:nvPr>
        </p:nvSpPr>
        <p:spPr>
          <a:xfrm>
            <a:off x="442912" y="4869398"/>
            <a:ext cx="11306176" cy="1480602"/>
          </a:xfrm>
        </p:spPr>
        <p:txBody>
          <a:bodyPr>
            <a:normAutofit/>
          </a:bodyPr>
          <a:lstStyle/>
          <a:p>
            <a:pPr marL="457200" indent="-457200">
              <a:buFont typeface="+mj-lt"/>
              <a:buAutoNum type="arabicPeriod"/>
            </a:pPr>
            <a:r>
              <a:rPr lang="zh-CN" altLang="en-US" dirty="0"/>
              <a:t>两市总成交</a:t>
            </a:r>
            <a:r>
              <a:rPr lang="en-US" altLang="zh-CN" dirty="0"/>
              <a:t>1. 93</a:t>
            </a:r>
            <a:r>
              <a:rPr lang="zh-CN" altLang="en-US" dirty="0"/>
              <a:t>万亿，持续增量，量能新高下反抽预期更高；</a:t>
            </a:r>
            <a:endParaRPr lang="en-US" altLang="zh-CN" dirty="0"/>
          </a:p>
          <a:p>
            <a:pPr marL="457200" indent="-457200">
              <a:buFont typeface="+mj-lt"/>
              <a:buAutoNum type="arabicPeriod"/>
            </a:pPr>
            <a:r>
              <a:rPr lang="zh-CN" altLang="en-US" dirty="0"/>
              <a:t>操作思路：</a:t>
            </a:r>
            <a:r>
              <a:rPr lang="en-US" altLang="zh-CN" dirty="0"/>
              <a:t>1.5</a:t>
            </a:r>
            <a:r>
              <a:rPr lang="zh-CN" altLang="en-US" dirty="0"/>
              <a:t>万亿以上，无论是超短还是短线，胜率和强度提高；</a:t>
            </a:r>
            <a:endParaRPr lang="en-US" altLang="zh-CN" dirty="0"/>
          </a:p>
          <a:p>
            <a:pPr marL="457200" indent="-457200">
              <a:buFont typeface="+mj-lt"/>
              <a:buAutoNum type="arabicPeriod"/>
            </a:pPr>
            <a:r>
              <a:rPr lang="zh-CN" altLang="en-US" dirty="0"/>
              <a:t>涨停＞＞</a:t>
            </a:r>
            <a:r>
              <a:rPr lang="en-US" altLang="zh-CN" dirty="0"/>
              <a:t>2</a:t>
            </a:r>
            <a:r>
              <a:rPr lang="zh-CN" altLang="en-US" dirty="0"/>
              <a:t>*跌停，关注西藏旅游的连板情况</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p:blipFill>
        <p:spPr>
          <a:xfrm>
            <a:off x="568584" y="1136411"/>
            <a:ext cx="2834375" cy="3177483"/>
          </a:xfrm>
          <a:prstGeom prst="rect">
            <a:avLst/>
          </a:prstGeom>
          <a:ln>
            <a:solidFill>
              <a:schemeClr val="accent1"/>
            </a:solidFill>
          </a:ln>
        </p:spPr>
      </p:pic>
      <p:pic>
        <p:nvPicPr>
          <p:cNvPr id="5" name="图片占位符 9"/>
          <p:cNvPicPr>
            <a:picLocks noChangeAspect="1"/>
          </p:cNvPicPr>
          <p:nvPr/>
        </p:nvPicPr>
        <p:blipFill rotWithShape="1">
          <a:blip r:embed="rId4" cstate="print">
            <a:extLst>
              <a:ext uri="{28A0092B-C50C-407E-A947-70E740481C1C}">
                <a14:useLocalDpi xmlns:a14="http://schemas.microsoft.com/office/drawing/2010/main" val="0"/>
              </a:ext>
            </a:extLst>
          </a:blip>
          <a:srcRect t="199" b="199"/>
          <a:stretch/>
        </p:blipFill>
        <p:spPr>
          <a:xfrm>
            <a:off x="5586413" y="1007621"/>
            <a:ext cx="6162675" cy="3452742"/>
          </a:xfrm>
          <a:prstGeom prst="rect">
            <a:avLst/>
          </a:prstGeom>
          <a:ln>
            <a:solidFill>
              <a:schemeClr val="accent1"/>
            </a:solidFill>
          </a:ln>
        </p:spPr>
      </p:pic>
      <p:pic>
        <p:nvPicPr>
          <p:cNvPr id="7" name="图片 6">
            <a:extLst>
              <a:ext uri="{FF2B5EF4-FFF2-40B4-BE49-F238E27FC236}">
                <a16:creationId xmlns:a16="http://schemas.microsoft.com/office/drawing/2014/main" id="{F8C79D51-280B-10C2-F8AB-CFB37ED9A6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09786" y="1423286"/>
            <a:ext cx="3972428" cy="311155"/>
          </a:xfrm>
          <a:prstGeom prst="rect">
            <a:avLst/>
          </a:prstGeom>
          <a:ln>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龙虎炒作相对不稳定</a:t>
            </a:r>
          </a:p>
        </p:txBody>
      </p:sp>
      <p:sp>
        <p:nvSpPr>
          <p:cNvPr id="3" name="文本占位符 2"/>
          <p:cNvSpPr>
            <a:spLocks noGrp="1"/>
          </p:cNvSpPr>
          <p:nvPr>
            <p:ph type="body" sz="quarter" idx="11"/>
          </p:nvPr>
        </p:nvSpPr>
        <p:spPr>
          <a:xfrm>
            <a:off x="2185996" y="5734529"/>
            <a:ext cx="7820008" cy="506496"/>
          </a:xfrm>
        </p:spPr>
        <p:txBody>
          <a:bodyPr/>
          <a:lstStyle/>
          <a:p>
            <a:endParaRPr lang="zh-CN" altLang="en-US" dirty="0"/>
          </a:p>
        </p:txBody>
      </p:sp>
      <p:sp>
        <p:nvSpPr>
          <p:cNvPr id="4" name="文本框 3"/>
          <p:cNvSpPr txBox="1"/>
          <p:nvPr/>
        </p:nvSpPr>
        <p:spPr>
          <a:xfrm>
            <a:off x="1511300" y="964811"/>
            <a:ext cx="9169400" cy="1622047"/>
          </a:xfrm>
          <a:prstGeom prst="rect">
            <a:avLst/>
          </a:prstGeom>
          <a:noFill/>
        </p:spPr>
        <p:txBody>
          <a:bodyPr wrap="square" rtlCol="0">
            <a:spAutoFit/>
          </a:bodyPr>
          <a:lstStyle/>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涨跌停的背后，是游资机构的短线推动为主，</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龙虎情绪活跃代表游资机构进攻意见统一，龙虎股溢价能力强</a:t>
            </a:r>
            <a:endPar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a:p>
            <a:pPr algn="ctr">
              <a:lnSpc>
                <a:spcPct val="130000"/>
              </a:lnSpc>
              <a:spcBef>
                <a:spcPts val="500"/>
              </a:spcBef>
            </a:pP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看阶段</a:t>
            </a:r>
            <a:r>
              <a:rPr lang="en-US" altLang="zh-CN"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3~5</a:t>
            </a:r>
            <a:r>
              <a:rPr lang="zh-CN" altLang="en-US" sz="2400"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日的龙虎情绪，偶尔单日低迷不影响</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p:blipFill>
        <p:spPr>
          <a:xfrm>
            <a:off x="3531712" y="2891269"/>
            <a:ext cx="8095238" cy="3333333"/>
          </a:xfrm>
          <a:prstGeom prst="rect">
            <a:avLst/>
          </a:prstGeom>
          <a:ln>
            <a:solidFill>
              <a:schemeClr val="accent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p:blipFill>
        <p:spPr>
          <a:xfrm>
            <a:off x="668465" y="3075517"/>
            <a:ext cx="2284816" cy="2997678"/>
          </a:xfrm>
          <a:prstGeom prst="rect">
            <a:avLst/>
          </a:prstGeom>
          <a:ln>
            <a:solidFill>
              <a:schemeClr val="accent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盘前消息看点</a:t>
            </a:r>
          </a:p>
        </p:txBody>
      </p:sp>
      <p:graphicFrame>
        <p:nvGraphicFramePr>
          <p:cNvPr id="2" name="表格 18"/>
          <p:cNvGraphicFramePr>
            <a:graphicFrameLocks noGrp="1"/>
          </p:cNvGraphicFramePr>
          <p:nvPr>
            <p:extLst>
              <p:ext uri="{D42A27DB-BD31-4B8C-83A1-F6EECF244321}">
                <p14:modId xmlns:p14="http://schemas.microsoft.com/office/powerpoint/2010/main" val="2174400282"/>
              </p:ext>
            </p:extLst>
          </p:nvPr>
        </p:nvGraphicFramePr>
        <p:xfrm>
          <a:off x="442913" y="660400"/>
          <a:ext cx="11341100" cy="5933326"/>
        </p:xfrm>
        <a:graphic>
          <a:graphicData uri="http://schemas.openxmlformats.org/drawingml/2006/table">
            <a:tbl>
              <a:tblPr firstRow="1" bandRow="1">
                <a:tableStyleId>{5C22544A-7EE6-4342-B048-85BDC9FD1C3A}</a:tableStyleId>
              </a:tblPr>
              <a:tblGrid>
                <a:gridCol w="658978">
                  <a:extLst>
                    <a:ext uri="{9D8B030D-6E8A-4147-A177-3AD203B41FA5}">
                      <a16:colId xmlns:a16="http://schemas.microsoft.com/office/drawing/2014/main" val="20000"/>
                    </a:ext>
                  </a:extLst>
                </a:gridCol>
                <a:gridCol w="2060409">
                  <a:extLst>
                    <a:ext uri="{9D8B030D-6E8A-4147-A177-3AD203B41FA5}">
                      <a16:colId xmlns:a16="http://schemas.microsoft.com/office/drawing/2014/main" val="20001"/>
                    </a:ext>
                  </a:extLst>
                </a:gridCol>
                <a:gridCol w="5229225">
                  <a:extLst>
                    <a:ext uri="{9D8B030D-6E8A-4147-A177-3AD203B41FA5}">
                      <a16:colId xmlns:a16="http://schemas.microsoft.com/office/drawing/2014/main" val="20002"/>
                    </a:ext>
                  </a:extLst>
                </a:gridCol>
                <a:gridCol w="3392488">
                  <a:extLst>
                    <a:ext uri="{9D8B030D-6E8A-4147-A177-3AD203B41FA5}">
                      <a16:colId xmlns:a16="http://schemas.microsoft.com/office/drawing/2014/main" val="20003"/>
                    </a:ext>
                  </a:extLst>
                </a:gridCol>
              </a:tblGrid>
              <a:tr h="548906">
                <a:tc>
                  <a:txBody>
                    <a:bodyPr/>
                    <a:lstStyle/>
                    <a:p>
                      <a:pPr algn="ctr"/>
                      <a:r>
                        <a:rPr lang="zh-CN" altLang="en-US" sz="1400" dirty="0"/>
                        <a:t>序号</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消息简要</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具体消息</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tc>
                  <a:txBody>
                    <a:bodyPr/>
                    <a:lstStyle/>
                    <a:p>
                      <a:pPr algn="ctr"/>
                      <a:r>
                        <a:rPr lang="zh-CN" altLang="en-US" sz="1400" dirty="0"/>
                        <a:t>相关个股</a:t>
                      </a:r>
                      <a:r>
                        <a:rPr lang="en-US" altLang="zh-CN" sz="1400" dirty="0"/>
                        <a:t>/</a:t>
                      </a:r>
                      <a:r>
                        <a:rPr lang="zh-CN" altLang="en-US" sz="1400" dirty="0"/>
                        <a:t>解读</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7A5CB3"/>
                    </a:solidFill>
                  </a:tcPr>
                </a:tc>
                <a:extLst>
                  <a:ext uri="{0D108BD9-81ED-4DB2-BD59-A6C34878D82A}">
                    <a16:rowId xmlns:a16="http://schemas.microsoft.com/office/drawing/2014/main" val="10000"/>
                  </a:ext>
                </a:extLst>
              </a:tr>
              <a:tr h="1100957">
                <a:tc>
                  <a:txBody>
                    <a:bodyPr/>
                    <a:lstStyle/>
                    <a:p>
                      <a:pPr algn="ctr">
                        <a:lnSpc>
                          <a:spcPct val="120000"/>
                        </a:lnSpc>
                      </a:pPr>
                      <a:r>
                        <a:rPr lang="en-US" altLang="zh-CN" sz="1400" kern="1200" dirty="0">
                          <a:solidFill>
                            <a:schemeClr val="bg1"/>
                          </a:solidFill>
                          <a:latin typeface="+mn-lt"/>
                          <a:ea typeface="+mn-ea"/>
                          <a:cs typeface="+mn-cs"/>
                        </a:rPr>
                        <a:t>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20000"/>
                        </a:lnSpc>
                      </a:pPr>
                      <a:r>
                        <a:rPr lang="zh-CN" altLang="en-US" sz="1400" kern="1200" dirty="0">
                          <a:solidFill>
                            <a:schemeClr val="bg1"/>
                          </a:solidFill>
                          <a:latin typeface="+mn-lt"/>
                          <a:ea typeface="+mn-ea"/>
                          <a:cs typeface="+mn-cs"/>
                        </a:rPr>
                        <a:t>中共中央政治局</a:t>
                      </a:r>
                      <a:r>
                        <a:rPr lang="en-US" altLang="zh-CN" sz="1400" kern="1200" dirty="0">
                          <a:solidFill>
                            <a:schemeClr val="bg1"/>
                          </a:solidFill>
                          <a:latin typeface="+mn-lt"/>
                          <a:ea typeface="+mn-ea"/>
                          <a:cs typeface="+mn-cs"/>
                        </a:rPr>
                        <a:t>7</a:t>
                      </a:r>
                      <a:r>
                        <a:rPr lang="zh-CN" altLang="en-US" sz="1400" kern="1200" dirty="0">
                          <a:solidFill>
                            <a:schemeClr val="bg1"/>
                          </a:solidFill>
                          <a:latin typeface="+mn-lt"/>
                          <a:ea typeface="+mn-ea"/>
                          <a:cs typeface="+mn-cs"/>
                        </a:rPr>
                        <a:t>月</a:t>
                      </a:r>
                      <a:r>
                        <a:rPr lang="en-US" altLang="zh-CN" sz="1400" kern="1200" dirty="0">
                          <a:solidFill>
                            <a:schemeClr val="bg1"/>
                          </a:solidFill>
                          <a:latin typeface="+mn-lt"/>
                          <a:ea typeface="+mn-ea"/>
                          <a:cs typeface="+mn-cs"/>
                        </a:rPr>
                        <a:t>30</a:t>
                      </a:r>
                      <a:r>
                        <a:rPr lang="zh-CN" altLang="en-US" sz="1400" kern="1200" dirty="0">
                          <a:solidFill>
                            <a:schemeClr val="bg1"/>
                          </a:solidFill>
                          <a:latin typeface="+mn-lt"/>
                          <a:ea typeface="+mn-ea"/>
                          <a:cs typeface="+mn-cs"/>
                        </a:rPr>
                        <a:t>日召开会议</a:t>
                      </a: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r>
                        <a:rPr lang="zh-CN" altLang="en-US" sz="1400" b="0" kern="1200" dirty="0">
                          <a:solidFill>
                            <a:schemeClr val="bg1"/>
                          </a:solidFill>
                          <a:latin typeface="+mn-lt"/>
                          <a:ea typeface="+mn-ea"/>
                          <a:cs typeface="+mn-cs"/>
                        </a:rPr>
                        <a:t>会议指出，要持续防范化解重点领域风险。落实好中央城市工作会议精神，高质量开展城市更新。积极稳妥化解地方政府债务风险</a:t>
                      </a:r>
                      <a:r>
                        <a:rPr lang="en-US" altLang="zh-CN" sz="1400" b="0" kern="1200" dirty="0">
                          <a:solidFill>
                            <a:schemeClr val="bg1"/>
                          </a:solidFill>
                          <a:latin typeface="+mn-lt"/>
                          <a:ea typeface="+mn-ea"/>
                          <a:cs typeface="+mn-cs"/>
                        </a:rPr>
                        <a:t>,</a:t>
                      </a:r>
                      <a:r>
                        <a:rPr lang="zh-CN" altLang="en-US" sz="1400" b="0" kern="1200" dirty="0">
                          <a:solidFill>
                            <a:schemeClr val="bg1"/>
                          </a:solidFill>
                          <a:latin typeface="+mn-lt"/>
                          <a:ea typeface="+mn-ea"/>
                          <a:cs typeface="+mn-cs"/>
                        </a:rPr>
                        <a:t>严禁新增隐性债务，有力有序有效推进地方融资平台出清。增强国内资本市场的吸引力和包容性，巩固资本市场回稳向好势头。</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横竖两个字：求稳。不会有大起大落。</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1"/>
                  </a:ext>
                </a:extLst>
              </a:tr>
              <a:tr h="1298806">
                <a:tc>
                  <a:txBody>
                    <a:bodyPr/>
                    <a:lstStyle/>
                    <a:p>
                      <a:pPr algn="ctr">
                        <a:lnSpc>
                          <a:spcPct val="120000"/>
                        </a:lnSpc>
                      </a:pPr>
                      <a:r>
                        <a:rPr lang="en-US" altLang="zh-CN" sz="1400" kern="1200" dirty="0">
                          <a:solidFill>
                            <a:schemeClr val="dk1"/>
                          </a:solidFill>
                          <a:latin typeface="+mn-lt"/>
                          <a:ea typeface="+mn-ea"/>
                          <a:cs typeface="+mn-cs"/>
                        </a:rPr>
                        <a:t>2</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50000"/>
                        </a:lnSpc>
                      </a:pPr>
                      <a:r>
                        <a:rPr lang="zh-CN" altLang="en-US" sz="1400" kern="1200" dirty="0">
                          <a:solidFill>
                            <a:schemeClr val="dk1"/>
                          </a:solidFill>
                          <a:latin typeface="+mn-lt"/>
                          <a:ea typeface="+mn-ea"/>
                          <a:cs typeface="+mn-cs"/>
                        </a:rPr>
                        <a:t>国务院常务会议：大力推进人工智能规模化商业化应用</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50000"/>
                        </a:lnSpc>
                      </a:pPr>
                      <a:r>
                        <a:rPr lang="en-US" altLang="zh-CN" sz="1400" kern="1200" dirty="0">
                          <a:solidFill>
                            <a:schemeClr val="dk1"/>
                          </a:solidFill>
                          <a:latin typeface="+mn-lt"/>
                          <a:ea typeface="+mn-ea"/>
                          <a:cs typeface="+mn-cs"/>
                        </a:rPr>
                        <a:t>7</a:t>
                      </a:r>
                      <a:r>
                        <a:rPr lang="zh-CN" altLang="en-US" sz="1400" kern="1200" dirty="0">
                          <a:solidFill>
                            <a:schemeClr val="dk1"/>
                          </a:solidFill>
                          <a:latin typeface="+mn-lt"/>
                          <a:ea typeface="+mn-ea"/>
                          <a:cs typeface="+mn-cs"/>
                        </a:rPr>
                        <a:t>月</a:t>
                      </a:r>
                      <a:r>
                        <a:rPr lang="en-US" altLang="zh-CN" sz="1400" kern="1200" dirty="0">
                          <a:solidFill>
                            <a:schemeClr val="dk1"/>
                          </a:solidFill>
                          <a:latin typeface="+mn-lt"/>
                          <a:ea typeface="+mn-ea"/>
                          <a:cs typeface="+mn-cs"/>
                        </a:rPr>
                        <a:t>31</a:t>
                      </a:r>
                      <a:r>
                        <a:rPr lang="zh-CN" altLang="en-US" sz="1400" kern="1200" dirty="0">
                          <a:solidFill>
                            <a:schemeClr val="dk1"/>
                          </a:solidFill>
                          <a:latin typeface="+mn-lt"/>
                          <a:ea typeface="+mn-ea"/>
                          <a:cs typeface="+mn-cs"/>
                        </a:rPr>
                        <a:t>日国务院常务会议，会议审议通过</a:t>
                      </a:r>
                      <a:r>
                        <a:rPr lang="en-US" altLang="zh-CN" sz="1400" kern="1200" dirty="0">
                          <a:solidFill>
                            <a:schemeClr val="dk1"/>
                          </a:solidFill>
                          <a:latin typeface="+mn-lt"/>
                          <a:ea typeface="+mn-ea"/>
                          <a:cs typeface="+mn-cs"/>
                        </a:rPr>
                        <a:t>《</a:t>
                      </a:r>
                      <a:r>
                        <a:rPr lang="zh-CN" altLang="en-US" sz="1400" kern="1200" dirty="0">
                          <a:solidFill>
                            <a:schemeClr val="dk1"/>
                          </a:solidFill>
                          <a:latin typeface="+mn-lt"/>
                          <a:ea typeface="+mn-ea"/>
                          <a:cs typeface="+mn-cs"/>
                        </a:rPr>
                        <a:t>关于深入实施“人工智能</a:t>
                      </a:r>
                      <a:r>
                        <a:rPr lang="en-US" altLang="zh-CN" sz="1400" kern="1200" dirty="0">
                          <a:solidFill>
                            <a:schemeClr val="dk1"/>
                          </a:solidFill>
                          <a:latin typeface="+mn-lt"/>
                          <a:ea typeface="+mn-ea"/>
                          <a:cs typeface="+mn-cs"/>
                        </a:rPr>
                        <a:t>+”</a:t>
                      </a:r>
                      <a:r>
                        <a:rPr lang="zh-CN" altLang="en-US" sz="1400" kern="1200" dirty="0">
                          <a:solidFill>
                            <a:schemeClr val="dk1"/>
                          </a:solidFill>
                          <a:latin typeface="+mn-lt"/>
                          <a:ea typeface="+mn-ea"/>
                          <a:cs typeface="+mn-cs"/>
                        </a:rPr>
                        <a:t>行动的意见</a:t>
                      </a:r>
                      <a:r>
                        <a:rPr lang="en-US" altLang="zh-CN" sz="1400" kern="1200" dirty="0">
                          <a:solidFill>
                            <a:schemeClr val="dk1"/>
                          </a:solidFill>
                          <a:latin typeface="+mn-lt"/>
                          <a:ea typeface="+mn-ea"/>
                          <a:cs typeface="+mn-cs"/>
                        </a:rPr>
                        <a:t>》</a:t>
                      </a:r>
                      <a:r>
                        <a:rPr lang="zh-CN" altLang="en-US" sz="1400" kern="1200" dirty="0">
                          <a:solidFill>
                            <a:schemeClr val="dk1"/>
                          </a:solidFill>
                          <a:latin typeface="+mn-lt"/>
                          <a:ea typeface="+mn-ea"/>
                          <a:cs typeface="+mn-cs"/>
                        </a:rPr>
                        <a:t>。大力推进人工智能规模化商业化应用，推动人工智能在经济社会发展各领域加快普及、深度融合，形成以创新带应用、以应用促创新的良性循环。着力优化人工智能创新生态，强化算力、算法和数据供给。</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tx1"/>
                          </a:solidFill>
                          <a:latin typeface="+mn-lt"/>
                          <a:ea typeface="+mn-ea"/>
                          <a:cs typeface="+mn-cs"/>
                        </a:rPr>
                        <a:t>利好算力、</a:t>
                      </a:r>
                      <a:r>
                        <a:rPr lang="en-US" altLang="zh-CN" sz="1400" b="1" kern="1200" dirty="0">
                          <a:solidFill>
                            <a:schemeClr val="tx1"/>
                          </a:solidFill>
                          <a:latin typeface="+mn-lt"/>
                          <a:ea typeface="+mn-ea"/>
                          <a:cs typeface="+mn-cs"/>
                        </a:rPr>
                        <a:t>AI</a:t>
                      </a:r>
                      <a:r>
                        <a:rPr lang="zh-CN" altLang="en-US" sz="1400" b="1" kern="1200" dirty="0">
                          <a:solidFill>
                            <a:schemeClr val="tx1"/>
                          </a:solidFill>
                          <a:latin typeface="+mn-lt"/>
                          <a:ea typeface="+mn-ea"/>
                          <a:cs typeface="+mn-cs"/>
                        </a:rPr>
                        <a:t>智能体</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98806">
                <a:tc>
                  <a:txBody>
                    <a:bodyPr/>
                    <a:lstStyle/>
                    <a:p>
                      <a:pPr algn="ctr">
                        <a:lnSpc>
                          <a:spcPct val="120000"/>
                        </a:lnSpc>
                      </a:pPr>
                      <a:r>
                        <a:rPr lang="en-US" altLang="zh-CN" sz="1400" kern="1200" dirty="0">
                          <a:solidFill>
                            <a:schemeClr val="bg1"/>
                          </a:solidFill>
                          <a:latin typeface="+mn-lt"/>
                          <a:ea typeface="+mn-ea"/>
                          <a:cs typeface="+mn-cs"/>
                        </a:rPr>
                        <a:t>3</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20000"/>
                        </a:lnSpc>
                      </a:pPr>
                      <a:r>
                        <a:rPr lang="zh-CN" altLang="en-US" sz="1400" kern="1200" dirty="0">
                          <a:solidFill>
                            <a:schemeClr val="bg1"/>
                          </a:solidFill>
                          <a:latin typeface="+mn-lt"/>
                          <a:ea typeface="+mn-ea"/>
                          <a:cs typeface="+mn-cs"/>
                        </a:rPr>
                        <a:t>超硬材料重大突破</a:t>
                      </a: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algn="just">
                        <a:lnSpc>
                          <a:spcPct val="150000"/>
                        </a:lnSpc>
                      </a:pPr>
                      <a:r>
                        <a:rPr lang="zh-CN" altLang="en-US" sz="1400" b="0" kern="1200" dirty="0">
                          <a:solidFill>
                            <a:schemeClr val="bg1"/>
                          </a:solidFill>
                          <a:latin typeface="+mn-lt"/>
                          <a:ea typeface="+mn-ea"/>
                          <a:cs typeface="+mn-cs"/>
                        </a:rPr>
                        <a:t>经过近十年的持续攻关，北京高压科学研究中心与中国科学院西安光机所科学家带领的国际研究团队成功将高质量石墨单晶前驱体转化为百微米级、高度有序的六方金刚石。这一系统性研究不仅终结了</a:t>
                      </a:r>
                      <a:r>
                        <a:rPr lang="en-US" altLang="zh-CN" sz="1400" b="0" kern="1200" dirty="0">
                          <a:solidFill>
                            <a:schemeClr val="bg1"/>
                          </a:solidFill>
                          <a:latin typeface="+mn-lt"/>
                          <a:ea typeface="+mn-ea"/>
                          <a:cs typeface="+mn-cs"/>
                        </a:rPr>
                        <a:t>60</a:t>
                      </a:r>
                      <a:r>
                        <a:rPr lang="zh-CN" altLang="en-US" sz="1400" b="0" kern="1200" dirty="0">
                          <a:solidFill>
                            <a:schemeClr val="bg1"/>
                          </a:solidFill>
                          <a:latin typeface="+mn-lt"/>
                          <a:ea typeface="+mn-ea"/>
                          <a:cs typeface="+mn-cs"/>
                        </a:rPr>
                        <a:t>多年关于六方金刚石宏观存在的争议，更为接下来将六方金刚石作为新一代高性能功能材料的开发奠定了坚实基础。</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金刚石：黄河旋风、力量钻石、四方达</a:t>
                      </a: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kern="1200" dirty="0">
                          <a:solidFill>
                            <a:schemeClr val="bg1"/>
                          </a:solidFill>
                          <a:latin typeface="+mn-lt"/>
                          <a:ea typeface="+mn-ea"/>
                          <a:cs typeface="+mn-cs"/>
                        </a:rPr>
                        <a:t>北交所</a:t>
                      </a:r>
                      <a:r>
                        <a:rPr lang="en-US" altLang="zh-CN" sz="1400" b="1" kern="1200" dirty="0">
                          <a:solidFill>
                            <a:schemeClr val="bg1"/>
                          </a:solidFill>
                          <a:latin typeface="+mn-lt"/>
                          <a:ea typeface="+mn-ea"/>
                          <a:cs typeface="+mn-cs"/>
                        </a:rPr>
                        <a:t>+</a:t>
                      </a:r>
                      <a:r>
                        <a:rPr lang="zh-CN" altLang="en-US" sz="1400" b="1" kern="1200" dirty="0">
                          <a:solidFill>
                            <a:schemeClr val="bg1"/>
                          </a:solidFill>
                          <a:latin typeface="+mn-lt"/>
                          <a:ea typeface="+mn-ea"/>
                          <a:cs typeface="+mn-cs"/>
                        </a:rPr>
                        <a:t>金刚石：惠丰钻石</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3"/>
                  </a:ext>
                </a:extLst>
              </a:tr>
              <a:tr h="362244">
                <a:tc>
                  <a:txBody>
                    <a:bodyPr/>
                    <a:lstStyle/>
                    <a:p>
                      <a:pPr algn="ctr">
                        <a:lnSpc>
                          <a:spcPct val="120000"/>
                        </a:lnSpc>
                      </a:pPr>
                      <a:r>
                        <a:rPr lang="en-US" altLang="zh-CN" sz="1400" kern="1200" dirty="0">
                          <a:solidFill>
                            <a:schemeClr val="tx1"/>
                          </a:solidFill>
                          <a:latin typeface="+mn-lt"/>
                          <a:ea typeface="+mn-ea"/>
                          <a:cs typeface="+mn-cs"/>
                        </a:rPr>
                        <a:t>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algn="just">
                        <a:lnSpc>
                          <a:spcPct val="120000"/>
                        </a:lnSpc>
                      </a:pPr>
                      <a:endParaRPr lang="en-US" altLang="zh-CN" sz="1400" kern="1200" dirty="0">
                        <a:solidFill>
                          <a:schemeClr val="tx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tx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2244">
                <a:tc>
                  <a:txBody>
                    <a:bodyPr/>
                    <a:lstStyle/>
                    <a:p>
                      <a:pPr algn="ctr">
                        <a:lnSpc>
                          <a:spcPct val="120000"/>
                        </a:lnSpc>
                      </a:pPr>
                      <a:r>
                        <a:rPr lang="en-US" altLang="zh-CN" sz="1400" kern="1200" dirty="0">
                          <a:solidFill>
                            <a:schemeClr val="bg1"/>
                          </a:solidFill>
                          <a:latin typeface="+mn-lt"/>
                          <a:ea typeface="+mn-ea"/>
                          <a:cs typeface="+mn-cs"/>
                        </a:rPr>
                        <a:t>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algn="just">
                        <a:lnSpc>
                          <a:spcPct val="120000"/>
                        </a:lnSpc>
                      </a:pPr>
                      <a:endParaRPr lang="en-US" altLang="zh-CN" sz="1400" kern="1200" dirty="0">
                        <a:solidFill>
                          <a:schemeClr val="bg1"/>
                        </a:solidFill>
                        <a:latin typeface="+mn-lt"/>
                        <a:ea typeface="+mn-ea"/>
                        <a:cs typeface="+mn-cs"/>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solidFill>
                          <a:schemeClr val="bg1"/>
                        </a:solidFill>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15638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p:txBody>
          <a:bodyPr/>
          <a:lstStyle/>
          <a:p>
            <a:r>
              <a:rPr lang="zh-CN" altLang="en-US" dirty="0"/>
              <a:t>板块看点</a:t>
            </a:r>
            <a:r>
              <a:rPr lang="en-US" altLang="zh-CN" dirty="0"/>
              <a:t>-</a:t>
            </a:r>
            <a:r>
              <a:rPr lang="zh-CN" altLang="en-US" dirty="0"/>
              <a:t>龙虎</a:t>
            </a: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rcRect l="150" r="150"/>
          <a:stretch>
            <a:fillRect/>
          </a:stretch>
        </p:blipFill>
        <p:spPr>
          <a:xfrm>
            <a:off x="1639019" y="633216"/>
            <a:ext cx="8996838" cy="3927828"/>
          </a:xfrm>
          <a:prstGeom prst="rect">
            <a:avLst/>
          </a:prstGeom>
          <a:ln>
            <a:solidFill>
              <a:schemeClr val="accent1"/>
            </a:solidFill>
          </a:ln>
        </p:spPr>
      </p:pic>
      <p:sp>
        <p:nvSpPr>
          <p:cNvPr id="14" name="文本框 13"/>
          <p:cNvSpPr txBox="1"/>
          <p:nvPr/>
        </p:nvSpPr>
        <p:spPr>
          <a:xfrm>
            <a:off x="1733550" y="5411917"/>
            <a:ext cx="8724900" cy="96128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2000" dirty="0">
                <a:solidFill>
                  <a:prstClr val="black"/>
                </a:solidFill>
                <a:latin typeface="思源黑体 CN Regular" panose="020B0500000000000000" pitchFamily="34" charset="-122"/>
                <a:ea typeface="微软雅黑" panose="020B0503020204020204" charset="-122"/>
              </a:rPr>
              <a:t>行业：</a:t>
            </a:r>
            <a:r>
              <a:rPr lang="zh-CN" altLang="en-US" sz="2000" spc="150" dirty="0">
                <a:solidFill>
                  <a:srgbClr val="C00000"/>
                </a:solidFill>
                <a:latin typeface="微软雅黑" panose="020B0503020204020204" charset="-122"/>
                <a:ea typeface="微软雅黑" panose="020B0503020204020204" charset="-122"/>
              </a:rPr>
              <a:t>机械设备、建筑装饰、西药制药、半导体元件、软件信息</a:t>
            </a:r>
            <a:endParaRPr lang="en-US" altLang="zh-CN" sz="2000" spc="150" dirty="0">
              <a:solidFill>
                <a:srgbClr val="C00000"/>
              </a:solidFill>
              <a:latin typeface="微软雅黑" panose="020B0503020204020204" charset="-122"/>
              <a:ea typeface="微软雅黑" panose="020B0503020204020204"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pitchFamily="34" charset="-122"/>
                <a:ea typeface="微软雅黑" panose="020B0503020204020204" charset="-122"/>
                <a:cs typeface="+mn-cs"/>
              </a:rPr>
              <a:t>主题：</a:t>
            </a:r>
            <a:r>
              <a:rPr lang="zh-CN" altLang="en-US" sz="2000" spc="150" dirty="0">
                <a:solidFill>
                  <a:srgbClr val="C00000"/>
                </a:solidFill>
                <a:latin typeface="微软雅黑" panose="020B0503020204020204" charset="-122"/>
                <a:ea typeface="微软雅黑" panose="020B0503020204020204" charset="-122"/>
              </a:rPr>
              <a:t>机器人、</a:t>
            </a:r>
            <a:r>
              <a:rPr lang="en-US" altLang="zh-CN" sz="2000" spc="150" dirty="0">
                <a:solidFill>
                  <a:srgbClr val="C00000"/>
                </a:solidFill>
                <a:latin typeface="微软雅黑" panose="020B0503020204020204" charset="-122"/>
                <a:ea typeface="微软雅黑" panose="020B0503020204020204" charset="-122"/>
              </a:rPr>
              <a:t>AI</a:t>
            </a:r>
            <a:r>
              <a:rPr lang="zh-CN" altLang="en-US" sz="2000" spc="150" dirty="0">
                <a:solidFill>
                  <a:srgbClr val="C00000"/>
                </a:solidFill>
                <a:latin typeface="微软雅黑" panose="020B0503020204020204" charset="-122"/>
                <a:ea typeface="微软雅黑" panose="020B0503020204020204" charset="-122"/>
              </a:rPr>
              <a:t>、算力、医药器械、雅下水电</a:t>
            </a:r>
            <a:endParaRPr lang="en-US" altLang="zh-CN" sz="2000" spc="150" dirty="0">
              <a:solidFill>
                <a:srgbClr val="C00000"/>
              </a:solidFill>
              <a:latin typeface="微软雅黑" panose="020B0503020204020204" charset="-122"/>
              <a:ea typeface="微软雅黑" panose="020B0503020204020204" charset="-122"/>
            </a:endParaRPr>
          </a:p>
        </p:txBody>
      </p:sp>
      <p:sp>
        <p:nvSpPr>
          <p:cNvPr id="4" name="矩形: 圆角 3"/>
          <p:cNvSpPr/>
          <p:nvPr/>
        </p:nvSpPr>
        <p:spPr>
          <a:xfrm>
            <a:off x="3660318" y="4609132"/>
            <a:ext cx="5159832" cy="706608"/>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600" dirty="0">
                <a:cs typeface="+mn-ea"/>
                <a:sym typeface="+mn-lt"/>
              </a:rPr>
              <a:t>短打</a:t>
            </a:r>
            <a:r>
              <a:rPr lang="en-US" altLang="zh-CN" sz="1600" dirty="0">
                <a:cs typeface="+mn-ea"/>
                <a:sym typeface="+mn-lt"/>
              </a:rPr>
              <a:t>-</a:t>
            </a:r>
            <a:r>
              <a:rPr lang="zh-CN" altLang="en-US" sz="1600" dirty="0">
                <a:cs typeface="+mn-ea"/>
                <a:sym typeface="+mn-lt"/>
              </a:rPr>
              <a:t>席位密码</a:t>
            </a:r>
            <a:r>
              <a:rPr lang="en-US" altLang="zh-CN" sz="1600" dirty="0">
                <a:cs typeface="+mn-ea"/>
                <a:sym typeface="+mn-lt"/>
              </a:rPr>
              <a:t>-</a:t>
            </a:r>
            <a:r>
              <a:rPr lang="zh-CN" altLang="en-US" sz="1600" dirty="0">
                <a:cs typeface="+mn-ea"/>
                <a:sym typeface="+mn-lt"/>
              </a:rPr>
              <a:t>板块龙虎：龙虎累计上榜次数靠前，</a:t>
            </a:r>
            <a:endParaRPr lang="en-US" altLang="zh-CN" sz="1600" dirty="0">
              <a:cs typeface="+mn-ea"/>
              <a:sym typeface="+mn-lt"/>
            </a:endParaRPr>
          </a:p>
          <a:p>
            <a:pPr algn="ctr">
              <a:lnSpc>
                <a:spcPct val="130000"/>
              </a:lnSpc>
            </a:pPr>
            <a:r>
              <a:rPr lang="zh-CN" altLang="en-US" sz="1600" dirty="0">
                <a:cs typeface="+mn-ea"/>
                <a:sym typeface="+mn-lt"/>
              </a:rPr>
              <a:t>游资机构扎堆炒作，易诞生超强势个股</a:t>
            </a:r>
            <a:r>
              <a:rPr lang="en-US" altLang="zh-CN" sz="1600" dirty="0">
                <a:cs typeface="+mn-ea"/>
                <a:sym typeface="+mn-lt"/>
              </a:rPr>
              <a:t>/</a:t>
            </a:r>
            <a:r>
              <a:rPr lang="zh-CN" altLang="en-US" sz="1600" dirty="0">
                <a:cs typeface="+mn-ea"/>
                <a:sym typeface="+mn-lt"/>
              </a:rPr>
              <a:t>热点</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紫旗回档战法</a:t>
            </a:r>
          </a:p>
        </p:txBody>
      </p:sp>
      <p:sp>
        <p:nvSpPr>
          <p:cNvPr id="3" name="文本占位符 2"/>
          <p:cNvSpPr>
            <a:spLocks noGrp="1"/>
          </p:cNvSpPr>
          <p:nvPr>
            <p:ph type="body" sz="quarter" idx="11"/>
          </p:nvPr>
        </p:nvSpPr>
        <p:spPr>
          <a:xfrm>
            <a:off x="2185996" y="5822067"/>
            <a:ext cx="7820008" cy="435858"/>
          </a:xfrm>
        </p:spPr>
        <p:txBody>
          <a:bodyPr>
            <a:normAutofit lnSpcReduction="10000"/>
          </a:bodyPr>
          <a:lstStyle/>
          <a:p>
            <a:r>
              <a:rPr lang="zh-CN" altLang="en-US" dirty="0"/>
              <a:t>追求进攻型龙虎，拉升调整后的潜力爆发波段</a:t>
            </a:r>
          </a:p>
        </p:txBody>
      </p:sp>
      <p:sp>
        <p:nvSpPr>
          <p:cNvPr id="10" name="矩形: 圆角 9"/>
          <p:cNvSpPr/>
          <p:nvPr/>
        </p:nvSpPr>
        <p:spPr>
          <a:xfrm>
            <a:off x="3948875" y="1718056"/>
            <a:ext cx="1859023"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1400" dirty="0">
                <a:cs typeface="+mn-ea"/>
                <a:sym typeface="+mn-lt"/>
              </a:rPr>
              <a:t>紫旗回档示意图</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rcRect t="5229" b="6911"/>
          <a:stretch>
            <a:fillRect/>
          </a:stretch>
        </p:blipFill>
        <p:spPr>
          <a:xfrm>
            <a:off x="1304925" y="873424"/>
            <a:ext cx="9582150" cy="4735618"/>
          </a:xfrm>
          <a:prstGeom prst="rect">
            <a:avLst/>
          </a:prstGeom>
          <a:ln>
            <a:solidFill>
              <a:srgbClr val="00B0F0"/>
            </a:solidFill>
          </a:ln>
        </p:spPr>
      </p:pic>
      <p:grpSp>
        <p:nvGrpSpPr>
          <p:cNvPr id="14" name="组合 13"/>
          <p:cNvGrpSpPr/>
          <p:nvPr/>
        </p:nvGrpSpPr>
        <p:grpSpPr>
          <a:xfrm>
            <a:off x="1457888" y="1362882"/>
            <a:ext cx="3866585" cy="710348"/>
            <a:chOff x="5205386" y="3999768"/>
            <a:chExt cx="3442599" cy="632457"/>
          </a:xfrm>
        </p:grpSpPr>
        <p:sp>
          <p:nvSpPr>
            <p:cNvPr id="16" name="椭圆 15"/>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1</a:t>
              </a:r>
              <a:endParaRPr lang="zh-CN" altLang="en-US" dirty="0">
                <a:cs typeface="+mn-ea"/>
                <a:sym typeface="+mn-lt"/>
              </a:endParaRPr>
            </a:p>
          </p:txBody>
        </p:sp>
        <p:sp>
          <p:nvSpPr>
            <p:cNvPr id="17" name="矩形: 圆角 16"/>
            <p:cNvSpPr/>
            <p:nvPr/>
          </p:nvSpPr>
          <p:spPr>
            <a:xfrm>
              <a:off x="5614504" y="3999768"/>
              <a:ext cx="3033481" cy="63245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资金：近</a:t>
              </a:r>
              <a:r>
                <a:rPr lang="en-US" altLang="zh-CN" sz="1400" dirty="0">
                  <a:cs typeface="+mn-ea"/>
                  <a:sym typeface="+mn-lt"/>
                </a:rPr>
                <a:t>10</a:t>
              </a:r>
              <a:r>
                <a:rPr lang="zh-CN" altLang="en-US" sz="1400" dirty="0">
                  <a:cs typeface="+mn-ea"/>
                  <a:sym typeface="+mn-lt"/>
                </a:rPr>
                <a:t>天出龙虎紫旗</a:t>
              </a:r>
              <a:endParaRPr lang="en-US" altLang="zh-CN" sz="1400" dirty="0">
                <a:cs typeface="+mn-ea"/>
                <a:sym typeface="+mn-lt"/>
              </a:endParaRPr>
            </a:p>
            <a:p>
              <a:pPr algn="ctr">
                <a:lnSpc>
                  <a:spcPct val="130000"/>
                </a:lnSpc>
              </a:pPr>
              <a:r>
                <a:rPr lang="en-US" altLang="zh-CN" sz="1400" dirty="0">
                  <a:cs typeface="+mn-ea"/>
                  <a:sym typeface="+mn-lt"/>
                </a:rPr>
                <a:t>(</a:t>
              </a:r>
              <a:r>
                <a:rPr lang="zh-CN" altLang="en-US" sz="1400" dirty="0">
                  <a:cs typeface="+mn-ea"/>
                  <a:sym typeface="+mn-lt"/>
                </a:rPr>
                <a:t>龙虎榜净买入，且有机构参与）</a:t>
              </a:r>
            </a:p>
          </p:txBody>
        </p:sp>
      </p:grpSp>
      <p:grpSp>
        <p:nvGrpSpPr>
          <p:cNvPr id="18" name="组合 17"/>
          <p:cNvGrpSpPr/>
          <p:nvPr/>
        </p:nvGrpSpPr>
        <p:grpSpPr>
          <a:xfrm>
            <a:off x="6539194" y="2990834"/>
            <a:ext cx="2942662" cy="710348"/>
            <a:chOff x="5205386" y="3999768"/>
            <a:chExt cx="2619988" cy="632457"/>
          </a:xfrm>
        </p:grpSpPr>
        <p:sp>
          <p:nvSpPr>
            <p:cNvPr id="19" name="椭圆 18"/>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2</a:t>
              </a:r>
              <a:endParaRPr lang="zh-CN" altLang="en-US" dirty="0">
                <a:cs typeface="+mn-ea"/>
                <a:sym typeface="+mn-lt"/>
              </a:endParaRPr>
            </a:p>
          </p:txBody>
        </p:sp>
        <p:sp>
          <p:nvSpPr>
            <p:cNvPr id="20" name="矩形: 圆角 19"/>
            <p:cNvSpPr/>
            <p:nvPr/>
          </p:nvSpPr>
          <p:spPr>
            <a:xfrm>
              <a:off x="5614504" y="3999768"/>
              <a:ext cx="2210870" cy="63245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趋势：智能辅助线</a:t>
              </a:r>
              <a:endParaRPr lang="en-US" altLang="zh-CN" sz="1400" dirty="0">
                <a:cs typeface="+mn-ea"/>
                <a:sym typeface="+mn-lt"/>
              </a:endParaRPr>
            </a:p>
            <a:p>
              <a:pPr algn="ctr">
                <a:lnSpc>
                  <a:spcPct val="130000"/>
                </a:lnSpc>
              </a:pPr>
              <a:r>
                <a:rPr lang="zh-CN" altLang="en-US" sz="1400" dirty="0">
                  <a:cs typeface="+mn-ea"/>
                  <a:sym typeface="+mn-lt"/>
                </a:rPr>
                <a:t>跌破辅助线则为战法结束</a:t>
              </a:r>
            </a:p>
          </p:txBody>
        </p:sp>
      </p:grpSp>
      <p:sp>
        <p:nvSpPr>
          <p:cNvPr id="22" name="椭圆 21"/>
          <p:cNvSpPr/>
          <p:nvPr/>
        </p:nvSpPr>
        <p:spPr>
          <a:xfrm>
            <a:off x="8010525" y="2500530"/>
            <a:ext cx="676275" cy="400050"/>
          </a:xfrm>
          <a:prstGeom prst="ellipse">
            <a:avLst/>
          </a:prstGeom>
          <a:noFill/>
          <a:ln w="25400" cap="flat" cmpd="sng" algn="ctr">
            <a:solidFill>
              <a:srgbClr val="FF4DFF"/>
            </a:solid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3" name="组合 22"/>
          <p:cNvGrpSpPr/>
          <p:nvPr/>
        </p:nvGrpSpPr>
        <p:grpSpPr>
          <a:xfrm>
            <a:off x="5514110" y="4080324"/>
            <a:ext cx="2433357" cy="383192"/>
            <a:chOff x="5205386" y="4145409"/>
            <a:chExt cx="2166530" cy="341174"/>
          </a:xfrm>
        </p:grpSpPr>
        <p:sp>
          <p:nvSpPr>
            <p:cNvPr id="24" name="椭圆 23"/>
            <p:cNvSpPr/>
            <p:nvPr/>
          </p:nvSpPr>
          <p:spPr>
            <a:xfrm>
              <a:off x="5205386" y="4145409"/>
              <a:ext cx="341173" cy="34117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a:cs typeface="+mn-ea"/>
                  <a:sym typeface="+mn-lt"/>
                </a:rPr>
                <a:t>3</a:t>
              </a:r>
              <a:endParaRPr lang="zh-CN" altLang="en-US" dirty="0">
                <a:cs typeface="+mn-ea"/>
                <a:sym typeface="+mn-lt"/>
              </a:endParaRPr>
            </a:p>
          </p:txBody>
        </p:sp>
        <p:sp>
          <p:nvSpPr>
            <p:cNvPr id="25" name="矩形: 圆角 24"/>
            <p:cNvSpPr/>
            <p:nvPr/>
          </p:nvSpPr>
          <p:spPr>
            <a:xfrm>
              <a:off x="5614504" y="4145409"/>
              <a:ext cx="1757412" cy="34117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买卖点：金叉死叉</a:t>
              </a:r>
            </a:p>
          </p:txBody>
        </p:sp>
      </p:grpSp>
      <p:sp>
        <p:nvSpPr>
          <p:cNvPr id="26" name="矩形: 圆角 25"/>
          <p:cNvSpPr/>
          <p:nvPr/>
        </p:nvSpPr>
        <p:spPr>
          <a:xfrm>
            <a:off x="6374809" y="5079381"/>
            <a:ext cx="1973853" cy="38319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30000"/>
              </a:lnSpc>
            </a:pPr>
            <a:r>
              <a:rPr lang="zh-CN" altLang="en-US" sz="1400" dirty="0">
                <a:cs typeface="+mn-ea"/>
                <a:sym typeface="+mn-lt"/>
              </a:rPr>
              <a:t>有其他资金支持更好</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141552" y="37762"/>
            <a:ext cx="5908896" cy="660400"/>
          </a:xfrm>
        </p:spPr>
        <p:txBody>
          <a:bodyPr/>
          <a:lstStyle/>
          <a:p>
            <a:r>
              <a:rPr lang="zh-CN" altLang="en-US"/>
              <a:t>选股条件</a:t>
            </a:r>
            <a:endParaRPr lang="zh-CN" altLang="en-US" dirty="0"/>
          </a:p>
        </p:txBody>
      </p:sp>
      <p:sp>
        <p:nvSpPr>
          <p:cNvPr id="3" name="文本占位符 2"/>
          <p:cNvSpPr>
            <a:spLocks noGrp="1"/>
          </p:cNvSpPr>
          <p:nvPr>
            <p:ph type="body" sz="quarter" idx="11"/>
          </p:nvPr>
        </p:nvSpPr>
        <p:spPr>
          <a:xfrm>
            <a:off x="4331688" y="2203980"/>
            <a:ext cx="1090432" cy="4045128"/>
          </a:xfrm>
        </p:spPr>
        <p:txBody>
          <a:bodyPr vert="eaVert">
            <a:normAutofit/>
          </a:bodyPr>
          <a:lstStyle/>
          <a:p>
            <a:r>
              <a:rPr lang="zh-CN" altLang="en-US" dirty="0"/>
              <a:t>选择紫旗（机构版以上），寻找金叉「进攻」初期的节奏</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76553" y="821707"/>
            <a:ext cx="2908630" cy="1184044"/>
          </a:xfrm>
          <a:prstGeom prst="rect">
            <a:avLst/>
          </a:prstGeom>
          <a:ln>
            <a:solidFill>
              <a:srgbClr val="00B0F0"/>
            </a:solidFill>
          </a:ln>
        </p:spPr>
      </p:pic>
      <p:pic>
        <p:nvPicPr>
          <p:cNvPr id="15" name="图片 14"/>
          <p:cNvPicPr>
            <a:picLocks noChangeAspect="1"/>
          </p:cNvPicPr>
          <p:nvPr/>
        </p:nvPicPr>
        <p:blipFill>
          <a:blip r:embed="rId4"/>
          <a:stretch>
            <a:fillRect/>
          </a:stretch>
        </p:blipFill>
        <p:spPr>
          <a:xfrm>
            <a:off x="6578870" y="821706"/>
            <a:ext cx="3087442" cy="1071901"/>
          </a:xfrm>
          <a:prstGeom prst="rect">
            <a:avLst/>
          </a:prstGeom>
          <a:ln>
            <a:solidFill>
              <a:srgbClr val="00B0F0"/>
            </a:solidFill>
          </a:ln>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rcRect t="394" b="394"/>
          <a:stretch/>
        </p:blipFill>
        <p:spPr>
          <a:xfrm>
            <a:off x="1076553" y="2203980"/>
            <a:ext cx="2898269" cy="4045129"/>
          </a:xfrm>
          <a:prstGeom prst="rect">
            <a:avLst/>
          </a:prstGeom>
          <a:ln>
            <a:solidFill>
              <a:srgbClr val="00B0F0"/>
            </a:solidFill>
          </a:ln>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rcRect t="3197" b="3197"/>
          <a:stretch/>
        </p:blipFill>
        <p:spPr>
          <a:xfrm>
            <a:off x="6578869" y="2203980"/>
            <a:ext cx="3087442" cy="4018146"/>
          </a:xfrm>
          <a:prstGeom prst="rect">
            <a:avLst/>
          </a:prstGeom>
          <a:ln>
            <a:solidFill>
              <a:srgbClr val="00B0F0"/>
            </a:solidFill>
          </a:ln>
        </p:spPr>
      </p:pic>
      <p:sp>
        <p:nvSpPr>
          <p:cNvPr id="4" name="矩形: 圆角 3"/>
          <p:cNvSpPr/>
          <p:nvPr/>
        </p:nvSpPr>
        <p:spPr>
          <a:xfrm>
            <a:off x="5787072" y="3212734"/>
            <a:ext cx="354881" cy="959215"/>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vert="eaVert" rtlCol="0" anchor="ctr"/>
          <a:lstStyle/>
          <a:p>
            <a:pPr algn="ctr"/>
            <a:r>
              <a:rPr lang="en-US" altLang="zh-CN" sz="1400" spc="300" dirty="0">
                <a:cs typeface="+mn-ea"/>
                <a:sym typeface="+mn-lt"/>
              </a:rPr>
              <a:t>7</a:t>
            </a:r>
            <a:r>
              <a:rPr lang="zh-CN" altLang="en-US" sz="1400" spc="300" dirty="0">
                <a:cs typeface="+mn-ea"/>
                <a:sym typeface="+mn-lt"/>
              </a:rPr>
              <a:t>月</a:t>
            </a:r>
            <a:r>
              <a:rPr lang="en-US" altLang="zh-CN" sz="1400" spc="300" dirty="0">
                <a:cs typeface="+mn-ea"/>
                <a:sym typeface="+mn-lt"/>
              </a:rPr>
              <a:t>31</a:t>
            </a:r>
            <a:endParaRPr lang="zh-CN" altLang="en-US" sz="1400" spc="300" dirty="0">
              <a:cs typeface="+mn-ea"/>
              <a:sym typeface="+mn-lt"/>
            </a:endParaRPr>
          </a:p>
        </p:txBody>
      </p:sp>
      <p:sp>
        <p:nvSpPr>
          <p:cNvPr id="8" name="矩形: 圆角 7"/>
          <p:cNvSpPr/>
          <p:nvPr/>
        </p:nvSpPr>
        <p:spPr>
          <a:xfrm>
            <a:off x="4394035" y="1046656"/>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盘中</a:t>
            </a:r>
          </a:p>
        </p:txBody>
      </p:sp>
      <p:sp>
        <p:nvSpPr>
          <p:cNvPr id="11" name="矩形: 圆角 10"/>
          <p:cNvSpPr/>
          <p:nvPr/>
        </p:nvSpPr>
        <p:spPr>
          <a:xfrm>
            <a:off x="10343014" y="1207327"/>
            <a:ext cx="965738" cy="373380"/>
          </a:xfrm>
          <a:prstGeom prst="roundRect">
            <a:avLst/>
          </a:prstGeom>
          <a:solidFill>
            <a:schemeClr val="accent6">
              <a:alpha val="84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dirty="0">
                <a:cs typeface="+mn-ea"/>
                <a:sym typeface="+mn-lt"/>
              </a:rPr>
              <a:t>盘后</a:t>
            </a:r>
          </a:p>
        </p:txBody>
      </p:sp>
      <p:sp>
        <p:nvSpPr>
          <p:cNvPr id="6" name="文本占位符 2"/>
          <p:cNvSpPr txBox="1"/>
          <p:nvPr/>
        </p:nvSpPr>
        <p:spPr>
          <a:xfrm>
            <a:off x="10280667" y="2203980"/>
            <a:ext cx="1090432" cy="4045128"/>
          </a:xfrm>
          <a:prstGeom prst="rect">
            <a:avLst/>
          </a:prstGeom>
        </p:spPr>
        <p:txBody>
          <a:bodyPr vert="eaVert">
            <a:normAutofit/>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u="none" strike="noStrike" kern="1200" cap="none" spc="150" normalizeH="0" baseline="0" dirty="0">
                <a:solidFill>
                  <a:srgbClr val="C00000"/>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直接选「紫旗回档」，死叉</a:t>
            </a:r>
            <a:r>
              <a:rPr lang="en-US" altLang="zh-CN" dirty="0"/>
              <a:t>3</a:t>
            </a:r>
            <a:r>
              <a:rPr lang="zh-CN" altLang="en-US" dirty="0"/>
              <a:t>天以上，等待回档的「潜力」股</a:t>
            </a:r>
          </a:p>
        </p:txBody>
      </p:sp>
      <p:sp>
        <p:nvSpPr>
          <p:cNvPr id="5" name="矩形 4">
            <a:extLst>
              <a:ext uri="{FF2B5EF4-FFF2-40B4-BE49-F238E27FC236}">
                <a16:creationId xmlns:a16="http://schemas.microsoft.com/office/drawing/2014/main" id="{2BC61ED0-7DEB-C184-60C0-5E67D9E7DC4C}"/>
              </a:ext>
            </a:extLst>
          </p:cNvPr>
          <p:cNvSpPr/>
          <p:nvPr/>
        </p:nvSpPr>
        <p:spPr>
          <a:xfrm>
            <a:off x="8026400" y="1527752"/>
            <a:ext cx="1219200" cy="347361"/>
          </a:xfrm>
          <a:prstGeom prst="rect">
            <a:avLst/>
          </a:prstGeom>
          <a:solidFill>
            <a:schemeClr val="bg1"/>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B067D-9D7C-7B17-7873-9C26C612B599}"/>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7ABDAFDD-609B-5FBE-0C46-DA7DBF7BCE05}"/>
              </a:ext>
            </a:extLst>
          </p:cNvPr>
          <p:cNvSpPr>
            <a:spLocks noGrp="1"/>
          </p:cNvSpPr>
          <p:nvPr>
            <p:ph type="body" sz="quarter" idx="10"/>
          </p:nvPr>
        </p:nvSpPr>
        <p:spPr/>
        <p:txBody>
          <a:bodyPr/>
          <a:lstStyle/>
          <a:p>
            <a:r>
              <a:rPr lang="zh-CN" altLang="en-US" dirty="0"/>
              <a:t>紫旗突破熊线战法</a:t>
            </a:r>
          </a:p>
        </p:txBody>
      </p:sp>
      <p:sp>
        <p:nvSpPr>
          <p:cNvPr id="3" name="文本占位符 2">
            <a:extLst>
              <a:ext uri="{FF2B5EF4-FFF2-40B4-BE49-F238E27FC236}">
                <a16:creationId xmlns:a16="http://schemas.microsoft.com/office/drawing/2014/main" id="{1A2CE4C6-CFBF-48A9-CCA9-E517A84ED7BC}"/>
              </a:ext>
            </a:extLst>
          </p:cNvPr>
          <p:cNvSpPr>
            <a:spLocks noGrp="1"/>
          </p:cNvSpPr>
          <p:nvPr>
            <p:ph type="body" sz="quarter" idx="11"/>
          </p:nvPr>
        </p:nvSpPr>
        <p:spPr>
          <a:xfrm>
            <a:off x="2185996" y="5822067"/>
            <a:ext cx="7820008" cy="435858"/>
          </a:xfrm>
        </p:spPr>
        <p:txBody>
          <a:bodyPr>
            <a:normAutofit lnSpcReduction="10000"/>
          </a:bodyPr>
          <a:lstStyle/>
          <a:p>
            <a:r>
              <a:rPr lang="zh-CN" altLang="en-US" dirty="0"/>
              <a:t>短线强势</a:t>
            </a:r>
            <a:r>
              <a:rPr lang="en-US" altLang="zh-CN" dirty="0"/>
              <a:t>+</a:t>
            </a:r>
            <a:r>
              <a:rPr lang="zh-CN" altLang="en-US" dirty="0"/>
              <a:t>龙虎活跃行情可用，追求超强个股的提前爆发</a:t>
            </a:r>
          </a:p>
        </p:txBody>
      </p:sp>
      <p:pic>
        <p:nvPicPr>
          <p:cNvPr id="12" name="图片 11">
            <a:extLst>
              <a:ext uri="{FF2B5EF4-FFF2-40B4-BE49-F238E27FC236}">
                <a16:creationId xmlns:a16="http://schemas.microsoft.com/office/drawing/2014/main" id="{FB37DE16-BA06-7E3B-AF75-525077D6EBD6}"/>
              </a:ext>
            </a:extLst>
          </p:cNvPr>
          <p:cNvPicPr>
            <a:picLocks noChangeAspect="1"/>
          </p:cNvPicPr>
          <p:nvPr/>
        </p:nvPicPr>
        <p:blipFill>
          <a:blip r:embed="rId3">
            <a:extLst>
              <a:ext uri="{28A0092B-C50C-407E-A947-70E740481C1C}">
                <a14:useLocalDpi xmlns:a14="http://schemas.microsoft.com/office/drawing/2010/main" val="0"/>
              </a:ext>
            </a:extLst>
          </a:blip>
          <a:srcRect t="6070" b="6070"/>
          <a:stretch/>
        </p:blipFill>
        <p:spPr>
          <a:xfrm>
            <a:off x="1304925" y="873424"/>
            <a:ext cx="9582150" cy="4735618"/>
          </a:xfrm>
          <a:prstGeom prst="rect">
            <a:avLst/>
          </a:prstGeom>
          <a:ln>
            <a:solidFill>
              <a:srgbClr val="00B0F0"/>
            </a:solidFill>
          </a:ln>
        </p:spPr>
      </p:pic>
    </p:spTree>
    <p:extLst>
      <p:ext uri="{BB962C8B-B14F-4D97-AF65-F5344CB8AC3E}">
        <p14:creationId xmlns:p14="http://schemas.microsoft.com/office/powerpoint/2010/main" val="3469683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E50AF07-D5AD-60E5-E857-1DAF059A9147}"/>
              </a:ext>
            </a:extLst>
          </p:cNvPr>
          <p:cNvSpPr>
            <a:spLocks noGrp="1"/>
          </p:cNvSpPr>
          <p:nvPr>
            <p:ph type="body" sz="quarter" idx="10"/>
          </p:nvPr>
        </p:nvSpPr>
        <p:spPr>
          <a:xfrm>
            <a:off x="2752725" y="0"/>
            <a:ext cx="6686550" cy="660400"/>
          </a:xfrm>
        </p:spPr>
        <p:txBody>
          <a:bodyPr/>
          <a:lstStyle/>
          <a:p>
            <a:r>
              <a:rPr lang="zh-CN" altLang="en-US" dirty="0"/>
              <a:t>加入龙虎圈，一起跟踪最强势方向！</a:t>
            </a:r>
          </a:p>
        </p:txBody>
      </p:sp>
      <p:sp>
        <p:nvSpPr>
          <p:cNvPr id="3" name="文本占位符 2">
            <a:extLst>
              <a:ext uri="{FF2B5EF4-FFF2-40B4-BE49-F238E27FC236}">
                <a16:creationId xmlns:a16="http://schemas.microsoft.com/office/drawing/2014/main" id="{CC99A824-F68E-010F-28CB-A993A638EE66}"/>
              </a:ext>
            </a:extLst>
          </p:cNvPr>
          <p:cNvSpPr>
            <a:spLocks noGrp="1"/>
          </p:cNvSpPr>
          <p:nvPr>
            <p:ph type="body" sz="quarter" idx="11"/>
          </p:nvPr>
        </p:nvSpPr>
        <p:spPr>
          <a:xfrm>
            <a:off x="1687513" y="6157006"/>
            <a:ext cx="8816975" cy="655539"/>
          </a:xfrm>
        </p:spPr>
        <p:txBody>
          <a:bodyPr>
            <a:normAutofit/>
          </a:bodyPr>
          <a:lstStyle/>
          <a:p>
            <a:r>
              <a:rPr lang="zh-CN" altLang="en-US" sz="1200" dirty="0"/>
              <a:t>圈子案例仅供龙虎盈利模式分析，不构成购买建议，应根据自己掌握战法或目标进行选股操作</a:t>
            </a:r>
          </a:p>
        </p:txBody>
      </p:sp>
      <p:pic>
        <p:nvPicPr>
          <p:cNvPr id="1028" name="Picture 4">
            <a:extLst>
              <a:ext uri="{FF2B5EF4-FFF2-40B4-BE49-F238E27FC236}">
                <a16:creationId xmlns:a16="http://schemas.microsoft.com/office/drawing/2014/main" id="{E0D06160-B3EC-E135-0883-F01B659A9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0" b="-690"/>
          <a:stretch>
            <a:fillRect/>
          </a:stretch>
        </p:blipFill>
        <p:spPr bwMode="auto">
          <a:xfrm>
            <a:off x="4154176" y="970380"/>
            <a:ext cx="3685577" cy="18732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0417040-6A58-2D7A-5481-46659201D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468135" y="3037942"/>
            <a:ext cx="3057658" cy="29247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EBE2781-C5D8-771C-DEC5-F22D003EBD45}"/>
              </a:ext>
            </a:extLst>
          </p:cNvPr>
          <p:cNvPicPr>
            <a:picLocks noChangeAspect="1"/>
          </p:cNvPicPr>
          <p:nvPr/>
        </p:nvPicPr>
        <p:blipFill>
          <a:blip r:embed="rId4">
            <a:extLst>
              <a:ext uri="{28A0092B-C50C-407E-A947-70E740481C1C}">
                <a14:useLocalDpi xmlns:a14="http://schemas.microsoft.com/office/drawing/2010/main" val="0"/>
              </a:ext>
            </a:extLst>
          </a:blip>
          <a:srcRect l="16101" r="16101"/>
          <a:stretch/>
        </p:blipFill>
        <p:spPr>
          <a:xfrm>
            <a:off x="8325486" y="953550"/>
            <a:ext cx="3458527" cy="1054316"/>
          </a:xfrm>
          <a:prstGeom prst="rect">
            <a:avLst/>
          </a:prstGeom>
          <a:ln>
            <a:solidFill>
              <a:schemeClr val="accent1"/>
            </a:solidFill>
          </a:ln>
        </p:spPr>
      </p:pic>
      <p:pic>
        <p:nvPicPr>
          <p:cNvPr id="8" name="图片 7">
            <a:extLst>
              <a:ext uri="{FF2B5EF4-FFF2-40B4-BE49-F238E27FC236}">
                <a16:creationId xmlns:a16="http://schemas.microsoft.com/office/drawing/2014/main" id="{09C71596-A41F-9268-14B3-61ACD4CB6DBC}"/>
              </a:ext>
            </a:extLst>
          </p:cNvPr>
          <p:cNvPicPr>
            <a:picLocks noChangeAspect="1"/>
          </p:cNvPicPr>
          <p:nvPr/>
        </p:nvPicPr>
        <p:blipFill>
          <a:blip r:embed="rId5">
            <a:extLst>
              <a:ext uri="{28A0092B-C50C-407E-A947-70E740481C1C}">
                <a14:useLocalDpi xmlns:a14="http://schemas.microsoft.com/office/drawing/2010/main" val="0"/>
              </a:ext>
            </a:extLst>
          </a:blip>
          <a:srcRect l="21977" r="21977"/>
          <a:stretch/>
        </p:blipFill>
        <p:spPr>
          <a:xfrm>
            <a:off x="440706" y="953550"/>
            <a:ext cx="3228768" cy="1061077"/>
          </a:xfrm>
          <a:prstGeom prst="rect">
            <a:avLst/>
          </a:prstGeom>
          <a:ln>
            <a:solidFill>
              <a:schemeClr val="accent1"/>
            </a:solidFill>
          </a:ln>
        </p:spPr>
      </p:pic>
      <p:pic>
        <p:nvPicPr>
          <p:cNvPr id="12" name="图片 11">
            <a:extLst>
              <a:ext uri="{FF2B5EF4-FFF2-40B4-BE49-F238E27FC236}">
                <a16:creationId xmlns:a16="http://schemas.microsoft.com/office/drawing/2014/main" id="{C6FB518A-05AB-048D-0D5C-C7729EBB95B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928926" y="2143952"/>
            <a:ext cx="2361807" cy="4013054"/>
          </a:xfrm>
          <a:prstGeom prst="rect">
            <a:avLst/>
          </a:prstGeom>
          <a:ln>
            <a:solidFill>
              <a:schemeClr val="accent1"/>
            </a:solidFill>
          </a:ln>
        </p:spPr>
      </p:pic>
      <p:pic>
        <p:nvPicPr>
          <p:cNvPr id="16" name="图片 15">
            <a:extLst>
              <a:ext uri="{FF2B5EF4-FFF2-40B4-BE49-F238E27FC236}">
                <a16:creationId xmlns:a16="http://schemas.microsoft.com/office/drawing/2014/main" id="{300B292A-9D2B-5FE9-38CB-B8F31A4F29E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02260" y="2199825"/>
            <a:ext cx="2237141" cy="3765221"/>
          </a:xfrm>
          <a:prstGeom prst="rect">
            <a:avLst/>
          </a:prstGeom>
          <a:ln>
            <a:solidFill>
              <a:schemeClr val="accent1"/>
            </a:solidFill>
          </a:ln>
        </p:spPr>
      </p:pic>
    </p:spTree>
    <p:extLst>
      <p:ext uri="{BB962C8B-B14F-4D97-AF65-F5344CB8AC3E}">
        <p14:creationId xmlns:p14="http://schemas.microsoft.com/office/powerpoint/2010/main" val="36229137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DOCER_TEMPLATE_OPEN_ONCE_MARK" val="1"/>
  <p:tag name="COMMONDATA" val="eyJoZGlkIjoiY2VjMWU5MTk5OGQyZDRjNDI5M2FkMjMzMDk5YzdjNm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80000"/>
          </a:srgbClr>
        </a:solidFill>
        <a:ln w="12700" cap="flat" cmpd="sng" algn="ctr">
          <a:noFill/>
          <a:prstDash val="solid"/>
          <a:miter lim="800000"/>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defRPr>
        </a:defPPr>
      </a:lstStyle>
    </a:spDef>
    <a:lnDef>
      <a:spPr>
        <a:ln w="12700">
          <a:gradFill flip="none" rotWithShape="1">
            <a:gsLst>
              <a:gs pos="0">
                <a:srgbClr val="F53F44"/>
              </a:gs>
              <a:gs pos="100000">
                <a:srgbClr val="00B0F0"/>
              </a:gs>
            </a:gsLst>
            <a:lin ang="0" scaled="1"/>
            <a:tileRect/>
          </a:gradFill>
          <a:tailEnd type="triangle"/>
        </a:ln>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lgn="just">
          <a:lnSpc>
            <a:spcPct val="130000"/>
          </a:lnSpc>
          <a:spcBef>
            <a:spcPts val="500"/>
          </a:spcBef>
          <a:defRPr spc="150" dirty="0">
            <a:solidFill>
              <a:schemeClr val="tx1">
                <a:lumMod val="85000"/>
                <a:lumOff val="15000"/>
              </a:schemeClr>
            </a:solidFill>
            <a:latin typeface="思源黑体 CN Normal" panose="020B0400000000000000" pitchFamily="34" charset="-122"/>
            <a:ea typeface="思源黑体 CN Normal"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11653</TotalTime>
  <Words>737</Words>
  <Application>Microsoft Office PowerPoint</Application>
  <PresentationFormat>宽屏</PresentationFormat>
  <Paragraphs>77</Paragraphs>
  <Slides>14</Slides>
  <Notes>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14</vt:i4>
      </vt:variant>
    </vt:vector>
  </HeadingPairs>
  <TitlesOfParts>
    <vt:vector size="26" baseType="lpstr">
      <vt:lpstr>Noto Sans S Chinese Bold</vt:lpstr>
      <vt:lpstr>Roboto</vt:lpstr>
      <vt:lpstr>等线</vt:lpstr>
      <vt:lpstr>思源黑体 CN Heavy</vt:lpstr>
      <vt:lpstr>思源黑体 CN Medium</vt:lpstr>
      <vt:lpstr>思源黑体 CN Normal</vt:lpstr>
      <vt:lpstr>思源黑体 CN Regular</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猪肠 十二</cp:lastModifiedBy>
  <cp:revision>1524</cp:revision>
  <dcterms:created xsi:type="dcterms:W3CDTF">2019-06-19T02:08:00Z</dcterms:created>
  <dcterms:modified xsi:type="dcterms:W3CDTF">2025-08-01T01:43:08Z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EBF8DB5FD94B49F7B17BC65F9BA08668</vt:lpwstr>
  </property>
</Properties>
</file>