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0"/>
  </p:notesMasterIdLst>
  <p:handoutMasterIdLst>
    <p:handoutMasterId r:id="rId31"/>
  </p:handoutMasterIdLst>
  <p:sldIdLst>
    <p:sldId id="263" r:id="rId4"/>
    <p:sldId id="271" r:id="rId5"/>
    <p:sldId id="296" r:id="rId6"/>
    <p:sldId id="4110" r:id="rId7"/>
    <p:sldId id="4127" r:id="rId8"/>
    <p:sldId id="4135" r:id="rId9"/>
    <p:sldId id="4128" r:id="rId10"/>
    <p:sldId id="4120" r:id="rId11"/>
    <p:sldId id="4130" r:id="rId12"/>
    <p:sldId id="4136" r:id="rId13"/>
    <p:sldId id="4137" r:id="rId14"/>
    <p:sldId id="4125" r:id="rId15"/>
    <p:sldId id="1591" r:id="rId16"/>
    <p:sldId id="4138" r:id="rId17"/>
    <p:sldId id="4122" r:id="rId18"/>
    <p:sldId id="4132" r:id="rId19"/>
    <p:sldId id="3657" r:id="rId20"/>
    <p:sldId id="3510" r:id="rId21"/>
    <p:sldId id="1932" r:id="rId22"/>
    <p:sldId id="3082" r:id="rId23"/>
    <p:sldId id="3565" r:id="rId24"/>
    <p:sldId id="615" r:id="rId25"/>
    <p:sldId id="2279" r:id="rId26"/>
    <p:sldId id="4133" r:id="rId27"/>
    <p:sldId id="4134" r:id="rId28"/>
    <p:sldId id="270" r:id="rId29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4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5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6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135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2.xml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控盘带来更多的容错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33515" t="5969" r="283" b="8338"/>
          <a:stretch>
            <a:fillRect/>
          </a:stretch>
        </p:blipFill>
        <p:spPr>
          <a:xfrm>
            <a:off x="304800" y="944880"/>
            <a:ext cx="6313805" cy="4678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590" y="944880"/>
            <a:ext cx="4987925" cy="4678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040130" y="5799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无控盘个股出现承压信号调整明显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91985" y="5763895"/>
            <a:ext cx="5000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控盘</a:t>
            </a:r>
            <a:r>
              <a:rPr lang="en-US" altLang="zh-CN">
                <a:highlight>
                  <a:srgbClr val="FFFF00"/>
                </a:highlight>
              </a:rPr>
              <a:t>50-150</a:t>
            </a:r>
            <a:r>
              <a:rPr lang="zh-CN" altLang="en-US">
                <a:highlight>
                  <a:srgbClr val="FFFF00"/>
                </a:highlight>
              </a:rPr>
              <a:t>个股，多头锁仓好，调整幅度小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利用好多空指标做波段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" y="768350"/>
            <a:ext cx="5668010" cy="5527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1029970"/>
            <a:ext cx="5901690" cy="3949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近期案例解析（机器人）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245" y="3489325"/>
            <a:ext cx="284988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大单：</a:t>
            </a:r>
            <a:r>
              <a:rPr lang="zh-CN" altLang="en-US"/>
              <a:t>突破平台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accent4">
                    <a:lumMod val="75000"/>
                  </a:schemeClr>
                </a:solidFill>
              </a:rPr>
              <a:t>控盘：</a:t>
            </a:r>
            <a:r>
              <a:rPr lang="zh-CN" altLang="en-US"/>
              <a:t>大于</a:t>
            </a:r>
            <a:r>
              <a:rPr lang="en-US" altLang="zh-CN"/>
              <a:t>50</a:t>
            </a:r>
            <a:r>
              <a:rPr lang="zh-CN" altLang="en-US"/>
              <a:t>相对稳定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</a:rPr>
              <a:t>捕捞季节：</a:t>
            </a:r>
            <a:r>
              <a:rPr lang="zh-CN" altLang="en-US"/>
              <a:t>最好是无背离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</a:rPr>
              <a:t>业绩：</a:t>
            </a:r>
            <a:r>
              <a:rPr lang="zh-CN" altLang="en-US"/>
              <a:t>红色或者紫色</a:t>
            </a:r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8365490" y="1392555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18905" y="5689600"/>
            <a:ext cx="27412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《主线淘金》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r>
              <a:rPr lang="en-US" altLang="zh-CN">
                <a:solidFill>
                  <a:srgbClr val="FF0000"/>
                </a:solidFill>
                <a:sym typeface="+mn-ea"/>
              </a:rPr>
              <a:t>158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元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/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月，一周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2-3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篇。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6" name="图片 25"/>
          <p:cNvPicPr/>
          <p:nvPr/>
        </p:nvPicPr>
        <p:blipFill>
          <a:blip r:embed="rId3"/>
          <a:srcRect l="-328" t="-397" r="27341" b="397"/>
          <a:stretch>
            <a:fillRect/>
          </a:stretch>
        </p:blipFill>
        <p:spPr>
          <a:xfrm>
            <a:off x="74930" y="777240"/>
            <a:ext cx="3893185" cy="1583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图片 26"/>
          <p:cNvPicPr/>
          <p:nvPr/>
        </p:nvPicPr>
        <p:blipFill>
          <a:blip r:embed="rId4"/>
          <a:stretch>
            <a:fillRect/>
          </a:stretch>
        </p:blipFill>
        <p:spPr>
          <a:xfrm>
            <a:off x="7199630" y="838200"/>
            <a:ext cx="4956175" cy="424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图片 27"/>
          <p:cNvPicPr/>
          <p:nvPr/>
        </p:nvPicPr>
        <p:blipFill>
          <a:blip r:embed="rId5"/>
          <a:stretch>
            <a:fillRect/>
          </a:stretch>
        </p:blipFill>
        <p:spPr>
          <a:xfrm>
            <a:off x="199390" y="2543810"/>
            <a:ext cx="3209290" cy="3790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0" y="808355"/>
            <a:ext cx="4051935" cy="418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rcRect l="31512" t="5477" r="5178" b="13576"/>
          <a:stretch>
            <a:fillRect/>
          </a:stretch>
        </p:blipFill>
        <p:spPr>
          <a:xfrm>
            <a:off x="6209665" y="5311140"/>
            <a:ext cx="2586355" cy="12058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1920x1080_17544672363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785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聚焦热门控盘方向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" y="768350"/>
            <a:ext cx="5668010" cy="5527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102995"/>
            <a:ext cx="3001010" cy="386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260" y="1553210"/>
            <a:ext cx="2906395" cy="3957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695" y="2180590"/>
            <a:ext cx="2593975" cy="4115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接上页（聚焦控盘新高板块机会）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 descr="死叉三天后买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95" y="945515"/>
            <a:ext cx="3305175" cy="2933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9730" y="40855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①大盘金叉三天选平台突破</a:t>
            </a:r>
            <a:endParaRPr lang="zh-CN" altLang="en-US"/>
          </a:p>
          <a:p>
            <a:r>
              <a:rPr lang="zh-CN" altLang="en-US"/>
              <a:t>②大盘死叉三天选回档资金翻红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325" y="866775"/>
            <a:ext cx="4373245" cy="4228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860" y="1664335"/>
            <a:ext cx="4329430" cy="4156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" y="5144135"/>
            <a:ext cx="3105150" cy="676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红三兵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聚焦控盘突破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2025.8.6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图片_17540362286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画板 3_17544672498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3+2_1754036221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横版01_1754467242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750" y="101727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市场金叉反弹三天后开始分化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少部分优等生带领指数走强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3.“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平缓牛</a:t>
            </a:r>
            <a:r>
              <a:rPr lang="en-US" altLang="zh-CN" sz="4000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的操作方案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八月行情展望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分化）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70470" y="1536700"/>
            <a:ext cx="4621530" cy="4385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看点：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①考验去年十月</a:t>
            </a:r>
            <a:r>
              <a:rPr lang="zh-CN" altLang="en-US">
                <a:solidFill>
                  <a:srgbClr val="E123DA"/>
                </a:solidFill>
              </a:rPr>
              <a:t>高点</a:t>
            </a:r>
            <a:r>
              <a:rPr lang="en-US" altLang="zh-CN">
                <a:solidFill>
                  <a:srgbClr val="E123DA"/>
                </a:solidFill>
              </a:rPr>
              <a:t>3674</a:t>
            </a:r>
            <a:r>
              <a:rPr lang="zh-CN" altLang="en-US"/>
              <a:t>。</a:t>
            </a:r>
            <a:endParaRPr lang="en-US" altLang="zh-CN"/>
          </a:p>
          <a:p>
            <a:r>
              <a:rPr lang="zh-CN" altLang="en-US"/>
              <a:t>②存在</a:t>
            </a:r>
            <a:r>
              <a:rPr lang="zh-CN" altLang="en-US">
                <a:solidFill>
                  <a:srgbClr val="0029DA"/>
                </a:solidFill>
              </a:rPr>
              <a:t>周线死叉潮</a:t>
            </a:r>
            <a:r>
              <a:rPr lang="zh-CN" altLang="en-US"/>
              <a:t>（去弱留强）</a:t>
            </a:r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FFC000"/>
                </a:solidFill>
              </a:rPr>
              <a:t>中线上攻</a:t>
            </a:r>
            <a:r>
              <a:rPr lang="en-US" altLang="zh-CN">
                <a:solidFill>
                  <a:srgbClr val="FFC000"/>
                </a:solidFill>
              </a:rPr>
              <a:t>80</a:t>
            </a:r>
            <a:r>
              <a:rPr lang="zh-CN" altLang="en-US"/>
              <a:t>对资金考验加大（易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r>
              <a:rPr lang="en-US" altLang="zh-CN"/>
              <a:t>)</a:t>
            </a:r>
            <a:endParaRPr lang="en-US" altLang="zh-CN"/>
          </a:p>
          <a:p>
            <a:r>
              <a:rPr lang="zh-CN" altLang="en-US"/>
              <a:t>④涨高题材面临</a:t>
            </a:r>
            <a:r>
              <a:rPr lang="zh-CN" altLang="en-US">
                <a:solidFill>
                  <a:srgbClr val="F315F3"/>
                </a:solidFill>
              </a:rPr>
              <a:t>业绩披露</a:t>
            </a:r>
            <a:r>
              <a:rPr lang="zh-CN" altLang="en-US"/>
              <a:t>，高标易套现。</a:t>
            </a:r>
            <a:endParaRPr lang="zh-CN" altLang="en-US"/>
          </a:p>
          <a:p>
            <a:endParaRPr lang="zh-CN" altLang="en-US" sz="1600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震荡中注意分歧信号减仓</a:t>
            </a:r>
            <a:r>
              <a:rPr lang="zh-CN" altLang="en-US"/>
              <a:t>：</a:t>
            </a:r>
            <a:endParaRPr lang="zh-CN" altLang="en-US"/>
          </a:p>
          <a:p>
            <a:r>
              <a:rPr lang="zh-CN" altLang="en-US"/>
              <a:t>①上引线</a:t>
            </a:r>
            <a:endParaRPr lang="zh-CN" altLang="en-US"/>
          </a:p>
          <a:p>
            <a:r>
              <a:rPr lang="zh-CN" altLang="en-US"/>
              <a:t>②筹码松动</a:t>
            </a:r>
            <a:endParaRPr lang="zh-CN" altLang="en-US"/>
          </a:p>
          <a:p>
            <a:r>
              <a:rPr lang="zh-CN" altLang="en-US"/>
              <a:t>③流动资金翻绿</a:t>
            </a:r>
            <a:endParaRPr lang="zh-CN" altLang="en-US"/>
          </a:p>
          <a:p>
            <a:r>
              <a:rPr lang="zh-CN" altLang="en-US"/>
              <a:t>④控盘降低</a:t>
            </a:r>
            <a:endParaRPr lang="zh-CN" altLang="en-US"/>
          </a:p>
          <a:p>
            <a:r>
              <a:rPr lang="zh-CN" altLang="en-US"/>
              <a:t>⑤捕捞季节背离</a:t>
            </a:r>
            <a:endParaRPr lang="zh-CN" altLang="en-US"/>
          </a:p>
          <a:p>
            <a:r>
              <a:rPr lang="zh-CN" altLang="en-US"/>
              <a:t>⑥</a:t>
            </a:r>
            <a:r>
              <a:rPr lang="en-US" altLang="zh-CN"/>
              <a:t>L2</a:t>
            </a:r>
            <a:r>
              <a:rPr lang="zh-CN" altLang="en-US"/>
              <a:t>蓝色大卖单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5" name="图片 4" descr="强弱个股的对比"/>
          <p:cNvPicPr>
            <a:picLocks noChangeAspect="1"/>
          </p:cNvPicPr>
          <p:nvPr/>
        </p:nvPicPr>
        <p:blipFill>
          <a:blip r:embed="rId2"/>
          <a:srcRect t="17606" r="18106" b="8810"/>
          <a:stretch>
            <a:fillRect/>
          </a:stretch>
        </p:blipFill>
        <p:spPr>
          <a:xfrm>
            <a:off x="0" y="1029970"/>
            <a:ext cx="7480300" cy="52317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周线死叉潮，个股分化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" y="1036955"/>
            <a:ext cx="4021455" cy="2064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" y="3342005"/>
            <a:ext cx="4020820" cy="3035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455" y="887730"/>
            <a:ext cx="3817620" cy="2213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321675" y="2701290"/>
            <a:ext cx="3279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大周期依旧是金叉，八月注意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周线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金叉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6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周</a:t>
            </a:r>
            <a:r>
              <a:rPr lang="zh-CN" altLang="en-US">
                <a:highlight>
                  <a:srgbClr val="FFFF00"/>
                </a:highlight>
              </a:rPr>
              <a:t>后易死叉。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380" y="3342005"/>
            <a:ext cx="3911600" cy="30359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指数，金叉三天，沪弱深强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410" y="890270"/>
            <a:ext cx="4501515" cy="5415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5" y="890270"/>
            <a:ext cx="4487545" cy="5415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市场反弹分化表现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855980"/>
            <a:ext cx="3803015" cy="3223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92785" y="2707005"/>
            <a:ext cx="3215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①消息驱动热点回档不持续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045" y="905510"/>
            <a:ext cx="3914775" cy="4493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715" y="905510"/>
            <a:ext cx="3378200" cy="4493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5188585" y="5607050"/>
            <a:ext cx="2385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②上涨资金走弱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65005" y="5607050"/>
            <a:ext cx="180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③主动上攻走强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" y="4375785"/>
            <a:ext cx="3711575" cy="2137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1379855" y="50939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④市场情绪</a:t>
            </a:r>
            <a:r>
              <a:rPr lang="en-US" altLang="zh-CN">
                <a:highlight>
                  <a:srgbClr val="FFFF00"/>
                </a:highlight>
              </a:rPr>
              <a:t>“</a:t>
            </a:r>
            <a:r>
              <a:rPr lang="zh-CN" altLang="en-US">
                <a:highlight>
                  <a:srgbClr val="FFFF00"/>
                </a:highlight>
              </a:rPr>
              <a:t>平缓</a:t>
            </a:r>
            <a:r>
              <a:rPr lang="en-US" altLang="zh-CN">
                <a:highlight>
                  <a:srgbClr val="FFFF00"/>
                </a:highlight>
              </a:rPr>
              <a:t>”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聚焦市场进攻的方向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" y="835025"/>
            <a:ext cx="6914515" cy="3081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19760" y="4218305"/>
            <a:ext cx="64173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62</a:t>
            </a:r>
            <a:r>
              <a:rPr lang="zh-CN" altLang="en-US">
                <a:highlight>
                  <a:srgbClr val="FFFF00"/>
                </a:highlight>
              </a:rPr>
              <a:t>个行业板块其实指有不到六分之一存在趋势性控盘机会。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去弱留强，杜绝赚指数不赚钱。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575" y="956310"/>
            <a:ext cx="3856355" cy="44227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998</Words>
  <Application>WPS 演示</Application>
  <PresentationFormat>宽屏</PresentationFormat>
  <Paragraphs>163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993</cp:revision>
  <dcterms:created xsi:type="dcterms:W3CDTF">2019-06-19T02:08:00Z</dcterms:created>
  <dcterms:modified xsi:type="dcterms:W3CDTF">2025-08-06T09:25:45Z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67F8E99CA25843CDBAFD0150A9FB820A</vt:lpwstr>
  </property>
</Properties>
</file>