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7"/>
  </p:notesMasterIdLst>
  <p:handoutMasterIdLst>
    <p:handoutMasterId r:id="rId28"/>
  </p:handoutMasterIdLst>
  <p:sldIdLst>
    <p:sldId id="263" r:id="rId4"/>
    <p:sldId id="271" r:id="rId5"/>
    <p:sldId id="296" r:id="rId6"/>
    <p:sldId id="4110" r:id="rId7"/>
    <p:sldId id="4127" r:id="rId8"/>
    <p:sldId id="4128" r:id="rId9"/>
    <p:sldId id="4120" r:id="rId10"/>
    <p:sldId id="4138" r:id="rId11"/>
    <p:sldId id="4130" r:id="rId12"/>
    <p:sldId id="1591" r:id="rId13"/>
    <p:sldId id="4140" r:id="rId14"/>
    <p:sldId id="4132" r:id="rId15"/>
    <p:sldId id="4139" r:id="rId16"/>
    <p:sldId id="3657" r:id="rId17"/>
    <p:sldId id="3510" r:id="rId18"/>
    <p:sldId id="1932" r:id="rId19"/>
    <p:sldId id="3082" r:id="rId20"/>
    <p:sldId id="3565" r:id="rId21"/>
    <p:sldId id="615" r:id="rId22"/>
    <p:sldId id="2279" r:id="rId23"/>
    <p:sldId id="4133" r:id="rId24"/>
    <p:sldId id="4134" r:id="rId25"/>
    <p:sldId id="270" r:id="rId26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4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3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8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1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 descr="3+2_17545553667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接上页（聚焦控盘新高机会）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8.6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 descr="死叉三天后买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95" y="945515"/>
            <a:ext cx="3305175" cy="2933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9730" y="40855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①大盘金叉三天选平台突破</a:t>
            </a:r>
            <a:endParaRPr lang="zh-CN" altLang="en-US"/>
          </a:p>
          <a:p>
            <a:r>
              <a:rPr lang="zh-CN" altLang="en-US"/>
              <a:t>②大盘死叉三天选回档资金翻红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325" y="866775"/>
            <a:ext cx="4373245" cy="4228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860" y="1664335"/>
            <a:ext cx="4329430" cy="4156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20" y="5144135"/>
            <a:ext cx="3105150" cy="6762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聚焦控盘新高机会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8.7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15560" y="526796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找平台首次突破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大单类做低吸回档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（控盘首选，无控盘次选）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" y="853440"/>
            <a:ext cx="4816475" cy="50336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605" y="993775"/>
            <a:ext cx="4896485" cy="3783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950" y="1757045"/>
            <a:ext cx="4166870" cy="32099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绿框分化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去弱留强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2025.8.7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图片_17540362286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横版01_17545553541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3+2_17540362219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画板 3_17545553608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750" y="101727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市场金叉反弹三天后开始分化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指数绿帽出现注意去弱留强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3.“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平缓牛</a:t>
            </a:r>
            <a:r>
              <a:rPr lang="en-US" altLang="zh-CN" sz="4000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的操作方案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八月行情展望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分化）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70470" y="1536700"/>
            <a:ext cx="4621530" cy="4385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看点：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①考验去年十月</a:t>
            </a:r>
            <a:r>
              <a:rPr lang="zh-CN" altLang="en-US">
                <a:solidFill>
                  <a:srgbClr val="E123DA"/>
                </a:solidFill>
              </a:rPr>
              <a:t>高点</a:t>
            </a:r>
            <a:r>
              <a:rPr lang="en-US" altLang="zh-CN">
                <a:solidFill>
                  <a:srgbClr val="E123DA"/>
                </a:solidFill>
              </a:rPr>
              <a:t>3674</a:t>
            </a:r>
            <a:r>
              <a:rPr lang="zh-CN" altLang="en-US"/>
              <a:t>。</a:t>
            </a:r>
            <a:endParaRPr lang="en-US" altLang="zh-CN"/>
          </a:p>
          <a:p>
            <a:r>
              <a:rPr lang="zh-CN" altLang="en-US"/>
              <a:t>②存在</a:t>
            </a:r>
            <a:r>
              <a:rPr lang="zh-CN" altLang="en-US">
                <a:solidFill>
                  <a:srgbClr val="0029DA"/>
                </a:solidFill>
              </a:rPr>
              <a:t>周线死叉潮</a:t>
            </a:r>
            <a:r>
              <a:rPr lang="zh-CN" altLang="en-US"/>
              <a:t>（去弱留强）</a:t>
            </a:r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FFC000"/>
                </a:solidFill>
              </a:rPr>
              <a:t>中线上攻</a:t>
            </a:r>
            <a:r>
              <a:rPr lang="en-US" altLang="zh-CN">
                <a:solidFill>
                  <a:srgbClr val="FFC000"/>
                </a:solidFill>
              </a:rPr>
              <a:t>80</a:t>
            </a:r>
            <a:r>
              <a:rPr lang="zh-CN" altLang="en-US"/>
              <a:t>对资金考验加大（易</a:t>
            </a:r>
            <a:r>
              <a:rPr lang="zh-CN" altLang="en-US">
                <a:solidFill>
                  <a:srgbClr val="00B050"/>
                </a:solidFill>
              </a:rPr>
              <a:t>绿帽背离</a:t>
            </a:r>
            <a:r>
              <a:rPr lang="en-US" altLang="zh-CN"/>
              <a:t>)</a:t>
            </a:r>
            <a:endParaRPr lang="en-US" altLang="zh-CN"/>
          </a:p>
          <a:p>
            <a:r>
              <a:rPr lang="zh-CN" altLang="en-US"/>
              <a:t>④涨高题材面临</a:t>
            </a:r>
            <a:r>
              <a:rPr lang="zh-CN" altLang="en-US">
                <a:solidFill>
                  <a:srgbClr val="F315F3"/>
                </a:solidFill>
              </a:rPr>
              <a:t>业绩披露</a:t>
            </a:r>
            <a:r>
              <a:rPr lang="zh-CN" altLang="en-US"/>
              <a:t>，高标易套现。</a:t>
            </a:r>
            <a:endParaRPr lang="zh-CN" altLang="en-US"/>
          </a:p>
          <a:p>
            <a:endParaRPr lang="zh-CN" altLang="en-US" sz="1600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震荡中注意分歧信号减仓</a:t>
            </a:r>
            <a:r>
              <a:rPr lang="zh-CN" altLang="en-US"/>
              <a:t>：</a:t>
            </a:r>
            <a:endParaRPr lang="zh-CN" altLang="en-US"/>
          </a:p>
          <a:p>
            <a:r>
              <a:rPr lang="zh-CN" altLang="en-US"/>
              <a:t>①上引线</a:t>
            </a:r>
            <a:endParaRPr lang="zh-CN" altLang="en-US"/>
          </a:p>
          <a:p>
            <a:r>
              <a:rPr lang="zh-CN" altLang="en-US"/>
              <a:t>②筹码松动</a:t>
            </a:r>
            <a:endParaRPr lang="zh-CN" altLang="en-US"/>
          </a:p>
          <a:p>
            <a:r>
              <a:rPr lang="zh-CN" altLang="en-US"/>
              <a:t>③流动资金翻绿</a:t>
            </a:r>
            <a:endParaRPr lang="zh-CN" altLang="en-US"/>
          </a:p>
          <a:p>
            <a:r>
              <a:rPr lang="zh-CN" altLang="en-US"/>
              <a:t>④控盘降低</a:t>
            </a:r>
            <a:endParaRPr lang="zh-CN" altLang="en-US"/>
          </a:p>
          <a:p>
            <a:r>
              <a:rPr lang="zh-CN" altLang="en-US"/>
              <a:t>⑤捕捞季节背离</a:t>
            </a:r>
            <a:endParaRPr lang="zh-CN" altLang="en-US"/>
          </a:p>
          <a:p>
            <a:r>
              <a:rPr lang="zh-CN" altLang="en-US"/>
              <a:t>⑥</a:t>
            </a:r>
            <a:r>
              <a:rPr lang="en-US" altLang="zh-CN"/>
              <a:t>L2</a:t>
            </a:r>
            <a:r>
              <a:rPr lang="zh-CN" altLang="en-US"/>
              <a:t>蓝色大卖单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5" name="图片 4" descr="强弱个股的对比"/>
          <p:cNvPicPr>
            <a:picLocks noChangeAspect="1"/>
          </p:cNvPicPr>
          <p:nvPr/>
        </p:nvPicPr>
        <p:blipFill>
          <a:blip r:embed="rId2"/>
          <a:srcRect t="17606" r="18106" b="8810"/>
          <a:stretch>
            <a:fillRect/>
          </a:stretch>
        </p:blipFill>
        <p:spPr>
          <a:xfrm>
            <a:off x="0" y="1029970"/>
            <a:ext cx="7480300" cy="52317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指数绿帽，注意板块分化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1020445"/>
            <a:ext cx="3676015" cy="2445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b="33991"/>
          <a:stretch>
            <a:fillRect/>
          </a:stretch>
        </p:blipFill>
        <p:spPr>
          <a:xfrm>
            <a:off x="4338320" y="1020445"/>
            <a:ext cx="4086225" cy="2445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5" y="3754755"/>
            <a:ext cx="3676015" cy="2537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320" y="3747135"/>
            <a:ext cx="4072255" cy="2537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901430" y="211010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绿帽背离，规避无控盘股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以及资金沉淀不足的个股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易走调整。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市场反弹分化表现（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855980"/>
            <a:ext cx="3803015" cy="3223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92785" y="2707005"/>
            <a:ext cx="3215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①消息驱动热点回档不持续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64760" y="5975350"/>
            <a:ext cx="2385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②上涨资金走弱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09100" y="5896610"/>
            <a:ext cx="180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③主动上攻走强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5" y="4375785"/>
            <a:ext cx="3711575" cy="21374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1379855" y="50939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④市场情绪</a:t>
            </a:r>
            <a:r>
              <a:rPr lang="en-US" altLang="zh-CN">
                <a:highlight>
                  <a:srgbClr val="FFFF00"/>
                </a:highlight>
              </a:rPr>
              <a:t>“</a:t>
            </a:r>
            <a:r>
              <a:rPr lang="zh-CN" altLang="en-US">
                <a:highlight>
                  <a:srgbClr val="FFFF00"/>
                </a:highlight>
              </a:rPr>
              <a:t>平缓</a:t>
            </a:r>
            <a:r>
              <a:rPr lang="en-US" altLang="zh-CN">
                <a:highlight>
                  <a:srgbClr val="FFFF00"/>
                </a:highlight>
              </a:rPr>
              <a:t>”</a:t>
            </a:r>
            <a:endParaRPr lang="en-US" altLang="zh-CN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950" y="914400"/>
            <a:ext cx="3274060" cy="4829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420" y="914400"/>
            <a:ext cx="3674745" cy="48240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市场反弹分化表现（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535305" y="760095"/>
            <a:ext cx="3538855" cy="2586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93040" y="2884170"/>
            <a:ext cx="5780405" cy="3700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095" y="760095"/>
            <a:ext cx="3556635" cy="2577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875790" y="3429000"/>
            <a:ext cx="2494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①电子制造方向（进攻）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095" y="3277870"/>
            <a:ext cx="3352165" cy="3306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2715" y="3797300"/>
            <a:ext cx="3069590" cy="2777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椭圆 17"/>
          <p:cNvSpPr/>
          <p:nvPr/>
        </p:nvSpPr>
        <p:spPr>
          <a:xfrm>
            <a:off x="6917690" y="3614420"/>
            <a:ext cx="281305" cy="207010"/>
          </a:xfrm>
          <a:prstGeom prst="ellipse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0028555" y="4394200"/>
            <a:ext cx="281305" cy="207010"/>
          </a:xfrm>
          <a:prstGeom prst="ellipse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525510" y="3007995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②稀土类：</a:t>
            </a:r>
            <a:r>
              <a:rPr lang="en-US" altLang="zh-CN">
                <a:highlight>
                  <a:srgbClr val="FFFF00"/>
                </a:highlight>
              </a:rPr>
              <a:t>a.</a:t>
            </a:r>
            <a:r>
              <a:rPr lang="zh-CN" altLang="en-US">
                <a:highlight>
                  <a:srgbClr val="FFFF00"/>
                </a:highlight>
              </a:rPr>
              <a:t>熊线支撑，注意分歧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                  b.</a:t>
            </a:r>
            <a:r>
              <a:rPr lang="zh-CN" altLang="en-US">
                <a:highlight>
                  <a:srgbClr val="FFFF00"/>
                </a:highlight>
              </a:rPr>
              <a:t>控盘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主线容错率高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12795" y="1994535"/>
            <a:ext cx="1724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7.29</a:t>
            </a:r>
            <a:r>
              <a:rPr lang="zh-CN" altLang="en-US">
                <a:highlight>
                  <a:srgbClr val="FFFF00"/>
                </a:highlight>
              </a:rPr>
              <a:t>晚上选股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rcRect l="31512" t="9986" r="40485" b="18233"/>
          <a:stretch>
            <a:fillRect/>
          </a:stretch>
        </p:blipFill>
        <p:spPr>
          <a:xfrm>
            <a:off x="10309860" y="836295"/>
            <a:ext cx="1449705" cy="1355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10025380" y="2259330"/>
            <a:ext cx="33451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（主线淘金</a:t>
            </a:r>
            <a:r>
              <a:rPr lang="en-US" altLang="zh-CN" sz="1200"/>
              <a:t>158</a:t>
            </a:r>
            <a:r>
              <a:rPr lang="zh-CN" altLang="en-US" sz="1200"/>
              <a:t>元一个月）</a:t>
            </a:r>
            <a:endParaRPr lang="zh-CN" altLang="en-US" sz="1200"/>
          </a:p>
        </p:txBody>
      </p: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聚焦市场进攻的方向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4340" y="4218305"/>
            <a:ext cx="64173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62</a:t>
            </a:r>
            <a:r>
              <a:rPr lang="zh-CN" altLang="en-US">
                <a:highlight>
                  <a:srgbClr val="FFFF00"/>
                </a:highlight>
              </a:rPr>
              <a:t>个行业板块其实指有不到六分之一存在趋势性控盘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机会。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去弱留强，杜绝赚指数不赚钱。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890270"/>
            <a:ext cx="6139180" cy="2961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335" y="890270"/>
            <a:ext cx="3459480" cy="3968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145" y="1151255"/>
            <a:ext cx="2957195" cy="3599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730" y="3444875"/>
            <a:ext cx="2154555" cy="2839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573520" y="4980305"/>
            <a:ext cx="700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进攻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62340" y="5027930"/>
            <a:ext cx="793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分歧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248900" y="5655310"/>
            <a:ext cx="921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走弱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</Words>
  <Application>WPS 演示</Application>
  <PresentationFormat>宽屏</PresentationFormat>
  <Paragraphs>160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994</cp:revision>
  <dcterms:created xsi:type="dcterms:W3CDTF">2019-06-19T02:08:00Z</dcterms:created>
  <dcterms:modified xsi:type="dcterms:W3CDTF">2025-08-07T09:28:34Z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67F8E99CA25843CDBAFD0150A9FB820A</vt:lpwstr>
  </property>
</Properties>
</file>