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435" r:id="rId3"/>
    <p:sldId id="586" r:id="rId4"/>
    <p:sldId id="591" r:id="rId5"/>
    <p:sldId id="600" r:id="rId6"/>
    <p:sldId id="601" r:id="rId7"/>
    <p:sldId id="593" r:id="rId8"/>
    <p:sldId id="587" r:id="rId9"/>
    <p:sldId id="590" r:id="rId10"/>
    <p:sldId id="598" r:id="rId11"/>
    <p:sldId id="599" r:id="rId12"/>
    <p:sldId id="602" r:id="rId13"/>
    <p:sldId id="595" r:id="rId14"/>
    <p:sldId id="589" r:id="rId15"/>
    <p:sldId id="596" r:id="rId16"/>
    <p:sldId id="594" r:id="rId17"/>
    <p:sldId id="272" r:id="rId18"/>
  </p:sldIdLst>
  <p:sldSz cx="12192000" cy="6858000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85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0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03FF"/>
    <a:srgbClr val="092BB1"/>
    <a:srgbClr val="AB5ED1"/>
    <a:srgbClr val="B34500"/>
    <a:srgbClr val="FFBF75"/>
    <a:srgbClr val="FFD483"/>
    <a:srgbClr val="FFEFCE"/>
    <a:srgbClr val="FFD585"/>
    <a:srgbClr val="FFEFCF"/>
    <a:srgbClr val="FFEF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01" autoAdjust="0"/>
    <p:restoredTop sz="99761" autoAdjust="0"/>
  </p:normalViewPr>
  <p:slideViewPr>
    <p:cSldViewPr snapToGrid="0" showGuides="1">
      <p:cViewPr varScale="1">
        <p:scale>
          <a:sx n="111" d="100"/>
          <a:sy n="111" d="100"/>
        </p:scale>
        <p:origin x="882" y="102"/>
      </p:cViewPr>
      <p:guideLst>
        <p:guide orient="horz" pos="2160"/>
        <p:guide pos="3840"/>
        <p:guide pos="485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gs" Target="tags/tag41.xml"/><Relationship Id="rId23" Type="http://schemas.openxmlformats.org/officeDocument/2006/relationships/commentAuthors" Target="commentAuthors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image" Target="../media/image1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2" Type="http://schemas.openxmlformats.org/officeDocument/2006/relationships/image" Target="../media/image5.png"/><Relationship Id="rId11" Type="http://schemas.openxmlformats.org/officeDocument/2006/relationships/image" Target="../media/image4.jpeg"/><Relationship Id="rId10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image" Target="../media/image5.png"/><Relationship Id="rId6" Type="http://schemas.openxmlformats.org/officeDocument/2006/relationships/image" Target="../media/image6.jpeg"/><Relationship Id="rId5" Type="http://schemas.openxmlformats.org/officeDocument/2006/relationships/image" Target="../media/image8.jpe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image" Target="../media/image5.png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  <p:pic>
        <p:nvPicPr>
          <p:cNvPr id="12" name="图片 11" descr="介绍页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图片 16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18" name="图片 17" descr="logo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目录页"/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-600" y="0"/>
            <a:ext cx="12193200" cy="6858000"/>
          </a:xfrm>
          <a:prstGeom prst="rect">
            <a:avLst/>
          </a:prstGeom>
        </p:spPr>
      </p:pic>
      <p:sp>
        <p:nvSpPr>
          <p:cNvPr id="80" name="文本框 79"/>
          <p:cNvSpPr txBox="1"/>
          <p:nvPr userDrawn="1"/>
        </p:nvSpPr>
        <p:spPr>
          <a:xfrm>
            <a:off x="937260" y="2353945"/>
            <a:ext cx="200850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优设标题黑" panose="00000500000000000000" charset="-122"/>
                <a:ea typeface="优设标题黑" panose="00000500000000000000" charset="-122"/>
                <a:cs typeface="优设标题黑" panose="00000500000000000000" charset="-122"/>
              </a:rPr>
              <a:t>目录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优设标题黑" panose="00000500000000000000" charset="-122"/>
              <a:ea typeface="优设标题黑" panose="00000500000000000000" charset="-122"/>
              <a:cs typeface="优设标题黑" panose="00000500000000000000" charset="-122"/>
            </a:endParaRPr>
          </a:p>
        </p:txBody>
      </p:sp>
      <p:sp>
        <p:nvSpPr>
          <p:cNvPr id="9" name="文本框 8"/>
          <p:cNvSpPr txBox="1"/>
          <p:nvPr userDrawn="1"/>
        </p:nvSpPr>
        <p:spPr>
          <a:xfrm>
            <a:off x="982345" y="3213100"/>
            <a:ext cx="26581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cs typeface="+mn-cs"/>
              </a:rPr>
              <a:t>CATALOGUE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</a:endParaRPr>
          </a:p>
        </p:txBody>
      </p:sp>
      <p:sp>
        <p:nvSpPr>
          <p:cNvPr id="7" name="等腰三角形 6"/>
          <p:cNvSpPr/>
          <p:nvPr userDrawn="1"/>
        </p:nvSpPr>
        <p:spPr>
          <a:xfrm rot="5400000">
            <a:off x="2861310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8" name="等腰三角形 7"/>
          <p:cNvSpPr/>
          <p:nvPr userDrawn="1"/>
        </p:nvSpPr>
        <p:spPr>
          <a:xfrm rot="5400000">
            <a:off x="3110865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0" name="等腰三角形 9"/>
          <p:cNvSpPr/>
          <p:nvPr userDrawn="1"/>
        </p:nvSpPr>
        <p:spPr>
          <a:xfrm rot="5400000">
            <a:off x="3360420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19" name="图片 1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0" name="图片 19" descr="logo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780415"/>
            <a:ext cx="12192000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39762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经传多赢资深投顾：方建伟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丨执业编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号：A112061309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0012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；基金从业编号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A2025062200022x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pic>
        <p:nvPicPr>
          <p:cNvPr id="15" name="图片 14" descr="PPT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-11430"/>
            <a:ext cx="12192000" cy="5156835"/>
          </a:xfrm>
          <a:prstGeom prst="rect">
            <a:avLst/>
          </a:prstGeom>
        </p:spPr>
      </p:pic>
      <p:pic>
        <p:nvPicPr>
          <p:cNvPr id="7" name="图片 6" descr="目录页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600" y="6703"/>
            <a:ext cx="12193200" cy="6866185"/>
          </a:xfrm>
          <a:prstGeom prst="rect">
            <a:avLst/>
          </a:prstGeom>
        </p:spPr>
      </p:pic>
      <p:pic>
        <p:nvPicPr>
          <p:cNvPr id="22" name="图片 21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3" name="图片 22" descr="logo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780415"/>
            <a:ext cx="12192000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39762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经传多赢资深投顾：方建伟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丨执业编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号：A112061309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0012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；基金从业编号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A2025062200022x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pic>
        <p:nvPicPr>
          <p:cNvPr id="15" name="图片 14" descr="PPT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-11430"/>
            <a:ext cx="12192000" cy="51568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5" y="622300"/>
            <a:ext cx="12192635" cy="6235700"/>
          </a:xfrm>
          <a:prstGeom prst="rect">
            <a:avLst/>
          </a:prstGeom>
        </p:spPr>
      </p:pic>
      <p:pic>
        <p:nvPicPr>
          <p:cNvPr id="5" name="图片 4" descr="PPT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35" y="0"/>
            <a:ext cx="12192000" cy="5156835"/>
          </a:xfrm>
          <a:prstGeom prst="rect">
            <a:avLst/>
          </a:prstGeom>
        </p:spPr>
      </p:pic>
      <p:pic>
        <p:nvPicPr>
          <p:cNvPr id="6" name="图片 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7" name="图片 6" descr="logo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657860" y="638238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经传多赢资深投顾：罗雪奎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丨执业编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A1120616080001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；基金从业编号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A20250619001216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目录页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00" y="6703"/>
            <a:ext cx="12193200" cy="6866185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9088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-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988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目录页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00" y="6703"/>
            <a:ext cx="12193200" cy="6866185"/>
          </a:xfrm>
          <a:prstGeom prst="rect">
            <a:avLst/>
          </a:prstGeom>
        </p:spPr>
      </p:pic>
      <p:sp>
        <p:nvSpPr>
          <p:cNvPr id="11" name="等腰三角形 10"/>
          <p:cNvSpPr/>
          <p:nvPr userDrawn="1"/>
        </p:nvSpPr>
        <p:spPr>
          <a:xfrm rot="5400000">
            <a:off x="4345305" y="2675890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等腰三角形 11"/>
          <p:cNvSpPr/>
          <p:nvPr userDrawn="1"/>
        </p:nvSpPr>
        <p:spPr>
          <a:xfrm rot="5400000">
            <a:off x="4592320" y="26714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等腰三角形 12"/>
          <p:cNvSpPr/>
          <p:nvPr userDrawn="1"/>
        </p:nvSpPr>
        <p:spPr>
          <a:xfrm rot="5400000">
            <a:off x="4843780" y="268287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直接连接符 14"/>
          <p:cNvCxnSpPr/>
          <p:nvPr userDrawn="1"/>
        </p:nvCxnSpPr>
        <p:spPr>
          <a:xfrm>
            <a:off x="1203960" y="4286250"/>
            <a:ext cx="8296275" cy="0"/>
          </a:xfrm>
          <a:prstGeom prst="line">
            <a:avLst/>
          </a:prstGeom>
          <a:ln w="22225">
            <a:gradFill>
              <a:gsLst>
                <a:gs pos="0">
                  <a:srgbClr val="132AAC"/>
                </a:gs>
                <a:gs pos="47000">
                  <a:srgbClr val="7399DC"/>
                </a:gs>
                <a:gs pos="100000">
                  <a:srgbClr val="0A2EA8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图片 21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3" name="图片 22" descr="logo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8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3.xml"/><Relationship Id="rId1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4.xml"/><Relationship Id="rId1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35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36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37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3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9.xml"/><Relationship Id="rId1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0.xml"/><Relationship Id="rId1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1.xml"/><Relationship Id="rId8" Type="http://schemas.openxmlformats.org/officeDocument/2006/relationships/tags" Target="../tags/tag20.xml"/><Relationship Id="rId7" Type="http://schemas.openxmlformats.org/officeDocument/2006/relationships/tags" Target="../tags/tag19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image" Target="../media/image12.png"/><Relationship Id="rId15" Type="http://schemas.openxmlformats.org/officeDocument/2006/relationships/slideLayout" Target="../slideLayouts/slideLayout2.xml"/><Relationship Id="rId14" Type="http://schemas.openxmlformats.org/officeDocument/2006/relationships/tags" Target="../tags/tag26.xml"/><Relationship Id="rId13" Type="http://schemas.openxmlformats.org/officeDocument/2006/relationships/tags" Target="../tags/tag25.xml"/><Relationship Id="rId12" Type="http://schemas.openxmlformats.org/officeDocument/2006/relationships/tags" Target="../tags/tag24.xml"/><Relationship Id="rId11" Type="http://schemas.openxmlformats.org/officeDocument/2006/relationships/tags" Target="../tags/tag23.xml"/><Relationship Id="rId10" Type="http://schemas.openxmlformats.org/officeDocument/2006/relationships/tags" Target="../tags/tag22.xml"/><Relationship Id="rId1" Type="http://schemas.openxmlformats.org/officeDocument/2006/relationships/tags" Target="../tags/tag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27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28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29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30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31.xml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32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3.xml"/><Relationship Id="rId1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-55245" y="0"/>
            <a:ext cx="12192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en-US" altLang="zh-CN" sz="3600">
                <a:solidFill>
                  <a:schemeClr val="bg1"/>
                </a:solidFill>
                <a:sym typeface="+mn-ea"/>
              </a:rPr>
              <a:t>4.</a:t>
            </a:r>
            <a:r>
              <a:rPr lang="zh-CN" altLang="en-US" sz="3600">
                <a:solidFill>
                  <a:schemeClr val="bg1"/>
                </a:solidFill>
                <a:sym typeface="+mn-ea"/>
              </a:rPr>
              <a:t>低控盘和高控盘</a:t>
            </a:r>
            <a:endParaRPr lang="zh-CN" altLang="en-US" sz="3600">
              <a:solidFill>
                <a:schemeClr val="bg1"/>
              </a:solidFill>
              <a:sym typeface="+mn-ea"/>
            </a:endParaRPr>
          </a:p>
        </p:txBody>
      </p:sp>
      <p:pic>
        <p:nvPicPr>
          <p:cNvPr id="3" name="图片 2" descr="高控盘和低控盘"/>
          <p:cNvPicPr>
            <a:picLocks noChangeAspect="1"/>
          </p:cNvPicPr>
          <p:nvPr/>
        </p:nvPicPr>
        <p:blipFill>
          <a:blip r:embed="rId1"/>
          <a:srcRect l="3092" t="12992" r="7028" b="6961"/>
          <a:stretch>
            <a:fillRect/>
          </a:stretch>
        </p:blipFill>
        <p:spPr>
          <a:xfrm>
            <a:off x="885825" y="1026160"/>
            <a:ext cx="10309860" cy="521779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-55245" y="0"/>
            <a:ext cx="12192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en-US" sz="3600">
                <a:solidFill>
                  <a:schemeClr val="bg1"/>
                </a:solidFill>
                <a:sym typeface="+mn-ea"/>
              </a:rPr>
              <a:t>5.</a:t>
            </a:r>
            <a:r>
              <a:rPr lang="zh-CN" altLang="en-US" sz="3600">
                <a:solidFill>
                  <a:schemeClr val="bg1"/>
                </a:solidFill>
                <a:sym typeface="+mn-ea"/>
              </a:rPr>
              <a:t>受伤主力玩法</a:t>
            </a:r>
            <a:endParaRPr lang="zh-CN" altLang="en-US" sz="3600">
              <a:solidFill>
                <a:schemeClr val="bg1"/>
              </a:solidFill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8290" y="824230"/>
            <a:ext cx="6406515" cy="436753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0230" y="824230"/>
            <a:ext cx="5087620" cy="436753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2359025" y="5547360"/>
            <a:ext cx="42494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控盘</a:t>
            </a:r>
            <a:r>
              <a:rPr lang="en-US" altLang="zh-CN"/>
              <a:t>+</a:t>
            </a:r>
            <a:r>
              <a:rPr lang="zh-CN" altLang="en-US"/>
              <a:t>低位</a:t>
            </a:r>
            <a:r>
              <a:rPr lang="en-US" altLang="zh-CN"/>
              <a:t>+</a:t>
            </a:r>
            <a:r>
              <a:rPr lang="zh-CN" altLang="en-US"/>
              <a:t>业绩</a:t>
            </a:r>
            <a:r>
              <a:rPr lang="en-US" altLang="zh-CN"/>
              <a:t>+</a:t>
            </a:r>
            <a:r>
              <a:rPr lang="zh-CN" altLang="en-US"/>
              <a:t>周线金叉</a:t>
            </a:r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2555" y="4802505"/>
            <a:ext cx="2995295" cy="159512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7045960" y="5715635"/>
            <a:ext cx="19672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highlight>
                  <a:srgbClr val="FFFF00"/>
                </a:highlight>
              </a:rPr>
              <a:t>8.3</a:t>
            </a:r>
            <a:r>
              <a:rPr lang="zh-CN" altLang="en-US">
                <a:highlight>
                  <a:srgbClr val="FFFF00"/>
                </a:highlight>
              </a:rPr>
              <a:t>号课程选海鸥</a:t>
            </a:r>
            <a:endParaRPr lang="zh-CN" altLang="en-US">
              <a:highlight>
                <a:srgbClr val="FFFF00"/>
              </a:highlight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1104265" y="2071370"/>
            <a:ext cx="31991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charset="-122"/>
              </a:rPr>
              <a:t>3</a:t>
            </a:r>
            <a:endParaRPr kumimoji="0" lang="en-US" altLang="zh-CN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Light" panose="020B0300000000000000" charset="-122"/>
              <a:ea typeface="思源黑体 CN Light" panose="020B0300000000000000" charset="-122"/>
              <a:cs typeface="思源黑体 CN Normal" panose="020B0400000000000000" charset="-122"/>
            </a:endParaRPr>
          </a:p>
        </p:txBody>
      </p:sp>
      <p:sp>
        <p:nvSpPr>
          <p:cNvPr id="14" name="文本框 13"/>
          <p:cNvSpPr txBox="1"/>
          <p:nvPr userDrawn="1"/>
        </p:nvSpPr>
        <p:spPr>
          <a:xfrm>
            <a:off x="1104265" y="3038475"/>
            <a:ext cx="983932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6600" b="1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建立股池</a:t>
            </a:r>
            <a:endParaRPr lang="zh-CN" altLang="en-US" sz="6600" b="1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-106045" y="40640"/>
            <a:ext cx="12192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3600">
                <a:solidFill>
                  <a:schemeClr val="bg1"/>
                </a:solidFill>
              </a:rPr>
              <a:t>建立控盘双突破股池</a:t>
            </a:r>
            <a:endParaRPr lang="zh-CN" altLang="en-US" sz="3600">
              <a:solidFill>
                <a:schemeClr val="bg1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rcRect t="5330" r="27340"/>
          <a:stretch>
            <a:fillRect/>
          </a:stretch>
        </p:blipFill>
        <p:spPr>
          <a:xfrm>
            <a:off x="199390" y="835025"/>
            <a:ext cx="4657090" cy="53797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5790" y="992505"/>
            <a:ext cx="4225925" cy="37693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5220" y="2557780"/>
            <a:ext cx="4401820" cy="374396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1104265" y="2071370"/>
            <a:ext cx="31991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charset="-122"/>
              </a:rPr>
              <a:t>4</a:t>
            </a:r>
            <a:endParaRPr kumimoji="0" lang="en-US" altLang="zh-CN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Light" panose="020B0300000000000000" charset="-122"/>
              <a:ea typeface="思源黑体 CN Light" panose="020B0300000000000000" charset="-122"/>
              <a:cs typeface="思源黑体 CN Normal" panose="020B0400000000000000" charset="-122"/>
            </a:endParaRPr>
          </a:p>
        </p:txBody>
      </p:sp>
      <p:sp>
        <p:nvSpPr>
          <p:cNvPr id="14" name="文本框 13"/>
          <p:cNvSpPr txBox="1"/>
          <p:nvPr userDrawn="1"/>
        </p:nvSpPr>
        <p:spPr>
          <a:xfrm>
            <a:off x="1104265" y="3038475"/>
            <a:ext cx="983932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6600" b="1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买卖原则</a:t>
            </a:r>
            <a:endParaRPr lang="zh-CN" altLang="en-US" sz="6600" b="1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-106045" y="40640"/>
            <a:ext cx="12192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3600">
                <a:solidFill>
                  <a:schemeClr val="bg1"/>
                </a:solidFill>
              </a:rPr>
              <a:t>牛熊线</a:t>
            </a:r>
            <a:r>
              <a:rPr lang="en-US" altLang="zh-CN" sz="3600">
                <a:solidFill>
                  <a:schemeClr val="bg1"/>
                </a:solidFill>
              </a:rPr>
              <a:t>+</a:t>
            </a:r>
            <a:r>
              <a:rPr lang="zh-CN" altLang="en-US" sz="3600">
                <a:solidFill>
                  <a:schemeClr val="bg1"/>
                </a:solidFill>
              </a:rPr>
              <a:t>控盘判断个股买卖</a:t>
            </a:r>
            <a:endParaRPr lang="zh-CN" altLang="en-US" sz="3600">
              <a:solidFill>
                <a:schemeClr val="bg1"/>
              </a:solidFill>
            </a:endParaRPr>
          </a:p>
        </p:txBody>
      </p:sp>
      <p:pic>
        <p:nvPicPr>
          <p:cNvPr id="3" name="图片 2" descr="牛熊线看控盘股的分化（2024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9910" y="977265"/>
            <a:ext cx="10766425" cy="512953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5" name="图片 34" descr="组 2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14700" y="1797685"/>
            <a:ext cx="6927850" cy="714375"/>
          </a:xfrm>
          <a:prstGeom prst="rect">
            <a:avLst/>
          </a:prstGeom>
        </p:spPr>
      </p:pic>
      <p:pic>
        <p:nvPicPr>
          <p:cNvPr id="36" name="图片 35" descr="组 2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000500" y="2682240"/>
            <a:ext cx="6927850" cy="714375"/>
          </a:xfrm>
          <a:prstGeom prst="rect">
            <a:avLst/>
          </a:prstGeom>
        </p:spPr>
      </p:pic>
      <p:pic>
        <p:nvPicPr>
          <p:cNvPr id="37" name="图片 36" descr="组 2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14700" y="3566795"/>
            <a:ext cx="6927850" cy="714375"/>
          </a:xfrm>
          <a:prstGeom prst="rect">
            <a:avLst/>
          </a:prstGeom>
        </p:spPr>
      </p:pic>
      <p:pic>
        <p:nvPicPr>
          <p:cNvPr id="38" name="图片 37" descr="组 2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000500" y="4451350"/>
            <a:ext cx="6927850" cy="71437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4869180" y="1580515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80000"/>
              </a:lnSpc>
            </a:pP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市场简评</a:t>
            </a:r>
            <a:endParaRPr lang="zh-CN" altLang="en-US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7"/>
            </p:custDataLst>
          </p:nvPr>
        </p:nvSpPr>
        <p:spPr>
          <a:xfrm>
            <a:off x="4076700" y="1497330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0 1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4076700" y="3263900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0 3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4076700" y="2380615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0 2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4076700" y="4168775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0 4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11"/>
            </p:custDataLst>
          </p:nvPr>
        </p:nvSpPr>
        <p:spPr>
          <a:xfrm>
            <a:off x="4869180" y="2463800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80000"/>
              </a:lnSpc>
            </a:pP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主力控盘的使用的环境</a:t>
            </a:r>
            <a:endParaRPr lang="zh-CN" altLang="en-US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2"/>
            </p:custDataLst>
          </p:nvPr>
        </p:nvSpPr>
        <p:spPr>
          <a:xfrm>
            <a:off x="4869180" y="3347085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80000"/>
              </a:lnSpc>
            </a:pP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建立股池的方法</a:t>
            </a:r>
            <a:endParaRPr lang="zh-CN" altLang="en-US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13"/>
            </p:custDataLst>
          </p:nvPr>
        </p:nvSpPr>
        <p:spPr>
          <a:xfrm>
            <a:off x="4869180" y="4251960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80000"/>
              </a:lnSpc>
            </a:pP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买卖原则</a:t>
            </a:r>
            <a:endParaRPr lang="zh-CN" altLang="en-US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</p:spTree>
    <p:custDataLst>
      <p:tags r:id="rId14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1104265" y="2071370"/>
            <a:ext cx="31991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charset="-122"/>
              </a:rPr>
              <a:t>PART 01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Light" panose="020B0300000000000000" charset="-122"/>
              <a:ea typeface="思源黑体 CN Light" panose="020B0300000000000000" charset="-122"/>
              <a:cs typeface="思源黑体 CN Normal" panose="020B0400000000000000" charset="-122"/>
            </a:endParaRPr>
          </a:p>
        </p:txBody>
      </p:sp>
      <p:sp>
        <p:nvSpPr>
          <p:cNvPr id="14" name="文本框 13"/>
          <p:cNvSpPr txBox="1"/>
          <p:nvPr userDrawn="1"/>
        </p:nvSpPr>
        <p:spPr>
          <a:xfrm>
            <a:off x="1104265" y="3038475"/>
            <a:ext cx="983932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6600" b="1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市场简评</a:t>
            </a:r>
            <a:endParaRPr lang="zh-CN" altLang="en-US" sz="6600" b="1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-106045" y="40640"/>
            <a:ext cx="12192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3600">
                <a:solidFill>
                  <a:schemeClr val="bg1"/>
                </a:solidFill>
              </a:rPr>
              <a:t>八月中市场（周线金叉潮）</a:t>
            </a:r>
            <a:endParaRPr lang="zh-CN" altLang="en-US" sz="3600">
              <a:solidFill>
                <a:schemeClr val="bg1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519670" y="1056640"/>
            <a:ext cx="44005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八月初：</a:t>
            </a:r>
            <a:r>
              <a:rPr lang="zh-CN" altLang="en-US"/>
              <a:t>周线金叉潮</a:t>
            </a:r>
            <a:endParaRPr lang="zh-CN" altLang="en-US"/>
          </a:p>
          <a:p>
            <a:r>
              <a:rPr lang="zh-CN" altLang="en-US">
                <a:solidFill>
                  <a:srgbClr val="FF0000"/>
                </a:solidFill>
              </a:rPr>
              <a:t>八月中：</a:t>
            </a:r>
            <a:r>
              <a:rPr lang="zh-CN" altLang="en-US"/>
              <a:t>注意分化（是否补量，去弱留强）</a:t>
            </a:r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7519670" y="5134610"/>
            <a:ext cx="44596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highlight>
                  <a:srgbClr val="FFFF00"/>
                </a:highlight>
              </a:rPr>
              <a:t>本周注意：金叉末期</a:t>
            </a:r>
            <a:r>
              <a:rPr lang="en-US" altLang="zh-CN">
                <a:highlight>
                  <a:srgbClr val="FFFF00"/>
                </a:highlight>
              </a:rPr>
              <a:t>+</a:t>
            </a:r>
            <a:r>
              <a:rPr lang="zh-CN" altLang="en-US">
                <a:highlight>
                  <a:srgbClr val="FFFF00"/>
                </a:highlight>
              </a:rPr>
              <a:t>筹码峰压力</a:t>
            </a:r>
            <a:endParaRPr lang="zh-CN" altLang="en-US">
              <a:highlight>
                <a:srgbClr val="FFFF00"/>
              </a:highlight>
            </a:endParaRPr>
          </a:p>
          <a:p>
            <a:endParaRPr lang="zh-CN" altLang="en-US">
              <a:highlight>
                <a:srgbClr val="FFFF00"/>
              </a:highlight>
            </a:endParaRPr>
          </a:p>
          <a:p>
            <a:r>
              <a:rPr lang="zh-CN" altLang="en-US">
                <a:highlight>
                  <a:srgbClr val="FFFF00"/>
                </a:highlight>
              </a:rPr>
              <a:t>注意承压：触角、死叉，光头彩、墓碑量</a:t>
            </a:r>
            <a:endParaRPr lang="zh-CN" altLang="en-US">
              <a:highlight>
                <a:srgbClr val="FFFF00"/>
              </a:highlight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9385" y="824230"/>
            <a:ext cx="3475990" cy="385508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3640" y="824230"/>
            <a:ext cx="3506470" cy="385508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图片 8" descr="死叉三天后买股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1160" y="1990090"/>
            <a:ext cx="3305175" cy="29337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-106045" y="40640"/>
            <a:ext cx="12192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3600">
                <a:solidFill>
                  <a:schemeClr val="bg1"/>
                </a:solidFill>
              </a:rPr>
              <a:t>操作方向</a:t>
            </a:r>
            <a:endParaRPr lang="zh-CN" altLang="en-US" sz="360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t="4227"/>
          <a:stretch>
            <a:fillRect/>
          </a:stretch>
        </p:blipFill>
        <p:spPr>
          <a:xfrm>
            <a:off x="195580" y="843915"/>
            <a:ext cx="5452110" cy="49498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4130" y="1111250"/>
            <a:ext cx="4392930" cy="36004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文本框 7"/>
          <p:cNvSpPr txBox="1"/>
          <p:nvPr/>
        </p:nvSpPr>
        <p:spPr>
          <a:xfrm>
            <a:off x="6162040" y="5008880"/>
            <a:ext cx="46056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highlight>
                  <a:srgbClr val="FFFF00"/>
                </a:highlight>
              </a:rPr>
              <a:t>大方向轮动补涨，小波段注意死叉回档</a:t>
            </a:r>
            <a:endParaRPr lang="zh-CN" altLang="en-US">
              <a:highlight>
                <a:srgbClr val="FFFF00"/>
              </a:highlight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1104265" y="2071370"/>
            <a:ext cx="31991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charset="-122"/>
              </a:rPr>
              <a:t>2</a:t>
            </a:r>
            <a:endParaRPr kumimoji="0" lang="en-US" altLang="zh-CN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Light" panose="020B0300000000000000" charset="-122"/>
              <a:ea typeface="思源黑体 CN Light" panose="020B0300000000000000" charset="-122"/>
              <a:cs typeface="思源黑体 CN Normal" panose="020B0400000000000000" charset="-122"/>
            </a:endParaRPr>
          </a:p>
        </p:txBody>
      </p:sp>
      <p:sp>
        <p:nvSpPr>
          <p:cNvPr id="14" name="文本框 13"/>
          <p:cNvSpPr txBox="1"/>
          <p:nvPr userDrawn="1"/>
        </p:nvSpPr>
        <p:spPr>
          <a:xfrm>
            <a:off x="1104265" y="3038475"/>
            <a:ext cx="983932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6600" b="1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主力控盘使用环境</a:t>
            </a:r>
            <a:endParaRPr lang="zh-CN" altLang="en-US" sz="6600" b="1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7665" y="899795"/>
            <a:ext cx="6525895" cy="52844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文本框 1"/>
          <p:cNvSpPr txBox="1"/>
          <p:nvPr/>
        </p:nvSpPr>
        <p:spPr>
          <a:xfrm>
            <a:off x="-106045" y="40640"/>
            <a:ext cx="12192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en-US" altLang="zh-CN" sz="3600">
                <a:solidFill>
                  <a:schemeClr val="bg1"/>
                </a:solidFill>
              </a:rPr>
              <a:t>1.</a:t>
            </a:r>
            <a:r>
              <a:rPr lang="zh-CN" altLang="en-US" sz="3600">
                <a:solidFill>
                  <a:schemeClr val="bg1"/>
                </a:solidFill>
              </a:rPr>
              <a:t>主力控盘指标的用法</a:t>
            </a:r>
            <a:endParaRPr lang="zh-CN" altLang="en-US" sz="3600">
              <a:solidFill>
                <a:schemeClr val="bg1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67665" y="985520"/>
            <a:ext cx="57277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endParaRPr lang="zh-CN" altLang="en-US" sz="1600"/>
          </a:p>
          <a:p>
            <a:endParaRPr lang="zh-CN" altLang="en-US" sz="1600"/>
          </a:p>
        </p:txBody>
      </p:sp>
      <p:sp>
        <p:nvSpPr>
          <p:cNvPr id="12" name="文本框 11"/>
          <p:cNvSpPr txBox="1"/>
          <p:nvPr/>
        </p:nvSpPr>
        <p:spPr>
          <a:xfrm>
            <a:off x="7040245" y="3741420"/>
            <a:ext cx="4718050" cy="18897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>
                <a:solidFill>
                  <a:srgbClr val="FF0000"/>
                </a:solidFill>
              </a:rPr>
              <a:t>特点：</a:t>
            </a:r>
            <a:endParaRPr lang="en-US" altLang="zh-CN">
              <a:solidFill>
                <a:srgbClr val="FF0000"/>
              </a:solidFill>
            </a:endParaRPr>
          </a:p>
          <a:p>
            <a:pPr>
              <a:lnSpc>
                <a:spcPct val="130000"/>
              </a:lnSpc>
            </a:pPr>
            <a:r>
              <a:rPr lang="en-US" altLang="zh-CN"/>
              <a:t>1.</a:t>
            </a:r>
            <a:r>
              <a:rPr lang="zh-CN" altLang="en-US"/>
              <a:t>资金沉淀深，个股走势</a:t>
            </a:r>
            <a:r>
              <a:rPr lang="zh-CN" altLang="en-US">
                <a:solidFill>
                  <a:srgbClr val="E61ADA"/>
                </a:solidFill>
              </a:rPr>
              <a:t>红肥绿瘦</a:t>
            </a:r>
            <a:r>
              <a:rPr lang="zh-CN" altLang="en-US"/>
              <a:t>，涨多跌少。</a:t>
            </a:r>
            <a:endParaRPr lang="zh-CN" altLang="en-US"/>
          </a:p>
          <a:p>
            <a:pPr>
              <a:lnSpc>
                <a:spcPct val="130000"/>
              </a:lnSpc>
            </a:pPr>
            <a:r>
              <a:rPr lang="en-US" altLang="zh-CN"/>
              <a:t>2.</a:t>
            </a:r>
            <a:r>
              <a:rPr lang="zh-CN" altLang="en-US"/>
              <a:t>走势相对独立，</a:t>
            </a:r>
            <a:r>
              <a:rPr lang="zh-CN" altLang="en-US">
                <a:solidFill>
                  <a:srgbClr val="E61ADA"/>
                </a:solidFill>
              </a:rPr>
              <a:t>受大盘影响小</a:t>
            </a:r>
            <a:r>
              <a:rPr lang="zh-CN" altLang="en-US"/>
              <a:t>。</a:t>
            </a:r>
            <a:endParaRPr lang="zh-CN" altLang="en-US"/>
          </a:p>
          <a:p>
            <a:pPr>
              <a:lnSpc>
                <a:spcPct val="130000"/>
              </a:lnSpc>
            </a:pPr>
            <a:r>
              <a:rPr lang="en-US" altLang="zh-CN"/>
              <a:t>3.</a:t>
            </a:r>
            <a:r>
              <a:rPr lang="zh-CN" altLang="en-US">
                <a:solidFill>
                  <a:srgbClr val="E61ADA"/>
                </a:solidFill>
              </a:rPr>
              <a:t>容错率高</a:t>
            </a:r>
            <a:r>
              <a:rPr lang="zh-CN" altLang="en-US"/>
              <a:t>，走强走弱会反复有操作空间。</a:t>
            </a:r>
            <a:endParaRPr lang="zh-CN" altLang="en-US"/>
          </a:p>
          <a:p>
            <a:pPr>
              <a:lnSpc>
                <a:spcPct val="130000"/>
              </a:lnSpc>
            </a:pPr>
            <a:r>
              <a:rPr lang="en-US" altLang="zh-CN"/>
              <a:t>4.</a:t>
            </a:r>
            <a:r>
              <a:rPr lang="zh-CN" altLang="en-US">
                <a:solidFill>
                  <a:srgbClr val="E61ADA"/>
                </a:solidFill>
              </a:rPr>
              <a:t>趋势明朗慢牛</a:t>
            </a:r>
            <a:r>
              <a:rPr lang="zh-CN" altLang="en-US"/>
              <a:t>，叠加流动资金也能走爆发。</a:t>
            </a:r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380" y="985520"/>
            <a:ext cx="2849245" cy="26238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5" name="文本框 14"/>
          <p:cNvSpPr txBox="1"/>
          <p:nvPr/>
        </p:nvSpPr>
        <p:spPr>
          <a:xfrm>
            <a:off x="4702175" y="3331845"/>
            <a:ext cx="16351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highlight>
                  <a:srgbClr val="FFFF00"/>
                </a:highlight>
              </a:rPr>
              <a:t>主力控盘平台</a:t>
            </a:r>
            <a:endParaRPr lang="zh-CN" altLang="en-US">
              <a:highlight>
                <a:srgbClr val="FFFF00"/>
              </a:highlight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955" y="1169035"/>
            <a:ext cx="1918335" cy="130937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-55245" y="0"/>
            <a:ext cx="12192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en-US" altLang="zh-CN" sz="3600">
                <a:solidFill>
                  <a:schemeClr val="bg1"/>
                </a:solidFill>
                <a:sym typeface="+mn-ea"/>
              </a:rPr>
              <a:t>2.</a:t>
            </a:r>
            <a:r>
              <a:rPr lang="zh-CN" altLang="en-US" sz="3600">
                <a:solidFill>
                  <a:schemeClr val="bg1"/>
                </a:solidFill>
                <a:sym typeface="+mn-ea"/>
              </a:rPr>
              <a:t>主力控控盘的使用环境</a:t>
            </a:r>
            <a:endParaRPr lang="zh-CN" altLang="en-US" sz="360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640" y="885825"/>
            <a:ext cx="7458075" cy="51866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8089265" y="1449705"/>
            <a:ext cx="36258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highlight>
                  <a:srgbClr val="FFFF00"/>
                </a:highlight>
              </a:rPr>
              <a:t>大盘黄色区域：</a:t>
            </a:r>
            <a:endParaRPr lang="zh-CN" altLang="en-US">
              <a:highlight>
                <a:srgbClr val="FFFF00"/>
              </a:highlight>
            </a:endParaRPr>
          </a:p>
          <a:p>
            <a:r>
              <a:rPr lang="zh-CN" altLang="en-US"/>
              <a:t>①中线上攻在上</a:t>
            </a:r>
            <a:endParaRPr lang="zh-CN" altLang="en-US"/>
          </a:p>
          <a:p>
            <a:r>
              <a:rPr lang="zh-CN" altLang="en-US"/>
              <a:t>②趋势抱团股行情</a:t>
            </a:r>
            <a:endParaRPr lang="zh-CN" altLang="en-US"/>
          </a:p>
          <a:p>
            <a:r>
              <a:rPr lang="zh-CN" altLang="en-US"/>
              <a:t>③绩优</a:t>
            </a:r>
            <a:r>
              <a:rPr lang="en-US" altLang="zh-CN"/>
              <a:t>+</a:t>
            </a:r>
            <a:r>
              <a:rPr lang="zh-CN" altLang="en-US"/>
              <a:t>控盘股强者恒强</a:t>
            </a:r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5100" y="2977515"/>
            <a:ext cx="4782820" cy="324040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-55245" y="0"/>
            <a:ext cx="12192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en-US" altLang="zh-CN" sz="3600">
                <a:solidFill>
                  <a:schemeClr val="bg1"/>
                </a:solidFill>
                <a:sym typeface="+mn-ea"/>
              </a:rPr>
              <a:t>3.</a:t>
            </a:r>
            <a:r>
              <a:rPr lang="zh-CN" altLang="en-US" sz="3600">
                <a:solidFill>
                  <a:schemeClr val="bg1"/>
                </a:solidFill>
                <a:sym typeface="+mn-ea"/>
              </a:rPr>
              <a:t>有控盘和无控盘阶段</a:t>
            </a:r>
            <a:endParaRPr lang="zh-CN" altLang="en-US" sz="3600">
              <a:solidFill>
                <a:schemeClr val="bg1"/>
              </a:solidFill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 t="2450"/>
          <a:stretch>
            <a:fillRect/>
          </a:stretch>
        </p:blipFill>
        <p:spPr>
          <a:xfrm>
            <a:off x="641350" y="1073150"/>
            <a:ext cx="10287635" cy="49301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2306320" y="3434080"/>
            <a:ext cx="3569335" cy="13093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lang="zh-CN" altLang="en-US">
                <a:highlight>
                  <a:srgbClr val="FFFF00"/>
                </a:highlight>
              </a:rPr>
              <a:t>无控盘阶段：</a:t>
            </a:r>
            <a:endParaRPr lang="zh-CN" altLang="en-US">
              <a:highlight>
                <a:srgbClr val="FFFF00"/>
              </a:highlight>
            </a:endParaRPr>
          </a:p>
          <a:p>
            <a:pPr>
              <a:lnSpc>
                <a:spcPct val="110000"/>
              </a:lnSpc>
            </a:pPr>
            <a:r>
              <a:rPr lang="zh-CN" altLang="en-US">
                <a:highlight>
                  <a:srgbClr val="FFFF00"/>
                </a:highlight>
              </a:rPr>
              <a:t>①</a:t>
            </a:r>
            <a:r>
              <a:rPr lang="en-US" altLang="zh-CN">
                <a:highlight>
                  <a:srgbClr val="FFFF00"/>
                </a:highlight>
              </a:rPr>
              <a:t>60</a:t>
            </a:r>
            <a:r>
              <a:rPr lang="zh-CN" altLang="en-US">
                <a:highlight>
                  <a:srgbClr val="FFFF00"/>
                </a:highlight>
              </a:rPr>
              <a:t>日均线下，上涨不持续</a:t>
            </a:r>
            <a:endParaRPr lang="zh-CN" altLang="en-US">
              <a:highlight>
                <a:srgbClr val="FFFF00"/>
              </a:highlight>
            </a:endParaRPr>
          </a:p>
          <a:p>
            <a:pPr>
              <a:lnSpc>
                <a:spcPct val="110000"/>
              </a:lnSpc>
            </a:pPr>
            <a:r>
              <a:rPr lang="zh-CN" altLang="en-US">
                <a:highlight>
                  <a:srgbClr val="FFFF00"/>
                </a:highlight>
              </a:rPr>
              <a:t>②负面消息缠身</a:t>
            </a:r>
            <a:endParaRPr lang="zh-CN" altLang="en-US">
              <a:highlight>
                <a:srgbClr val="FFFF00"/>
              </a:highlight>
            </a:endParaRPr>
          </a:p>
          <a:p>
            <a:pPr>
              <a:lnSpc>
                <a:spcPct val="110000"/>
              </a:lnSpc>
            </a:pPr>
            <a:r>
              <a:rPr lang="zh-CN" altLang="en-US">
                <a:highlight>
                  <a:srgbClr val="FFFF00"/>
                </a:highlight>
              </a:rPr>
              <a:t>③行业景气度低</a:t>
            </a:r>
            <a:endParaRPr lang="zh-CN" altLang="en-US">
              <a:highlight>
                <a:srgbClr val="FFFF00"/>
              </a:highlight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139815" y="3295650"/>
            <a:ext cx="3664585" cy="15862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lang="zh-CN" altLang="en-US">
                <a:highlight>
                  <a:srgbClr val="FFFF00"/>
                </a:highlight>
              </a:rPr>
              <a:t>有控盘阶段：</a:t>
            </a:r>
            <a:endParaRPr lang="zh-CN" altLang="en-US">
              <a:highlight>
                <a:srgbClr val="FFFF00"/>
              </a:highlight>
            </a:endParaRPr>
          </a:p>
          <a:p>
            <a:pPr>
              <a:lnSpc>
                <a:spcPct val="110000"/>
              </a:lnSpc>
            </a:pPr>
            <a:r>
              <a:rPr lang="zh-CN" altLang="en-US">
                <a:highlight>
                  <a:srgbClr val="FFFF00"/>
                </a:highlight>
              </a:rPr>
              <a:t>①趋势慢牛，行情持续性好</a:t>
            </a:r>
            <a:endParaRPr lang="zh-CN" altLang="en-US">
              <a:highlight>
                <a:srgbClr val="FFFF00"/>
              </a:highlight>
            </a:endParaRPr>
          </a:p>
          <a:p>
            <a:pPr>
              <a:lnSpc>
                <a:spcPct val="110000"/>
              </a:lnSpc>
            </a:pPr>
            <a:r>
              <a:rPr lang="zh-CN" altLang="en-US">
                <a:highlight>
                  <a:srgbClr val="FFFF00"/>
                </a:highlight>
              </a:rPr>
              <a:t>②行业利好频出</a:t>
            </a:r>
            <a:endParaRPr lang="zh-CN" altLang="en-US">
              <a:highlight>
                <a:srgbClr val="FFFF00"/>
              </a:highlight>
            </a:endParaRPr>
          </a:p>
          <a:p>
            <a:pPr>
              <a:lnSpc>
                <a:spcPct val="110000"/>
              </a:lnSpc>
            </a:pPr>
            <a:r>
              <a:rPr lang="zh-CN" altLang="en-US">
                <a:highlight>
                  <a:srgbClr val="FFFF00"/>
                </a:highlight>
                <a:sym typeface="+mn-ea"/>
              </a:rPr>
              <a:t>③</a:t>
            </a:r>
            <a:r>
              <a:rPr lang="zh-CN" altLang="en-US">
                <a:highlight>
                  <a:srgbClr val="FFFF00"/>
                </a:highlight>
              </a:rPr>
              <a:t>基本面好，行业龙头</a:t>
            </a:r>
            <a:endParaRPr lang="zh-CN" altLang="en-US">
              <a:highlight>
                <a:srgbClr val="FFFF00"/>
              </a:highlight>
            </a:endParaRPr>
          </a:p>
          <a:p>
            <a:endParaRPr lang="zh-CN" altLang="en-US">
              <a:highlight>
                <a:srgbClr val="FFFF00"/>
              </a:highlight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1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4.xml><?xml version="1.0" encoding="utf-8"?>
<p:tagLst xmlns:p="http://schemas.openxmlformats.org/presentationml/2006/main">
  <p:tag name="KSO_WM_DIAGRAM_VIRTUALLY_FRAME" val="{&quot;height&quot;:365.25,&quot;left&quot;:261,&quot;top&quot;:61.5,&quot;width&quot;:600.25}"/>
</p:tagLst>
</file>

<file path=ppt/tags/tag15.xml><?xml version="1.0" encoding="utf-8"?>
<p:tagLst xmlns:p="http://schemas.openxmlformats.org/presentationml/2006/main">
  <p:tag name="KSO_WM_DIAGRAM_VIRTUALLY_FRAME" val="{&quot;height&quot;:365.25,&quot;left&quot;:261,&quot;top&quot;:61.5,&quot;width&quot;:600.25}"/>
</p:tagLst>
</file>

<file path=ppt/tags/tag16.xml><?xml version="1.0" encoding="utf-8"?>
<p:tagLst xmlns:p="http://schemas.openxmlformats.org/presentationml/2006/main">
  <p:tag name="KSO_WM_DIAGRAM_VIRTUALLY_FRAME" val="{&quot;height&quot;:365.25,&quot;left&quot;:261,&quot;top&quot;:61.5,&quot;width&quot;:600.25}"/>
</p:tagLst>
</file>

<file path=ppt/tags/tag17.xml><?xml version="1.0" encoding="utf-8"?>
<p:tagLst xmlns:p="http://schemas.openxmlformats.org/presentationml/2006/main">
  <p:tag name="KSO_WM_DIAGRAM_VIRTUALLY_FRAME" val="{&quot;height&quot;:365.25,&quot;left&quot;:261,&quot;top&quot;:61.5,&quot;width&quot;:600.25}"/>
</p:tagLst>
</file>

<file path=ppt/tags/tag18.xml><?xml version="1.0" encoding="utf-8"?>
<p:tagLst xmlns:p="http://schemas.openxmlformats.org/presentationml/2006/main">
  <p:tag name="KSO_WM_DIAGRAM_VIRTUALLY_FRAME" val="{&quot;height&quot;:365.25,&quot;left&quot;:261,&quot;top&quot;:61.5,&quot;width&quot;:600.25}"/>
</p:tagLst>
</file>

<file path=ppt/tags/tag19.xml><?xml version="1.0" encoding="utf-8"?>
<p:tagLst xmlns:p="http://schemas.openxmlformats.org/presentationml/2006/main">
  <p:tag name="KSO_WM_DIAGRAM_VIRTUALLY_FRAME" val="{&quot;height&quot;:365.25,&quot;left&quot;:261,&quot;top&quot;:61.5,&quot;width&quot;:600.25}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DIAGRAM_VIRTUALLY_FRAME" val="{&quot;height&quot;:365.25,&quot;left&quot;:261,&quot;top&quot;:61.5,&quot;width&quot;:600.25}"/>
</p:tagLst>
</file>

<file path=ppt/tags/tag21.xml><?xml version="1.0" encoding="utf-8"?>
<p:tagLst xmlns:p="http://schemas.openxmlformats.org/presentationml/2006/main">
  <p:tag name="KSO_WM_DIAGRAM_VIRTUALLY_FRAME" val="{&quot;height&quot;:365.25,&quot;left&quot;:261,&quot;top&quot;:61.5,&quot;width&quot;:600.25}"/>
</p:tagLst>
</file>

<file path=ppt/tags/tag22.xml><?xml version="1.0" encoding="utf-8"?>
<p:tagLst xmlns:p="http://schemas.openxmlformats.org/presentationml/2006/main">
  <p:tag name="KSO_WM_DIAGRAM_VIRTUALLY_FRAME" val="{&quot;height&quot;:365.25,&quot;left&quot;:261,&quot;top&quot;:61.5,&quot;width&quot;:600.25}"/>
</p:tagLst>
</file>

<file path=ppt/tags/tag23.xml><?xml version="1.0" encoding="utf-8"?>
<p:tagLst xmlns:p="http://schemas.openxmlformats.org/presentationml/2006/main">
  <p:tag name="KSO_WM_DIAGRAM_VIRTUALLY_FRAME" val="{&quot;height&quot;:365.25,&quot;left&quot;:261,&quot;top&quot;:61.5,&quot;width&quot;:600.25}"/>
</p:tagLst>
</file>

<file path=ppt/tags/tag24.xml><?xml version="1.0" encoding="utf-8"?>
<p:tagLst xmlns:p="http://schemas.openxmlformats.org/presentationml/2006/main">
  <p:tag name="KSO_WM_DIAGRAM_VIRTUALLY_FRAME" val="{&quot;height&quot;:365.25,&quot;left&quot;:261,&quot;top&quot;:61.5,&quot;width&quot;:600.25}"/>
</p:tagLst>
</file>

<file path=ppt/tags/tag25.xml><?xml version="1.0" encoding="utf-8"?>
<p:tagLst xmlns:p="http://schemas.openxmlformats.org/presentationml/2006/main">
  <p:tag name="KSO_WM_DIAGRAM_VIRTUALLY_FRAME" val="{&quot;height&quot;:365.25,&quot;left&quot;:261,&quot;top&quot;:61.5,&quot;width&quot;:600.25}"/>
</p:tagLst>
</file>

<file path=ppt/tags/tag2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1.xml><?xml version="1.0" encoding="utf-8"?>
<p:tagLst xmlns:p="http://schemas.openxmlformats.org/presentationml/2006/main">
  <p:tag name="KSO_WPP_MARK_KEY" val="257877f6-fe8c-4c47-ab4c-274c99a6a791"/>
  <p:tag name="COMMONDATA" val="eyJoZGlkIjoiOWFhYzUwZWNmOTk3M2Y1MTI5MjBiOWM4Y2UyNjJjNzUifQ=="/>
  <p:tag name="commondata" val="eyJoZGlkIjoiNjIxZDM2NzczYzIxNjM3NjQ4OTA5MWY3NTZjMjQ0NWEifQ==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463</Words>
  <Application>WPS 演示</Application>
  <PresentationFormat>宽屏</PresentationFormat>
  <Paragraphs>89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38" baseType="lpstr">
      <vt:lpstr>Arial</vt:lpstr>
      <vt:lpstr>宋体</vt:lpstr>
      <vt:lpstr>Wingdings</vt:lpstr>
      <vt:lpstr>微软雅黑</vt:lpstr>
      <vt:lpstr>Wingdings</vt:lpstr>
      <vt:lpstr>优设标题黑</vt:lpstr>
      <vt:lpstr>黑体</vt:lpstr>
      <vt:lpstr>微软雅黑 Light</vt:lpstr>
      <vt:lpstr>思源黑体 CN Normal</vt:lpstr>
      <vt:lpstr>思源黑体 CN Light</vt:lpstr>
      <vt:lpstr>思源黑体 CN Bold</vt:lpstr>
      <vt:lpstr>思源黑体 CN Regular</vt:lpstr>
      <vt:lpstr>Impact</vt:lpstr>
      <vt:lpstr>思源黑体 CN Medium</vt:lpstr>
      <vt:lpstr>Arial Unicode MS</vt:lpstr>
      <vt:lpstr>Calibri</vt:lpstr>
      <vt:lpstr>KSOF6188761F</vt:lpstr>
      <vt:lpstr>Segoe Print</vt:lpstr>
      <vt:lpstr>KSOF954951BB</vt:lpstr>
      <vt:lpstr>KSOF618801C0</vt:lpstr>
      <vt:lpstr>KSOFD72470BC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罗雪奎</cp:lastModifiedBy>
  <cp:revision>704</cp:revision>
  <dcterms:created xsi:type="dcterms:W3CDTF">2019-06-19T02:08:00Z</dcterms:created>
  <dcterms:modified xsi:type="dcterms:W3CDTF">2026-08-10T10:27:39Z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59BC3DF784374FFE9248BDD012039189_13</vt:lpwstr>
  </property>
</Properties>
</file>