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4"/>
  </p:notesMasterIdLst>
  <p:handoutMasterIdLst>
    <p:handoutMasterId r:id="rId25"/>
  </p:handoutMasterIdLst>
  <p:sldIdLst>
    <p:sldId id="263" r:id="rId5"/>
    <p:sldId id="271" r:id="rId6"/>
    <p:sldId id="296" r:id="rId7"/>
    <p:sldId id="3063" r:id="rId8"/>
    <p:sldId id="3162" r:id="rId9"/>
    <p:sldId id="3195" r:id="rId10"/>
    <p:sldId id="3181" r:id="rId11"/>
    <p:sldId id="1591" r:id="rId12"/>
    <p:sldId id="3184" r:id="rId13"/>
    <p:sldId id="3185" r:id="rId14"/>
    <p:sldId id="3196" r:id="rId15"/>
    <p:sldId id="3082" r:id="rId16"/>
    <p:sldId id="2169" r:id="rId17"/>
    <p:sldId id="1932" r:id="rId18"/>
    <p:sldId id="615" r:id="rId19"/>
    <p:sldId id="2279" r:id="rId20"/>
    <p:sldId id="3139" r:id="rId21"/>
    <p:sldId id="2184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1" orient="horz" pos="2021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  <p:guide orient="horz" pos="2021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175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tags" Target="../tags/tag107.xm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28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tags" Target="../tags/tag14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5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6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7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68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9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0.xml"/><Relationship Id="rId1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image" Target="../media/image3.png"/><Relationship Id="rId3" Type="http://schemas.openxmlformats.org/officeDocument/2006/relationships/tags" Target="../tags/tag172.xml"/><Relationship Id="rId2" Type="http://schemas.openxmlformats.org/officeDocument/2006/relationships/image" Target="../media/image1.png"/><Relationship Id="rId1" Type="http://schemas.openxmlformats.org/officeDocument/2006/relationships/tags" Target="../tags/tag17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62.xml"/><Relationship Id="rId13" Type="http://schemas.openxmlformats.org/officeDocument/2006/relationships/image" Target="../media/image11.png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突破个股选择（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8.12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22820" y="540448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题材活跃，突破平台个股增加，选择</a:t>
            </a:r>
            <a:r>
              <a:rPr lang="zh-CN" altLang="en-US">
                <a:highlight>
                  <a:srgbClr val="FFFF00"/>
                </a:highlight>
              </a:rPr>
              <a:t>水手突破变黄</a:t>
            </a:r>
            <a:r>
              <a:rPr lang="zh-CN" altLang="en-US"/>
              <a:t>，平台突破。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835660"/>
            <a:ext cx="6369685" cy="52654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625" y="892175"/>
            <a:ext cx="3127375" cy="3405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770" y="1324610"/>
            <a:ext cx="3094355" cy="40798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突破个股选择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0730" y="825500"/>
            <a:ext cx="6633845" cy="2775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" y="925830"/>
            <a:ext cx="3831590" cy="4676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164080" y="5601970"/>
            <a:ext cx="5708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八月中旬后，控盘类开始调整接近一个月。周线即将金叉，建立控盘</a:t>
            </a:r>
            <a:r>
              <a:rPr lang="en-US" altLang="zh-CN">
                <a:highlight>
                  <a:srgbClr val="FFFF00"/>
                </a:highlight>
              </a:rPr>
              <a:t>200 </a:t>
            </a:r>
            <a:r>
              <a:rPr lang="zh-CN" altLang="en-US">
                <a:highlight>
                  <a:srgbClr val="FFFF00"/>
                </a:highlight>
              </a:rPr>
              <a:t>股池会选择熊线上移的结果。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t="14563"/>
          <a:stretch>
            <a:fillRect/>
          </a:stretch>
        </p:blipFill>
        <p:spPr>
          <a:xfrm>
            <a:off x="4570730" y="3734435"/>
            <a:ext cx="6633845" cy="1791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033010" y="23539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右侧选股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33010" y="48336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左侧选股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短线王续费福利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0390" y="819785"/>
            <a:ext cx="8308340" cy="53505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3595" y="6239510"/>
            <a:ext cx="10788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额外赠送半年使用权条件：今日续费短线王后，截止至</a:t>
            </a:r>
            <a:r>
              <a:rPr lang="en-US" altLang="zh-CN"/>
              <a:t>8</a:t>
            </a:r>
            <a:r>
              <a:rPr lang="zh-CN" altLang="en-US"/>
              <a:t>月</a:t>
            </a:r>
            <a:r>
              <a:rPr lang="en-US" altLang="zh-CN"/>
              <a:t>31</a:t>
            </a:r>
            <a:r>
              <a:rPr lang="zh-CN" altLang="en-US"/>
              <a:t>日，上证指数未到</a:t>
            </a:r>
            <a:r>
              <a:rPr lang="en-US" altLang="zh-CN"/>
              <a:t>3100</a:t>
            </a:r>
            <a:r>
              <a:rPr lang="zh-CN" altLang="en-US"/>
              <a:t>点及以上即可获赠！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6470" y="1569085"/>
            <a:ext cx="85223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8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地量区域</a:t>
            </a:r>
            <a:endParaRPr lang="zh-CN" sz="8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磨底狙击异动</a:t>
            </a:r>
            <a:endParaRPr lang="zh-CN" sz="8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428933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2024.8.12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18540" y="9632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2022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月和现在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035" y="1403985"/>
            <a:ext cx="4304665" cy="2056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839595" y="935990"/>
            <a:ext cx="1733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2022.10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22820" y="935990"/>
            <a:ext cx="1427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2024.8</a:t>
            </a:r>
            <a:r>
              <a:rPr lang="zh-CN" altLang="en-US" b="1">
                <a:solidFill>
                  <a:srgbClr val="FF0000"/>
                </a:solidFill>
              </a:rPr>
              <a:t>月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05" y="1395095"/>
            <a:ext cx="4358005" cy="20662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b="36023"/>
          <a:stretch>
            <a:fillRect/>
          </a:stretch>
        </p:blipFill>
        <p:spPr>
          <a:xfrm>
            <a:off x="5673090" y="3685540"/>
            <a:ext cx="4350385" cy="2105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" y="3685540"/>
            <a:ext cx="4304665" cy="2106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1437640" y="30403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上证（还在走低）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7155" y="3040380"/>
            <a:ext cx="24847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上证（还在走低）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81050" y="58153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平均股价（底部抬高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资金翻红）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581533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平均股价（底部抬高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+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资金翻红）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平均股价看中长期位置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1760" y="826135"/>
            <a:ext cx="9610725" cy="52063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9551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缩量和放量的交替节奏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5840"/>
          <a:stretch>
            <a:fillRect/>
          </a:stretch>
        </p:blipFill>
        <p:spPr>
          <a:xfrm>
            <a:off x="384810" y="868045"/>
            <a:ext cx="7093585" cy="528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410210" y="4291330"/>
            <a:ext cx="1190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2-3</a:t>
            </a:r>
            <a:r>
              <a:rPr lang="zh-CN" altLang="en-US" sz="1400">
                <a:highlight>
                  <a:srgbClr val="FFFF00"/>
                </a:highlight>
              </a:rPr>
              <a:t>月补量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普涨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3705" y="3176905"/>
            <a:ext cx="181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3-4</a:t>
            </a:r>
            <a:r>
              <a:rPr lang="zh-CN" altLang="en-US" sz="1400">
                <a:highlight>
                  <a:srgbClr val="FFFF00"/>
                </a:highlight>
              </a:rPr>
              <a:t>月下行，涨银行、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煤炭等控盘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58745" y="5345430"/>
            <a:ext cx="133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highlight>
                  <a:srgbClr val="FFFF00"/>
                </a:highlight>
              </a:rPr>
              <a:t>4-5</a:t>
            </a:r>
            <a:r>
              <a:rPr lang="zh-CN" altLang="en-US" sz="1400">
                <a:highlight>
                  <a:srgbClr val="FFFF00"/>
                </a:highlight>
              </a:rPr>
              <a:t>月券商涨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题材超跌反弹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09260" y="5345430"/>
            <a:ext cx="1555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目前券商涨，低位题材反弹。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99510" y="3444875"/>
            <a:ext cx="15519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5-7月中券商跌，</a:t>
            </a:r>
            <a:endParaRPr lang="zh-CN" altLang="en-US" sz="1400">
              <a:highlight>
                <a:srgbClr val="FFFF00"/>
              </a:highlight>
            </a:endParaRPr>
          </a:p>
          <a:p>
            <a:r>
              <a:rPr lang="zh-CN" altLang="en-US" sz="1400">
                <a:highlight>
                  <a:srgbClr val="FFFF00"/>
                </a:highlight>
              </a:rPr>
              <a:t>高控盘银行等涨</a:t>
            </a:r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79110" y="3253740"/>
            <a:ext cx="18992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highlight>
                  <a:srgbClr val="FFFF00"/>
                </a:highlight>
              </a:rPr>
              <a:t>八月中券商要死叉</a:t>
            </a:r>
            <a:endParaRPr lang="zh-CN" altLang="en-US" sz="1600">
              <a:highlight>
                <a:srgbClr val="FFFF00"/>
              </a:highlight>
            </a:endParaRPr>
          </a:p>
          <a:p>
            <a:r>
              <a:rPr lang="zh-CN" altLang="en-US" sz="1600">
                <a:highlight>
                  <a:srgbClr val="FFFF00"/>
                </a:highlight>
              </a:rPr>
              <a:t>控盘股有望回归</a:t>
            </a:r>
            <a:endParaRPr lang="zh-CN" altLang="en-US" sz="1600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14005" y="4352925"/>
            <a:ext cx="3748405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证券的看点：</a:t>
            </a:r>
            <a:endParaRPr lang="zh-CN" altLang="en-US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①</a:t>
            </a:r>
            <a:r>
              <a:rPr lang="en-US" altLang="zh-CN">
                <a:solidFill>
                  <a:schemeClr val="tx2"/>
                </a:solidFill>
                <a:sym typeface="+mn-ea"/>
              </a:rPr>
              <a:t>3000</a:t>
            </a:r>
            <a:r>
              <a:rPr lang="zh-CN" altLang="en-US">
                <a:solidFill>
                  <a:schemeClr val="tx2"/>
                </a:solidFill>
                <a:sym typeface="+mn-ea"/>
              </a:rPr>
              <a:t>点以下，证券海洋状态金叉。</a:t>
            </a:r>
            <a:endParaRPr lang="zh-CN" altLang="en-US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②证券上涨浪，</a:t>
            </a:r>
            <a:r>
              <a:rPr lang="zh-CN" altLang="en-US">
                <a:solidFill>
                  <a:schemeClr val="tx2"/>
                </a:solidFill>
                <a:highlight>
                  <a:srgbClr val="FFFF00"/>
                </a:highlight>
                <a:sym typeface="+mn-ea"/>
              </a:rPr>
              <a:t>小盘股</a:t>
            </a:r>
            <a:r>
              <a:rPr lang="zh-CN" altLang="en-US">
                <a:solidFill>
                  <a:schemeClr val="tx2"/>
                </a:solidFill>
                <a:sym typeface="+mn-ea"/>
              </a:rPr>
              <a:t>上涨。</a:t>
            </a:r>
            <a:endParaRPr lang="zh-CN" altLang="en-US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③证券下跌浪，</a:t>
            </a:r>
            <a:r>
              <a:rPr lang="zh-CN" altLang="en-US">
                <a:solidFill>
                  <a:schemeClr val="tx2"/>
                </a:solidFill>
                <a:highlight>
                  <a:srgbClr val="FFFF00"/>
                </a:highlight>
                <a:sym typeface="+mn-ea"/>
              </a:rPr>
              <a:t>控盘股</a:t>
            </a:r>
            <a:r>
              <a:rPr lang="zh-CN" altLang="en-US">
                <a:solidFill>
                  <a:schemeClr val="tx2"/>
                </a:solidFill>
                <a:sym typeface="+mn-ea"/>
              </a:rPr>
              <a:t>上涨。</a:t>
            </a:r>
            <a:endParaRPr lang="zh-CN" altLang="en-US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tx2"/>
                </a:solidFill>
                <a:sym typeface="+mn-ea"/>
              </a:rPr>
              <a:t>④市场补量：普涨（类似</a:t>
            </a:r>
            <a:r>
              <a:rPr lang="en-US" altLang="zh-CN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>
                <a:solidFill>
                  <a:schemeClr val="tx2"/>
                </a:solidFill>
                <a:sym typeface="+mn-ea"/>
              </a:rPr>
              <a:t>月）</a:t>
            </a:r>
            <a:endParaRPr lang="zh-CN" altLang="en-US">
              <a:solidFill>
                <a:schemeClr val="tx2"/>
              </a:solidFill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505" y="829945"/>
            <a:ext cx="4268470" cy="3461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7723505" y="1932940"/>
            <a:ext cx="23025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率先跌的控盘类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海洋状态低位易反弹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9551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高切低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9660" y="883285"/>
            <a:ext cx="4124325" cy="4727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883285"/>
            <a:ext cx="6357620" cy="47275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48000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风口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T+3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92270" y="5718175"/>
            <a:ext cx="4064000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zh-CN" altLang="en-US">
                <a:solidFill>
                  <a:srgbClr val="F315F3"/>
                </a:solidFill>
              </a:rPr>
              <a:t>（注意首次回档稳定性高）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34085"/>
            <a:ext cx="7018020" cy="4725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70" y="768350"/>
            <a:ext cx="3498850" cy="2592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285" y="2139950"/>
            <a:ext cx="3679825" cy="295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815" y="3361055"/>
            <a:ext cx="3255645" cy="26473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5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2MzMWVlNDI0ZjU1NWVkNTM5YjkzYzJkZDAyMTI1Y2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833</Words>
  <Application>WPS 演示</Application>
  <PresentationFormat>宽屏</PresentationFormat>
  <Paragraphs>130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Noto Sans S Chinese Bold</vt:lpstr>
      <vt:lpstr>Office 主题​​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ms</cp:lastModifiedBy>
  <cp:revision>706</cp:revision>
  <dcterms:created xsi:type="dcterms:W3CDTF">2019-06-19T02:08:00Z</dcterms:created>
  <dcterms:modified xsi:type="dcterms:W3CDTF">2024-08-12T09:10:54Z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67F8E99CA25843CDBAFD0150A9FB820A</vt:lpwstr>
  </property>
</Properties>
</file>