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3"/>
  </p:sldMasterIdLst>
  <p:notesMasterIdLst>
    <p:notesMasterId r:id="rId24"/>
  </p:notesMasterIdLst>
  <p:handoutMasterIdLst>
    <p:handoutMasterId r:id="rId25"/>
  </p:handoutMasterIdLst>
  <p:sldIdLst>
    <p:sldId id="4166" r:id="rId4"/>
    <p:sldId id="4167" r:id="rId5"/>
    <p:sldId id="4168" r:id="rId6"/>
    <p:sldId id="4537" r:id="rId7"/>
    <p:sldId id="4541" r:id="rId8"/>
    <p:sldId id="4533" r:id="rId9"/>
    <p:sldId id="4549" r:id="rId10"/>
    <p:sldId id="4555" r:id="rId11"/>
    <p:sldId id="4536" r:id="rId12"/>
    <p:sldId id="4229" r:id="rId13"/>
    <p:sldId id="4544" r:id="rId14"/>
    <p:sldId id="4553" r:id="rId15"/>
    <p:sldId id="4556" r:id="rId16"/>
    <p:sldId id="4183" r:id="rId17"/>
    <p:sldId id="4426" r:id="rId18"/>
    <p:sldId id="4184" r:id="rId19"/>
    <p:sldId id="4209" r:id="rId20"/>
    <p:sldId id="4535" r:id="rId21"/>
    <p:sldId id="4241" r:id="rId22"/>
    <p:sldId id="4443" r:id="rId23"/>
  </p:sldIdLst>
  <p:sldSz cx="12192000" cy="6858000"/>
  <p:notesSz cx="6858000" cy="9144000"/>
  <p:custDataLst>
    <p:tags r:id="rId3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79"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十二 猪肠" initials="十二" lastIdx="1" clrIdx="0"/>
  <p:cmAuthor id="2" name="Administrator" initials="A" lastIdx="3"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29DA"/>
    <a:srgbClr val="F315F3"/>
    <a:srgbClr val="D7000F"/>
    <a:srgbClr val="23B253"/>
    <a:srgbClr val="E123DA"/>
    <a:srgbClr val="3422E2"/>
    <a:srgbClr val="FFFFFF"/>
    <a:srgbClr val="CF00B5"/>
    <a:srgbClr val="CB02CD"/>
    <a:srgbClr val="FFF6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279"/>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0" Type="http://schemas.openxmlformats.org/officeDocument/2006/relationships/tags" Target="tags/tag151.xml"/><Relationship Id="rId3" Type="http://schemas.openxmlformats.org/officeDocument/2006/relationships/slideMaster" Target="slideMasters/slideMaster2.xml"/><Relationship Id="rId29" Type="http://schemas.openxmlformats.org/officeDocument/2006/relationships/commentAuthors" Target="commentAuthors.xml"/><Relationship Id="rId28" Type="http://schemas.openxmlformats.org/officeDocument/2006/relationships/tableStyles" Target="tableStyles.xml"/><Relationship Id="rId27" Type="http://schemas.openxmlformats.org/officeDocument/2006/relationships/viewProps" Target="viewProps.xml"/><Relationship Id="rId26" Type="http://schemas.openxmlformats.org/officeDocument/2006/relationships/presProps" Target="presProps.xml"/><Relationship Id="rId25" Type="http://schemas.openxmlformats.org/officeDocument/2006/relationships/handoutMaster" Target="handoutMasters/handoutMaster1.xml"/><Relationship Id="rId24" Type="http://schemas.openxmlformats.org/officeDocument/2006/relationships/notesMaster" Target="notesMasters/notesMaster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6" Type="http://schemas.openxmlformats.org/officeDocument/2006/relationships/image" Target="../media/image3.png"/><Relationship Id="rId5" Type="http://schemas.openxmlformats.org/officeDocument/2006/relationships/tags" Target="../tags/tag2.xml"/><Relationship Id="rId4" Type="http://schemas.openxmlformats.org/officeDocument/2006/relationships/image" Target="../media/image2.png"/><Relationship Id="rId3" Type="http://schemas.openxmlformats.org/officeDocument/2006/relationships/tags" Target="../tags/tag1.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6" Type="http://schemas.openxmlformats.org/officeDocument/2006/relationships/tags" Target="../tags/tag54.xml"/><Relationship Id="rId5" Type="http://schemas.openxmlformats.org/officeDocument/2006/relationships/tags" Target="../tags/tag53.xml"/><Relationship Id="rId4" Type="http://schemas.openxmlformats.org/officeDocument/2006/relationships/tags" Target="../tags/tag52.xml"/><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6" Type="http://schemas.openxmlformats.org/officeDocument/2006/relationships/tags" Target="../tags/tag59.xml"/><Relationship Id="rId5" Type="http://schemas.openxmlformats.org/officeDocument/2006/relationships/tags" Target="../tags/tag58.xml"/><Relationship Id="rId4" Type="http://schemas.openxmlformats.org/officeDocument/2006/relationships/tags" Target="../tags/tag57.xml"/><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7" Type="http://schemas.openxmlformats.org/officeDocument/2006/relationships/tags" Target="../tags/tag65.xml"/><Relationship Id="rId6" Type="http://schemas.openxmlformats.org/officeDocument/2006/relationships/tags" Target="../tags/tag64.xml"/><Relationship Id="rId5" Type="http://schemas.openxmlformats.org/officeDocument/2006/relationships/tags" Target="../tags/tag63.xml"/><Relationship Id="rId4" Type="http://schemas.openxmlformats.org/officeDocument/2006/relationships/tags" Target="../tags/tag62.xml"/><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73.xml"/><Relationship Id="rId8" Type="http://schemas.openxmlformats.org/officeDocument/2006/relationships/tags" Target="../tags/tag72.xml"/><Relationship Id="rId7" Type="http://schemas.openxmlformats.org/officeDocument/2006/relationships/tags" Target="../tags/tag71.xml"/><Relationship Id="rId6" Type="http://schemas.openxmlformats.org/officeDocument/2006/relationships/tags" Target="../tags/tag70.xml"/><Relationship Id="rId5" Type="http://schemas.openxmlformats.org/officeDocument/2006/relationships/tags" Target="../tags/tag69.xml"/><Relationship Id="rId4" Type="http://schemas.openxmlformats.org/officeDocument/2006/relationships/tags" Target="../tags/tag68.xml"/><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5" Type="http://schemas.openxmlformats.org/officeDocument/2006/relationships/tags" Target="../tags/tag77.xml"/><Relationship Id="rId4" Type="http://schemas.openxmlformats.org/officeDocument/2006/relationships/tags" Target="../tags/tag76.xml"/><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4" Type="http://schemas.openxmlformats.org/officeDocument/2006/relationships/tags" Target="../tags/tag80.xml"/><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9" Type="http://schemas.openxmlformats.org/officeDocument/2006/relationships/tags" Target="../tags/tag6.xml"/><Relationship Id="rId8" Type="http://schemas.openxmlformats.org/officeDocument/2006/relationships/image" Target="../media/image3.png"/><Relationship Id="rId7" Type="http://schemas.openxmlformats.org/officeDocument/2006/relationships/tags" Target="../tags/tag5.xml"/><Relationship Id="rId6" Type="http://schemas.openxmlformats.org/officeDocument/2006/relationships/image" Target="../media/image2.png"/><Relationship Id="rId5" Type="http://schemas.openxmlformats.org/officeDocument/2006/relationships/tags" Target="../tags/tag4.xml"/><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tags" Target="../tags/tag3.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7" Type="http://schemas.openxmlformats.org/officeDocument/2006/relationships/tags" Target="../tags/tag86.xml"/><Relationship Id="rId6" Type="http://schemas.openxmlformats.org/officeDocument/2006/relationships/tags" Target="../tags/tag85.xml"/><Relationship Id="rId5" Type="http://schemas.openxmlformats.org/officeDocument/2006/relationships/tags" Target="../tags/tag84.xml"/><Relationship Id="rId4" Type="http://schemas.openxmlformats.org/officeDocument/2006/relationships/tags" Target="../tags/tag83.xml"/><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6" Type="http://schemas.openxmlformats.org/officeDocument/2006/relationships/tags" Target="../tags/tag91.xml"/><Relationship Id="rId5" Type="http://schemas.openxmlformats.org/officeDocument/2006/relationships/tags" Target="../tags/tag90.xml"/><Relationship Id="rId4" Type="http://schemas.openxmlformats.org/officeDocument/2006/relationships/tags" Target="../tags/tag89.xml"/><Relationship Id="rId3" Type="http://schemas.openxmlformats.org/officeDocument/2006/relationships/tags" Target="../tags/tag88.xml"/><Relationship Id="rId2" Type="http://schemas.openxmlformats.org/officeDocument/2006/relationships/tags" Target="../tags/tag87.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5" Type="http://schemas.openxmlformats.org/officeDocument/2006/relationships/tags" Target="../tags/tag95.xml"/><Relationship Id="rId4" Type="http://schemas.openxmlformats.org/officeDocument/2006/relationships/tags" Target="../tags/tag94.xml"/><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6" Type="http://schemas.openxmlformats.org/officeDocument/2006/relationships/tags" Target="../tags/tag100.xml"/><Relationship Id="rId5" Type="http://schemas.openxmlformats.org/officeDocument/2006/relationships/tags" Target="../tags/tag99.xml"/><Relationship Id="rId4" Type="http://schemas.openxmlformats.org/officeDocument/2006/relationships/tags" Target="../tags/tag98.xml"/><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6" Type="http://schemas.openxmlformats.org/officeDocument/2006/relationships/image" Target="../media/image3.png"/><Relationship Id="rId5" Type="http://schemas.openxmlformats.org/officeDocument/2006/relationships/tags" Target="../tags/tag8.xml"/><Relationship Id="rId4" Type="http://schemas.openxmlformats.org/officeDocument/2006/relationships/image" Target="../media/image2.png"/><Relationship Id="rId3" Type="http://schemas.openxmlformats.org/officeDocument/2006/relationships/tags" Target="../tags/tag7.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16.xml"/><Relationship Id="rId8" Type="http://schemas.openxmlformats.org/officeDocument/2006/relationships/tags" Target="../tags/tag15.xml"/><Relationship Id="rId7" Type="http://schemas.openxmlformats.org/officeDocument/2006/relationships/tags" Target="../tags/tag14.xml"/><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20.xml"/><Relationship Id="rId4" Type="http://schemas.openxmlformats.org/officeDocument/2006/relationships/tags" Target="../tags/tag19.xml"/><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23.xml"/><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29.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3" name="图片 2" descr="ppt"/>
          <p:cNvPicPr>
            <a:picLocks noChangeAspect="1"/>
          </p:cNvPicPr>
          <p:nvPr userDrawn="1"/>
        </p:nvPicPr>
        <p:blipFill>
          <a:blip r:embed="rId2"/>
          <a:stretch>
            <a:fillRect/>
          </a:stretch>
        </p:blipFill>
        <p:spPr>
          <a:xfrm>
            <a:off x="0" y="0"/>
            <a:ext cx="12192000" cy="6858000"/>
          </a:xfrm>
          <a:prstGeom prst="rect">
            <a:avLst/>
          </a:prstGeom>
        </p:spPr>
      </p:pic>
      <p:pic>
        <p:nvPicPr>
          <p:cNvPr id="7" name="图片 6" descr="标签"/>
          <p:cNvPicPr>
            <a:picLocks noChangeAspect="1"/>
          </p:cNvPicPr>
          <p:nvPr userDrawn="1">
            <p:custDataLst>
              <p:tags r:id="rId3"/>
            </p:custDataLst>
          </p:nvPr>
        </p:nvPicPr>
        <p:blipFill>
          <a:blip r:embed="rId4"/>
          <a:stretch>
            <a:fillRect/>
          </a:stretch>
        </p:blipFill>
        <p:spPr>
          <a:xfrm>
            <a:off x="248285" y="230505"/>
            <a:ext cx="1635125" cy="322580"/>
          </a:xfrm>
          <a:prstGeom prst="rect">
            <a:avLst/>
          </a:prstGeom>
        </p:spPr>
      </p:pic>
      <p:pic>
        <p:nvPicPr>
          <p:cNvPr id="8" name="图片 7" descr="C:\Users\Administrator\Desktop\图片1.png图片1"/>
          <p:cNvPicPr>
            <a:picLocks noChangeAspect="1"/>
          </p:cNvPicPr>
          <p:nvPr userDrawn="1">
            <p:custDataLst>
              <p:tags r:id="rId5"/>
            </p:custDataLst>
          </p:nvPr>
        </p:nvPicPr>
        <p:blipFill>
          <a:blip r:embed="rId6"/>
          <a:srcRect/>
          <a:stretch>
            <a:fillRect/>
          </a:stretch>
        </p:blipFill>
        <p:spPr>
          <a:xfrm>
            <a:off x="10452100" y="255270"/>
            <a:ext cx="1492885" cy="3429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3" name="图片 2" descr="1920x1080 拷贝"/>
          <p:cNvPicPr>
            <a:picLocks noChangeAspect="1"/>
          </p:cNvPicPr>
          <p:nvPr userDrawn="1"/>
        </p:nvPicPr>
        <p:blipFill>
          <a:blip r:embed="rId2"/>
          <a:stretch>
            <a:fillRect/>
          </a:stretch>
        </p:blipFill>
        <p:spPr>
          <a:xfrm>
            <a:off x="0" y="0"/>
            <a:ext cx="12192000" cy="6858000"/>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8" name="图片 7" descr="C:\Users\Administrator\Desktop\图片2.png图片2"/>
          <p:cNvPicPr>
            <a:picLocks noChangeAspect="1"/>
          </p:cNvPicPr>
          <p:nvPr userDrawn="1">
            <p:custDataLst>
              <p:tags r:id="rId2"/>
            </p:custDataLst>
          </p:nvPr>
        </p:nvPicPr>
        <p:blipFill>
          <a:blip r:embed="rId3"/>
          <a:srcRect/>
          <a:stretch>
            <a:fillRect/>
          </a:stretch>
        </p:blipFill>
        <p:spPr>
          <a:xfrm>
            <a:off x="239713" y="271780"/>
            <a:ext cx="11739880" cy="6456680"/>
          </a:xfrm>
          <a:prstGeom prst="rect">
            <a:avLst/>
          </a:prstGeom>
        </p:spPr>
      </p:pic>
      <p:pic>
        <p:nvPicPr>
          <p:cNvPr id="2" name="图片 1" descr="C:\Users\Administrator\Desktop\背景.png背景"/>
          <p:cNvPicPr>
            <a:picLocks noChangeAspect="1"/>
          </p:cNvPicPr>
          <p:nvPr userDrawn="1"/>
        </p:nvPicPr>
        <p:blipFill>
          <a:blip r:embed="rId4"/>
          <a:srcRect/>
          <a:stretch>
            <a:fillRect/>
          </a:stretch>
        </p:blipFill>
        <p:spPr>
          <a:xfrm>
            <a:off x="0" y="0"/>
            <a:ext cx="12192000" cy="6858000"/>
          </a:xfrm>
          <a:prstGeom prst="rect">
            <a:avLst/>
          </a:prstGeom>
        </p:spPr>
      </p:pic>
      <p:pic>
        <p:nvPicPr>
          <p:cNvPr id="5" name="图片 4" descr="标签"/>
          <p:cNvPicPr>
            <a:picLocks noChangeAspect="1"/>
          </p:cNvPicPr>
          <p:nvPr userDrawn="1">
            <p:custDataLst>
              <p:tags r:id="rId5"/>
            </p:custDataLst>
          </p:nvPr>
        </p:nvPicPr>
        <p:blipFill>
          <a:blip r:embed="rId6"/>
          <a:stretch>
            <a:fillRect/>
          </a:stretch>
        </p:blipFill>
        <p:spPr>
          <a:xfrm>
            <a:off x="248285" y="230505"/>
            <a:ext cx="1635125" cy="322580"/>
          </a:xfrm>
          <a:prstGeom prst="rect">
            <a:avLst/>
          </a:prstGeom>
        </p:spPr>
      </p:pic>
      <p:pic>
        <p:nvPicPr>
          <p:cNvPr id="6" name="图片 5" descr="C:\Users\Administrator\Desktop\图片1.png图片1"/>
          <p:cNvPicPr>
            <a:picLocks noChangeAspect="1"/>
          </p:cNvPicPr>
          <p:nvPr userDrawn="1">
            <p:custDataLst>
              <p:tags r:id="rId7"/>
            </p:custDataLst>
          </p:nvPr>
        </p:nvPicPr>
        <p:blipFill>
          <a:blip r:embed="rId8"/>
          <a:srcRect/>
          <a:stretch>
            <a:fillRect/>
          </a:stretch>
        </p:blipFill>
        <p:spPr>
          <a:xfrm>
            <a:off x="10452100" y="255270"/>
            <a:ext cx="1492885" cy="342900"/>
          </a:xfrm>
          <a:prstGeom prst="rect">
            <a:avLst/>
          </a:prstGeom>
        </p:spPr>
      </p:pic>
      <p:sp>
        <p:nvSpPr>
          <p:cNvPr id="9" name="圆角矩形 8"/>
          <p:cNvSpPr/>
          <p:nvPr userDrawn="1"/>
        </p:nvSpPr>
        <p:spPr>
          <a:xfrm>
            <a:off x="-1270" y="688340"/>
            <a:ext cx="12193200" cy="6120765"/>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userDrawn="1">
            <p:custDataLst>
              <p:tags r:id="rId9"/>
            </p:custDataLst>
          </p:nvPr>
        </p:nvSpPr>
        <p:spPr>
          <a:xfrm>
            <a:off x="1270" y="6374130"/>
            <a:ext cx="12190730" cy="429895"/>
          </a:xfrm>
          <a:prstGeom prst="rect">
            <a:avLst/>
          </a:prstGeom>
          <a:noFill/>
        </p:spPr>
        <p:txBody>
          <a:bodyPr wrap="square" rtlCol="0">
            <a:spAutoFit/>
          </a:bodyPr>
          <a:p>
            <a:pPr algn="ct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经传多赢资深投顾：罗雪奎</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投顾执业编号：</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A1120616080001</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；基金从业编号：</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A202506190001216)观点基于软件数据和理论模型分析，仅供参考，不构成</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投资</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建议，</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市场</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有风险，投资需谨慎</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t>
            </a:r>
            <a:b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b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rPr>
              <a:t>基金的过往业绩并不预示其未来表现，基金管理人管理的其他基金的业绩并不构成基金业绩表现的保证</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rPr>
              <a:t>。</a:t>
            </a:r>
            <a:endPar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2" name="图片 1" descr="ppt"/>
          <p:cNvPicPr>
            <a:picLocks noChangeAspect="1"/>
          </p:cNvPicPr>
          <p:nvPr userDrawn="1"/>
        </p:nvPicPr>
        <p:blipFill>
          <a:blip r:embed="rId2"/>
          <a:stretch>
            <a:fillRect/>
          </a:stretch>
        </p:blipFill>
        <p:spPr>
          <a:xfrm>
            <a:off x="0" y="0"/>
            <a:ext cx="12192000" cy="6858000"/>
          </a:xfrm>
          <a:prstGeom prst="rect">
            <a:avLst/>
          </a:prstGeom>
        </p:spPr>
      </p:pic>
      <p:pic>
        <p:nvPicPr>
          <p:cNvPr id="3" name="图片 2" descr="标签"/>
          <p:cNvPicPr>
            <a:picLocks noChangeAspect="1"/>
          </p:cNvPicPr>
          <p:nvPr userDrawn="1">
            <p:custDataLst>
              <p:tags r:id="rId3"/>
            </p:custDataLst>
          </p:nvPr>
        </p:nvPicPr>
        <p:blipFill>
          <a:blip r:embed="rId4"/>
          <a:stretch>
            <a:fillRect/>
          </a:stretch>
        </p:blipFill>
        <p:spPr>
          <a:xfrm>
            <a:off x="248285" y="230505"/>
            <a:ext cx="1635125" cy="322580"/>
          </a:xfrm>
          <a:prstGeom prst="rect">
            <a:avLst/>
          </a:prstGeom>
        </p:spPr>
      </p:pic>
      <p:pic>
        <p:nvPicPr>
          <p:cNvPr id="4" name="图片 3" descr="C:\Users\Administrator\Desktop\图片1.png图片1"/>
          <p:cNvPicPr>
            <a:picLocks noChangeAspect="1"/>
          </p:cNvPicPr>
          <p:nvPr userDrawn="1">
            <p:custDataLst>
              <p:tags r:id="rId5"/>
            </p:custDataLst>
          </p:nvPr>
        </p:nvPicPr>
        <p:blipFill>
          <a:blip r:embed="rId6"/>
          <a:srcRect/>
          <a:stretch>
            <a:fillRect/>
          </a:stretch>
        </p:blipFill>
        <p:spPr>
          <a:xfrm>
            <a:off x="10452100" y="255270"/>
            <a:ext cx="1492885" cy="34290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a:xfrm>
            <a:off x="4116000" y="6314400"/>
            <a:ext cx="3960000" cy="316800"/>
          </a:xfrm>
        </p:spPr>
        <p:txBody>
          <a:bodyPr/>
          <a:lstStyle/>
          <a:p>
            <a:endParaRPr lang="zh-CN" altLang="en-US"/>
          </a:p>
        </p:txBody>
      </p:sp>
      <p:sp>
        <p:nvSpPr>
          <p:cNvPr id="9" name="灯片编号占位符 8"/>
          <p:cNvSpPr>
            <a:spLocks noGrp="1"/>
          </p:cNvSpPr>
          <p:nvPr>
            <p:ph type="sldNum" sz="quarter" idx="12"/>
            <p:custDataLst>
              <p:tags r:id="rId9"/>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4" name="灯片编号占位符 3"/>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a:xfrm>
            <a:off x="612000" y="6314400"/>
            <a:ext cx="2700000" cy="316800"/>
          </a:xfrm>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a:xfrm>
            <a:off x="4116000" y="6314400"/>
            <a:ext cx="3960000" cy="316800"/>
          </a:xfrm>
        </p:spPr>
        <p:txBody>
          <a:bodyPr/>
          <a:lstStyle/>
          <a:p>
            <a:endParaRPr lang="zh-CN" altLang="en-US" dirty="0"/>
          </a:p>
        </p:txBody>
      </p:sp>
      <p:sp>
        <p:nvSpPr>
          <p:cNvPr id="7" name="灯片编号占位符 6"/>
          <p:cNvSpPr>
            <a:spLocks noGrp="1"/>
          </p:cNvSpPr>
          <p:nvPr>
            <p:ph type="sldNum" sz="quarter" idx="12"/>
            <p:custDataLst>
              <p:tags r:id="rId6"/>
            </p:custDataLst>
          </p:nvPr>
        </p:nvSpPr>
        <p:spPr>
          <a:xfrm>
            <a:off x="8877600" y="6314400"/>
            <a:ext cx="2700000" cy="316800"/>
          </a:xfrm>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a:xfrm>
            <a:off x="608400" y="608400"/>
            <a:ext cx="10969200" cy="705600"/>
          </a:xfrm>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tags" Target="../tags/tag44.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9" Type="http://schemas.openxmlformats.org/officeDocument/2006/relationships/theme" Target="../theme/theme2.xml"/><Relationship Id="rId18" Type="http://schemas.openxmlformats.org/officeDocument/2006/relationships/tags" Target="../tags/tag106.xml"/><Relationship Id="rId17" Type="http://schemas.openxmlformats.org/officeDocument/2006/relationships/image" Target="../media/image7.png"/><Relationship Id="rId16" Type="http://schemas.openxmlformats.org/officeDocument/2006/relationships/tags" Target="../tags/tag105.xml"/><Relationship Id="rId15" Type="http://schemas.openxmlformats.org/officeDocument/2006/relationships/tags" Target="../tags/tag104.xml"/><Relationship Id="rId14" Type="http://schemas.openxmlformats.org/officeDocument/2006/relationships/tags" Target="../tags/tag103.xml"/><Relationship Id="rId13" Type="http://schemas.openxmlformats.org/officeDocument/2006/relationships/tags" Target="../tags/tag102.xml"/><Relationship Id="rId12" Type="http://schemas.openxmlformats.org/officeDocument/2006/relationships/tags" Target="../tags/tag101.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pic>
        <p:nvPicPr>
          <p:cNvPr id="7" name="图片 6" descr="组 2"/>
          <p:cNvPicPr>
            <a:picLocks noChangeAspect="1"/>
          </p:cNvPicPr>
          <p:nvPr userDrawn="1"/>
        </p:nvPicPr>
        <p:blipFill>
          <a:blip r:embed="rId17"/>
          <a:stretch>
            <a:fillRect/>
          </a:stretch>
        </p:blipFill>
        <p:spPr>
          <a:xfrm>
            <a:off x="0" y="0"/>
            <a:ext cx="12192000" cy="6858000"/>
          </a:xfrm>
          <a:prstGeom prst="rect">
            <a:avLst/>
          </a:prstGeom>
        </p:spPr>
      </p:pic>
    </p:spTree>
    <p:custDataLst>
      <p:tags r:id="rId18"/>
    </p:custData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slideLayout" Target="../slideLayouts/slideLayout3.xml"/><Relationship Id="rId6" Type="http://schemas.openxmlformats.org/officeDocument/2006/relationships/tags" Target="../tags/tag112.xml"/><Relationship Id="rId5" Type="http://schemas.openxmlformats.org/officeDocument/2006/relationships/tags" Target="../tags/tag111.xml"/><Relationship Id="rId4" Type="http://schemas.openxmlformats.org/officeDocument/2006/relationships/tags" Target="../tags/tag110.xml"/><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37.xml"/></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38.xml"/><Relationship Id="rId4" Type="http://schemas.openxmlformats.org/officeDocument/2006/relationships/image" Target="../media/image28.png"/><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image" Target="../media/image25.png"/></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39.xml"/><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image" Target="../media/image29.png"/></Relationships>
</file>

<file path=ppt/slides/_rels/slide13.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40.xml"/><Relationship Id="rId4" Type="http://schemas.openxmlformats.org/officeDocument/2006/relationships/image" Target="../media/image35.png"/><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1.xml"/><Relationship Id="rId1"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2.xml"/><Relationship Id="rId1" Type="http://schemas.openxmlformats.org/officeDocument/2006/relationships/image" Target="../media/image37.png"/></Relationships>
</file>

<file path=ppt/slides/_rels/slide16.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143.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image" Target="../media/image38.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4.xml"/><Relationship Id="rId1" Type="http://schemas.openxmlformats.org/officeDocument/2006/relationships/image" Target="../media/image44.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5.xml"/><Relationship Id="rId1" Type="http://schemas.openxmlformats.org/officeDocument/2006/relationships/image" Target="../media/image45.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6.xml"/><Relationship Id="rId1" Type="http://schemas.openxmlformats.org/officeDocument/2006/relationships/image" Target="../media/image46.png"/></Relationships>
</file>

<file path=ppt/slides/_rels/slide2.xml.rels><?xml version="1.0" encoding="UTF-8" standalone="yes"?>
<Relationships xmlns="http://schemas.openxmlformats.org/package/2006/relationships"><Relationship Id="rId9" Type="http://schemas.openxmlformats.org/officeDocument/2006/relationships/tags" Target="../tags/tag121.xml"/><Relationship Id="rId8" Type="http://schemas.openxmlformats.org/officeDocument/2006/relationships/tags" Target="../tags/tag120.xml"/><Relationship Id="rId7" Type="http://schemas.openxmlformats.org/officeDocument/2006/relationships/tags" Target="../tags/tag119.xml"/><Relationship Id="rId6" Type="http://schemas.openxmlformats.org/officeDocument/2006/relationships/tags" Target="../tags/tag118.xml"/><Relationship Id="rId5" Type="http://schemas.openxmlformats.org/officeDocument/2006/relationships/tags" Target="../tags/tag117.xml"/><Relationship Id="rId4" Type="http://schemas.openxmlformats.org/officeDocument/2006/relationships/tags" Target="../tags/tag116.xml"/><Relationship Id="rId3" Type="http://schemas.openxmlformats.org/officeDocument/2006/relationships/tags" Target="../tags/tag115.xml"/><Relationship Id="rId2" Type="http://schemas.openxmlformats.org/officeDocument/2006/relationships/tags" Target="../tags/tag114.xml"/><Relationship Id="rId19" Type="http://schemas.openxmlformats.org/officeDocument/2006/relationships/slideLayout" Target="../slideLayouts/slideLayout3.xml"/><Relationship Id="rId18" Type="http://schemas.openxmlformats.org/officeDocument/2006/relationships/tags" Target="../tags/tag129.xml"/><Relationship Id="rId17" Type="http://schemas.openxmlformats.org/officeDocument/2006/relationships/tags" Target="../tags/tag128.xml"/><Relationship Id="rId16" Type="http://schemas.openxmlformats.org/officeDocument/2006/relationships/tags" Target="../tags/tag127.xml"/><Relationship Id="rId15" Type="http://schemas.openxmlformats.org/officeDocument/2006/relationships/tags" Target="../tags/tag126.xml"/><Relationship Id="rId14" Type="http://schemas.openxmlformats.org/officeDocument/2006/relationships/tags" Target="../tags/tag125.xml"/><Relationship Id="rId13" Type="http://schemas.openxmlformats.org/officeDocument/2006/relationships/image" Target="../media/image8.png"/><Relationship Id="rId12" Type="http://schemas.openxmlformats.org/officeDocument/2006/relationships/tags" Target="../tags/tag124.xml"/><Relationship Id="rId11" Type="http://schemas.openxmlformats.org/officeDocument/2006/relationships/tags" Target="../tags/tag123.xml"/><Relationship Id="rId10" Type="http://schemas.openxmlformats.org/officeDocument/2006/relationships/tags" Target="../tags/tag122.xml"/><Relationship Id="rId1" Type="http://schemas.openxmlformats.org/officeDocument/2006/relationships/tags" Target="../tags/tag113.xml"/></Relationships>
</file>

<file path=ppt/slides/_rels/slide20.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50.xml"/><Relationship Id="rId5" Type="http://schemas.openxmlformats.org/officeDocument/2006/relationships/tags" Target="../tags/tag149.xml"/><Relationship Id="rId4" Type="http://schemas.openxmlformats.org/officeDocument/2006/relationships/image" Target="../media/image3.png"/><Relationship Id="rId3" Type="http://schemas.openxmlformats.org/officeDocument/2006/relationships/tags" Target="../tags/tag148.xml"/><Relationship Id="rId2" Type="http://schemas.openxmlformats.org/officeDocument/2006/relationships/image" Target="../media/image1.png"/><Relationship Id="rId1" Type="http://schemas.openxmlformats.org/officeDocument/2006/relationships/tags" Target="../tags/tag147.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30.xml"/></Relationships>
</file>

<file path=ppt/slides/_rels/slide4.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31.xml"/><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s>
</file>

<file path=ppt/slides/_rels/slide5.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32.xml"/><Relationship Id="rId5" Type="http://schemas.openxmlformats.org/officeDocument/2006/relationships/image" Target="../media/image16.png"/><Relationship Id="rId4" Type="http://schemas.openxmlformats.org/officeDocument/2006/relationships/image" Target="../media/image15.png"/><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33.xml"/><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4.xml"/><Relationship Id="rId1" Type="http://schemas.openxmlformats.org/officeDocument/2006/relationships/image" Target="../media/image20.png"/></Relationships>
</file>

<file path=ppt/slides/_rels/slide8.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35.xml"/><Relationship Id="rId4" Type="http://schemas.openxmlformats.org/officeDocument/2006/relationships/image" Target="../media/image24.png"/><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image" Target="../media/image21.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userDrawn="1">
            <p:custDataLst>
              <p:tags r:id="rId1"/>
            </p:custDataLst>
          </p:nvPr>
        </p:nvSpPr>
        <p:spPr>
          <a:xfrm>
            <a:off x="1529715" y="1252855"/>
            <a:ext cx="9133840" cy="3169285"/>
          </a:xfrm>
          <a:prstGeom prst="rect">
            <a:avLst/>
          </a:prstGeom>
          <a:noFill/>
        </p:spPr>
        <p:txBody>
          <a:bodyPr wrap="square" rtlCol="0">
            <a:spAutoFit/>
          </a:bodyPr>
          <a:p>
            <a:pPr algn="ctr"/>
            <a:r>
              <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rPr>
              <a:t>经传多赢</a:t>
            </a:r>
            <a:endPar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endParaRPr>
          </a:p>
          <a:p>
            <a:pPr algn="ctr"/>
            <a:r>
              <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rPr>
              <a:t>短线突击营</a:t>
            </a:r>
            <a:endPar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endParaRPr>
          </a:p>
        </p:txBody>
      </p:sp>
      <p:sp>
        <p:nvSpPr>
          <p:cNvPr id="5" name="文本框 4"/>
          <p:cNvSpPr txBox="1"/>
          <p:nvPr userDrawn="1">
            <p:custDataLst>
              <p:tags r:id="rId2"/>
            </p:custDataLst>
          </p:nvPr>
        </p:nvSpPr>
        <p:spPr>
          <a:xfrm>
            <a:off x="1529080" y="1171575"/>
            <a:ext cx="9133840" cy="3169285"/>
          </a:xfrm>
          <a:prstGeom prst="rect">
            <a:avLst/>
          </a:prstGeom>
          <a:noFill/>
        </p:spPr>
        <p:txBody>
          <a:bodyPr wrap="square" rtlCol="0">
            <a:spAutoFit/>
          </a:bodyPr>
          <a:p>
            <a:pPr algn="ctr">
              <a:buClrTx/>
              <a:buSzTx/>
              <a:buFontTx/>
            </a:pPr>
            <a:r>
              <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rPr>
              <a:t>经传多赢</a:t>
            </a:r>
            <a:endPar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endParaRPr>
          </a:p>
          <a:p>
            <a:pPr algn="ctr">
              <a:buClrTx/>
              <a:buSzTx/>
              <a:buFontTx/>
            </a:pPr>
            <a:r>
              <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rPr>
              <a:t>短线突击营</a:t>
            </a:r>
            <a:endPar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endParaRPr>
          </a:p>
        </p:txBody>
      </p:sp>
      <p:grpSp>
        <p:nvGrpSpPr>
          <p:cNvPr id="7" name="组合 6"/>
          <p:cNvGrpSpPr/>
          <p:nvPr/>
        </p:nvGrpSpPr>
        <p:grpSpPr>
          <a:xfrm>
            <a:off x="2650808" y="4422140"/>
            <a:ext cx="6890385" cy="774065"/>
            <a:chOff x="3942" y="6908"/>
            <a:chExt cx="9742" cy="1219"/>
          </a:xfrm>
        </p:grpSpPr>
        <p:grpSp>
          <p:nvGrpSpPr>
            <p:cNvPr id="6" name="组合 5"/>
            <p:cNvGrpSpPr/>
            <p:nvPr/>
          </p:nvGrpSpPr>
          <p:grpSpPr>
            <a:xfrm>
              <a:off x="3942" y="6908"/>
              <a:ext cx="9742" cy="1219"/>
              <a:chOff x="3088" y="8669"/>
              <a:chExt cx="12606" cy="1450"/>
            </a:xfrm>
          </p:grpSpPr>
          <p:sp>
            <p:nvSpPr>
              <p:cNvPr id="10" name="六边形 9"/>
              <p:cNvSpPr/>
              <p:nvPr>
                <p:custDataLst>
                  <p:tags r:id="rId3"/>
                </p:custDataLst>
              </p:nvPr>
            </p:nvSpPr>
            <p:spPr>
              <a:xfrm>
                <a:off x="3088" y="8669"/>
                <a:ext cx="12606" cy="1449"/>
              </a:xfrm>
              <a:prstGeom prst="hexagon">
                <a:avLst>
                  <a:gd name="adj" fmla="val 41063"/>
                  <a:gd name="vf" fmla="val 115470"/>
                </a:avLst>
              </a:prstGeom>
              <a:solidFill>
                <a:srgbClr val="FFEECB">
                  <a:alpha val="20000"/>
                </a:srgbClr>
              </a:solidFill>
              <a:ln>
                <a:noFill/>
              </a:ln>
              <a:effectLst>
                <a:outerShdw dist="25400" dir="5400000" algn="t" rotWithShape="0">
                  <a:srgbClr val="BB0006">
                    <a:alpha val="10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en-US" altLang="zh-CN">
                  <a:sym typeface="+mn-ea"/>
                </a:endParaRPr>
              </a:p>
            </p:txBody>
          </p:sp>
          <p:sp>
            <p:nvSpPr>
              <p:cNvPr id="12" name="六边形 11"/>
              <p:cNvSpPr/>
              <p:nvPr>
                <p:custDataLst>
                  <p:tags r:id="rId4"/>
                </p:custDataLst>
              </p:nvPr>
            </p:nvSpPr>
            <p:spPr>
              <a:xfrm>
                <a:off x="3324" y="8669"/>
                <a:ext cx="12135" cy="1450"/>
              </a:xfrm>
              <a:prstGeom prst="hexagon">
                <a:avLst>
                  <a:gd name="adj" fmla="val 41063"/>
                  <a:gd name="vf" fmla="val 115470"/>
                </a:avLst>
              </a:prstGeom>
              <a:gradFill>
                <a:gsLst>
                  <a:gs pos="0">
                    <a:srgbClr val="FFD5A6"/>
                  </a:gs>
                  <a:gs pos="54000">
                    <a:srgbClr val="FFEECB"/>
                  </a:gs>
                  <a:gs pos="100000">
                    <a:srgbClr val="FFD5A6"/>
                  </a:gs>
                </a:gsLst>
                <a:lin ang="0" scaled="0"/>
              </a:gradFill>
              <a:ln>
                <a:noFill/>
              </a:ln>
              <a:effectLst>
                <a:innerShdw blurRad="38100" dist="25400" dir="2700000">
                  <a:srgbClr val="A20007">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a:t>.</a:t>
                </a:r>
                <a:endParaRPr lang="en-US" altLang="zh-CN"/>
              </a:p>
            </p:txBody>
          </p:sp>
        </p:grpSp>
        <p:sp>
          <p:nvSpPr>
            <p:cNvPr id="13" name="文本框 12"/>
            <p:cNvSpPr txBox="1"/>
            <p:nvPr>
              <p:custDataLst>
                <p:tags r:id="rId5"/>
              </p:custDataLst>
            </p:nvPr>
          </p:nvSpPr>
          <p:spPr>
            <a:xfrm>
              <a:off x="4729" y="7155"/>
              <a:ext cx="8167" cy="725"/>
            </a:xfrm>
            <a:prstGeom prst="rect">
              <a:avLst/>
            </a:prstGeom>
            <a:noFill/>
          </p:spPr>
          <p:txBody>
            <a:bodyPr wrap="square" rtlCol="0">
              <a:spAutoFit/>
            </a:bodyPr>
            <a:p>
              <a:pPr algn="ct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每周日至周四</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 </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19</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30-20</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15</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 </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火爆开讲</a:t>
              </a:r>
              <a:endPar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sp>
        <p:nvSpPr>
          <p:cNvPr id="2" name="文本框 1"/>
          <p:cNvSpPr txBox="1"/>
          <p:nvPr/>
        </p:nvSpPr>
        <p:spPr>
          <a:xfrm>
            <a:off x="3048000" y="3244850"/>
            <a:ext cx="6096000" cy="368300"/>
          </a:xfrm>
          <a:prstGeom prst="rect">
            <a:avLst/>
          </a:prstGeom>
          <a:noFill/>
        </p:spPr>
        <p:txBody>
          <a:bodyPr wrap="square" rtlCol="0">
            <a:spAutoFit/>
          </a:bodyPr>
          <a:p>
            <a:endParaRPr lang="en-US" altLang="zh-CN"/>
          </a:p>
        </p:txBody>
      </p:sp>
    </p:spTree>
    <p:custDataLst>
      <p:tags r:id="rId6"/>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226561" y="1853248"/>
            <a:ext cx="3738880" cy="101473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PART 0</a:t>
            </a:r>
            <a:r>
              <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2</a:t>
            </a:r>
            <a:endPar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endParaRPr>
          </a:p>
        </p:txBody>
      </p:sp>
      <p:sp>
        <p:nvSpPr>
          <p:cNvPr id="6" name="文本框 5"/>
          <p:cNvSpPr txBox="1"/>
          <p:nvPr/>
        </p:nvSpPr>
        <p:spPr>
          <a:xfrm>
            <a:off x="1626870" y="2909570"/>
            <a:ext cx="8938260" cy="1198880"/>
          </a:xfrm>
          <a:prstGeom prst="rect">
            <a:avLst/>
          </a:prstGeom>
          <a:noFill/>
        </p:spPr>
        <p:txBody>
          <a:bodyPr wrap="square" rtlCol="0">
            <a:spAutoFit/>
          </a:bodyPr>
          <a:p>
            <a:pPr algn="ctr"/>
            <a:r>
              <a:rPr lang="zh-CN"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未来看点</a:t>
            </a:r>
            <a:endParaRPr lang="zh-CN"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endParaRPr>
          </a:p>
        </p:txBody>
      </p:sp>
      <p:cxnSp>
        <p:nvCxnSpPr>
          <p:cNvPr id="3" name="直接连接符 2"/>
          <p:cNvCxnSpPr/>
          <p:nvPr/>
        </p:nvCxnSpPr>
        <p:spPr>
          <a:xfrm>
            <a:off x="3394711" y="2857500"/>
            <a:ext cx="5402580"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市场缩量：找活跃个股（</a:t>
            </a: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8.12</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3" name="图片 2"/>
          <p:cNvPicPr>
            <a:picLocks noChangeAspect="1"/>
          </p:cNvPicPr>
          <p:nvPr/>
        </p:nvPicPr>
        <p:blipFill>
          <a:blip r:embed="rId1"/>
          <a:srcRect l="22285"/>
          <a:stretch>
            <a:fillRect/>
          </a:stretch>
        </p:blipFill>
        <p:spPr>
          <a:xfrm>
            <a:off x="3554095" y="996315"/>
            <a:ext cx="3924300" cy="3852545"/>
          </a:xfrm>
          <a:prstGeom prst="rect">
            <a:avLst/>
          </a:prstGeom>
          <a:ln>
            <a:solidFill>
              <a:schemeClr val="accent1"/>
            </a:solidFill>
          </a:ln>
        </p:spPr>
      </p:pic>
      <p:pic>
        <p:nvPicPr>
          <p:cNvPr id="5" name="图片 4"/>
          <p:cNvPicPr>
            <a:picLocks noChangeAspect="1"/>
          </p:cNvPicPr>
          <p:nvPr/>
        </p:nvPicPr>
        <p:blipFill>
          <a:blip r:embed="rId2"/>
          <a:stretch>
            <a:fillRect/>
          </a:stretch>
        </p:blipFill>
        <p:spPr>
          <a:xfrm>
            <a:off x="6009005" y="1962785"/>
            <a:ext cx="3747135" cy="3459480"/>
          </a:xfrm>
          <a:prstGeom prst="rect">
            <a:avLst/>
          </a:prstGeom>
          <a:ln>
            <a:solidFill>
              <a:schemeClr val="accent1"/>
            </a:solidFill>
          </a:ln>
        </p:spPr>
      </p:pic>
      <p:pic>
        <p:nvPicPr>
          <p:cNvPr id="6" name="图片 5"/>
          <p:cNvPicPr>
            <a:picLocks noChangeAspect="1"/>
          </p:cNvPicPr>
          <p:nvPr/>
        </p:nvPicPr>
        <p:blipFill>
          <a:blip r:embed="rId3"/>
          <a:stretch>
            <a:fillRect/>
          </a:stretch>
        </p:blipFill>
        <p:spPr>
          <a:xfrm>
            <a:off x="8373110" y="3513455"/>
            <a:ext cx="3650615" cy="3016250"/>
          </a:xfrm>
          <a:prstGeom prst="rect">
            <a:avLst/>
          </a:prstGeom>
          <a:ln>
            <a:solidFill>
              <a:schemeClr val="accent1"/>
            </a:solidFill>
          </a:ln>
        </p:spPr>
      </p:pic>
      <p:pic>
        <p:nvPicPr>
          <p:cNvPr id="10" name="图片 9"/>
          <p:cNvPicPr>
            <a:picLocks noChangeAspect="1"/>
          </p:cNvPicPr>
          <p:nvPr/>
        </p:nvPicPr>
        <p:blipFill>
          <a:blip r:embed="rId4"/>
          <a:srcRect t="6001"/>
          <a:stretch>
            <a:fillRect/>
          </a:stretch>
        </p:blipFill>
        <p:spPr>
          <a:xfrm>
            <a:off x="112395" y="895985"/>
            <a:ext cx="3441700" cy="4953635"/>
          </a:xfrm>
          <a:prstGeom prst="rect">
            <a:avLst/>
          </a:prstGeom>
          <a:ln>
            <a:solidFill>
              <a:schemeClr val="accent1"/>
            </a:solidFill>
          </a:ln>
        </p:spPr>
      </p:pic>
      <p:sp>
        <p:nvSpPr>
          <p:cNvPr id="4" name="文本框 3"/>
          <p:cNvSpPr txBox="1"/>
          <p:nvPr/>
        </p:nvSpPr>
        <p:spPr>
          <a:xfrm>
            <a:off x="4013835" y="3188970"/>
            <a:ext cx="1442720" cy="368300"/>
          </a:xfrm>
          <a:prstGeom prst="rect">
            <a:avLst/>
          </a:prstGeom>
          <a:noFill/>
        </p:spPr>
        <p:txBody>
          <a:bodyPr wrap="square" rtlCol="0">
            <a:spAutoFit/>
          </a:bodyPr>
          <a:p>
            <a:r>
              <a:rPr lang="zh-CN" altLang="en-US">
                <a:highlight>
                  <a:srgbClr val="FFFF00"/>
                </a:highlight>
              </a:rPr>
              <a:t>周五冲</a:t>
            </a:r>
            <a:r>
              <a:rPr lang="en-US" altLang="zh-CN">
                <a:highlight>
                  <a:srgbClr val="FFFF00"/>
                </a:highlight>
              </a:rPr>
              <a:t>7%</a:t>
            </a:r>
            <a:endParaRPr lang="en-US" altLang="zh-CN">
              <a:highlight>
                <a:srgbClr val="FFFF00"/>
              </a:highlight>
            </a:endParaRPr>
          </a:p>
        </p:txBody>
      </p:sp>
      <p:sp>
        <p:nvSpPr>
          <p:cNvPr id="7" name="文本框 6"/>
          <p:cNvSpPr txBox="1"/>
          <p:nvPr/>
        </p:nvSpPr>
        <p:spPr>
          <a:xfrm>
            <a:off x="6393815" y="2933700"/>
            <a:ext cx="1274445" cy="368300"/>
          </a:xfrm>
          <a:prstGeom prst="rect">
            <a:avLst/>
          </a:prstGeom>
          <a:noFill/>
        </p:spPr>
        <p:txBody>
          <a:bodyPr wrap="square" rtlCol="0">
            <a:spAutoFit/>
          </a:bodyPr>
          <a:p>
            <a:r>
              <a:rPr lang="zh-CN" altLang="en-US">
                <a:highlight>
                  <a:srgbClr val="FFFF00"/>
                </a:highlight>
              </a:rPr>
              <a:t>周五涨停</a:t>
            </a:r>
            <a:endParaRPr lang="zh-CN" altLang="en-US">
              <a:highlight>
                <a:srgbClr val="FFFF00"/>
              </a:highlight>
            </a:endParaRPr>
          </a:p>
        </p:txBody>
      </p:sp>
      <p:sp>
        <p:nvSpPr>
          <p:cNvPr id="8" name="文本框 7"/>
          <p:cNvSpPr txBox="1"/>
          <p:nvPr/>
        </p:nvSpPr>
        <p:spPr>
          <a:xfrm>
            <a:off x="8743950" y="4021455"/>
            <a:ext cx="1714500" cy="368300"/>
          </a:xfrm>
          <a:prstGeom prst="rect">
            <a:avLst/>
          </a:prstGeom>
          <a:noFill/>
        </p:spPr>
        <p:txBody>
          <a:bodyPr wrap="square" rtlCol="0">
            <a:spAutoFit/>
          </a:bodyPr>
          <a:p>
            <a:r>
              <a:rPr lang="zh-CN" altLang="en-US">
                <a:highlight>
                  <a:srgbClr val="FFFF00"/>
                </a:highlight>
              </a:rPr>
              <a:t>还未表现</a:t>
            </a:r>
            <a:endParaRPr lang="zh-CN" altLang="en-US">
              <a:highlight>
                <a:srgbClr val="FFFF00"/>
              </a:highlight>
            </a:endParaRPr>
          </a:p>
        </p:txBody>
      </p:sp>
    </p:spTree>
    <p:custDataLst>
      <p:tags r:id="rId5"/>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8.12</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消费（</a:t>
            </a: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T+3</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4" name="图片 3"/>
          <p:cNvPicPr>
            <a:picLocks noChangeAspect="1"/>
          </p:cNvPicPr>
          <p:nvPr/>
        </p:nvPicPr>
        <p:blipFill>
          <a:blip r:embed="rId1"/>
          <a:stretch>
            <a:fillRect/>
          </a:stretch>
        </p:blipFill>
        <p:spPr>
          <a:xfrm>
            <a:off x="226060" y="845185"/>
            <a:ext cx="4911090" cy="4733925"/>
          </a:xfrm>
          <a:prstGeom prst="rect">
            <a:avLst/>
          </a:prstGeom>
          <a:ln>
            <a:solidFill>
              <a:schemeClr val="accent1"/>
            </a:solidFill>
          </a:ln>
        </p:spPr>
      </p:pic>
      <p:pic>
        <p:nvPicPr>
          <p:cNvPr id="7" name="图片 6"/>
          <p:cNvPicPr>
            <a:picLocks noChangeAspect="1"/>
          </p:cNvPicPr>
          <p:nvPr/>
        </p:nvPicPr>
        <p:blipFill>
          <a:blip r:embed="rId2"/>
          <a:stretch>
            <a:fillRect/>
          </a:stretch>
        </p:blipFill>
        <p:spPr>
          <a:xfrm>
            <a:off x="4616450" y="1421765"/>
            <a:ext cx="4389120" cy="2912110"/>
          </a:xfrm>
          <a:prstGeom prst="rect">
            <a:avLst/>
          </a:prstGeom>
          <a:ln>
            <a:solidFill>
              <a:schemeClr val="accent1"/>
            </a:solidFill>
          </a:ln>
        </p:spPr>
      </p:pic>
      <p:pic>
        <p:nvPicPr>
          <p:cNvPr id="8" name="图片 7"/>
          <p:cNvPicPr>
            <a:picLocks noChangeAspect="1"/>
          </p:cNvPicPr>
          <p:nvPr/>
        </p:nvPicPr>
        <p:blipFill>
          <a:blip r:embed="rId3"/>
          <a:stretch>
            <a:fillRect/>
          </a:stretch>
        </p:blipFill>
        <p:spPr>
          <a:xfrm>
            <a:off x="7748270" y="3095625"/>
            <a:ext cx="4334510" cy="3038475"/>
          </a:xfrm>
          <a:prstGeom prst="rect">
            <a:avLst/>
          </a:prstGeom>
          <a:ln>
            <a:solidFill>
              <a:schemeClr val="accent1"/>
            </a:solidFill>
          </a:ln>
        </p:spPr>
      </p:pic>
    </p:spTree>
    <p:custDataLst>
      <p:tags r:id="rId4"/>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市场缩量：找活跃个股（</a:t>
            </a: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8.15</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9" name="图片 8"/>
          <p:cNvPicPr>
            <a:picLocks noChangeAspect="1"/>
          </p:cNvPicPr>
          <p:nvPr/>
        </p:nvPicPr>
        <p:blipFill>
          <a:blip r:embed="rId1"/>
          <a:srcRect t="5295" r="15868"/>
          <a:stretch>
            <a:fillRect/>
          </a:stretch>
        </p:blipFill>
        <p:spPr>
          <a:xfrm>
            <a:off x="134620" y="868045"/>
            <a:ext cx="4147820" cy="5121910"/>
          </a:xfrm>
          <a:prstGeom prst="rect">
            <a:avLst/>
          </a:prstGeom>
          <a:ln>
            <a:solidFill>
              <a:schemeClr val="accent1"/>
            </a:solidFill>
          </a:ln>
        </p:spPr>
      </p:pic>
      <p:pic>
        <p:nvPicPr>
          <p:cNvPr id="11" name="图片 10"/>
          <p:cNvPicPr>
            <a:picLocks noChangeAspect="1"/>
          </p:cNvPicPr>
          <p:nvPr/>
        </p:nvPicPr>
        <p:blipFill>
          <a:blip r:embed="rId2"/>
          <a:stretch>
            <a:fillRect/>
          </a:stretch>
        </p:blipFill>
        <p:spPr>
          <a:xfrm>
            <a:off x="3732530" y="1070610"/>
            <a:ext cx="3196590" cy="3267075"/>
          </a:xfrm>
          <a:prstGeom prst="rect">
            <a:avLst/>
          </a:prstGeom>
          <a:ln>
            <a:solidFill>
              <a:schemeClr val="accent1"/>
            </a:solidFill>
          </a:ln>
        </p:spPr>
      </p:pic>
      <p:pic>
        <p:nvPicPr>
          <p:cNvPr id="12" name="图片 11"/>
          <p:cNvPicPr>
            <a:picLocks noChangeAspect="1"/>
          </p:cNvPicPr>
          <p:nvPr/>
        </p:nvPicPr>
        <p:blipFill>
          <a:blip r:embed="rId3"/>
          <a:stretch>
            <a:fillRect/>
          </a:stretch>
        </p:blipFill>
        <p:spPr>
          <a:xfrm>
            <a:off x="5923915" y="2018030"/>
            <a:ext cx="3662045" cy="3201670"/>
          </a:xfrm>
          <a:prstGeom prst="rect">
            <a:avLst/>
          </a:prstGeom>
          <a:ln>
            <a:solidFill>
              <a:schemeClr val="accent1"/>
            </a:solidFill>
          </a:ln>
        </p:spPr>
      </p:pic>
      <p:pic>
        <p:nvPicPr>
          <p:cNvPr id="13" name="图片 12"/>
          <p:cNvPicPr>
            <a:picLocks noChangeAspect="1"/>
          </p:cNvPicPr>
          <p:nvPr/>
        </p:nvPicPr>
        <p:blipFill>
          <a:blip r:embed="rId4"/>
          <a:stretch>
            <a:fillRect/>
          </a:stretch>
        </p:blipFill>
        <p:spPr>
          <a:xfrm>
            <a:off x="8695690" y="3171190"/>
            <a:ext cx="3248660" cy="2881630"/>
          </a:xfrm>
          <a:prstGeom prst="rect">
            <a:avLst/>
          </a:prstGeom>
          <a:ln>
            <a:solidFill>
              <a:schemeClr val="accent1"/>
            </a:solidFill>
          </a:ln>
        </p:spPr>
      </p:pic>
    </p:spTree>
    <p:custDataLst>
      <p:tags r:id="rId5"/>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230120" y="0"/>
            <a:ext cx="831088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附：</a:t>
            </a: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个股走强走弱的区别</a:t>
            </a:r>
            <a:endPar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4" name="图片 3" descr="个股强弱对比"/>
          <p:cNvPicPr>
            <a:picLocks noChangeAspect="1"/>
          </p:cNvPicPr>
          <p:nvPr/>
        </p:nvPicPr>
        <p:blipFill>
          <a:blip r:embed="rId1"/>
          <a:srcRect t="17656" r="17551" b="8552"/>
          <a:stretch>
            <a:fillRect/>
          </a:stretch>
        </p:blipFill>
        <p:spPr>
          <a:xfrm>
            <a:off x="831215" y="821055"/>
            <a:ext cx="10376535" cy="5560060"/>
          </a:xfrm>
          <a:prstGeom prst="rect">
            <a:avLst/>
          </a:prstGeom>
        </p:spPr>
      </p:pic>
      <p:sp>
        <p:nvSpPr>
          <p:cNvPr id="5" name="矩形 4"/>
          <p:cNvSpPr/>
          <p:nvPr/>
        </p:nvSpPr>
        <p:spPr>
          <a:xfrm>
            <a:off x="4471035" y="887095"/>
            <a:ext cx="1090930" cy="35560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矩形 5"/>
          <p:cNvSpPr/>
          <p:nvPr/>
        </p:nvSpPr>
        <p:spPr>
          <a:xfrm>
            <a:off x="9565640" y="887095"/>
            <a:ext cx="1090930" cy="35560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ustDataLst>
      <p:tags r:id="rId2"/>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52270" y="0"/>
            <a:ext cx="9615170" cy="727710"/>
          </a:xfrm>
          <a:prstGeom prst="rect">
            <a:avLst/>
          </a:prstGeom>
          <a:noFill/>
        </p:spPr>
        <p:txBody>
          <a:bodyPr wrap="square" rtlCol="0" anchor="t">
            <a:noAutofit/>
          </a:bodyPr>
          <a:p>
            <a:pPr marR="0" indent="0" algn="ctr" defTabSz="914400" fontAlgn="auto">
              <a:lnSpc>
                <a:spcPct val="100000"/>
              </a:lnSpc>
              <a:spcBef>
                <a:spcPts val="0"/>
              </a:spcBef>
              <a:spcAft>
                <a:spcPts val="0"/>
              </a:spcAft>
              <a:buClrTx/>
              <a:buSzTx/>
              <a:buFontTx/>
              <a:buNone/>
              <a:defRPr/>
            </a:pPr>
            <a:r>
              <a:rPr lang="zh-CN" altLang="en-US" sz="40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选股王专属服务群</a:t>
            </a:r>
            <a:endParaRPr lang="zh-CN" altLang="en-US" sz="40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a:p>
            <a:pPr marR="0" indent="0" algn="ctr" defTabSz="914400" fontAlgn="auto">
              <a:lnSpc>
                <a:spcPct val="100000"/>
              </a:lnSpc>
              <a:spcBef>
                <a:spcPts val="0"/>
              </a:spcBef>
              <a:spcAft>
                <a:spcPts val="0"/>
              </a:spcAft>
              <a:buClrTx/>
              <a:buSzTx/>
              <a:buFontTx/>
              <a:buNone/>
              <a:defRPr/>
            </a:pPr>
            <a:endParaRPr lang="zh-CN" altLang="en-US" sz="40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4" name="文本框 3"/>
          <p:cNvSpPr txBox="1"/>
          <p:nvPr/>
        </p:nvSpPr>
        <p:spPr>
          <a:xfrm>
            <a:off x="3097530" y="1697990"/>
            <a:ext cx="8528685" cy="4615815"/>
          </a:xfrm>
          <a:prstGeom prst="rect">
            <a:avLst/>
          </a:prstGeom>
          <a:noFill/>
        </p:spPr>
        <p:txBody>
          <a:bodyPr wrap="square" rtlCol="0">
            <a:spAutoFit/>
          </a:bodyPr>
          <a:p>
            <a:pPr marL="285750" indent="-285750">
              <a:buFont typeface="Wingdings" panose="05000000000000000000" charset="0"/>
              <a:buChar char="l"/>
            </a:pPr>
            <a:r>
              <a:rPr lang="zh-CN" altLang="en-US" b="1">
                <a:solidFill>
                  <a:srgbClr val="1436BC"/>
                </a:solidFill>
                <a:sym typeface="+mn-ea"/>
              </a:rPr>
              <a:t>群名：罗雪奎【选股王服务群】</a:t>
            </a:r>
            <a:endParaRPr lang="zh-CN" altLang="en-US" b="1">
              <a:solidFill>
                <a:srgbClr val="1436BC"/>
              </a:solidFill>
              <a:sym typeface="+mn-ea"/>
            </a:endParaRPr>
          </a:p>
          <a:p>
            <a:pPr marL="285750" indent="-285750">
              <a:buFont typeface="Wingdings" panose="05000000000000000000" charset="0"/>
              <a:buChar char="l"/>
            </a:pPr>
            <a:endParaRPr lang="zh-CN" altLang="en-US" b="1">
              <a:solidFill>
                <a:srgbClr val="1436BC"/>
              </a:solidFill>
              <a:sym typeface="+mn-ea"/>
            </a:endParaRPr>
          </a:p>
          <a:p>
            <a:pPr marL="285750" indent="-285750">
              <a:buFont typeface="Wingdings" panose="05000000000000000000" charset="0"/>
              <a:buChar char="l"/>
            </a:pPr>
            <a:r>
              <a:rPr lang="zh-CN" altLang="en-US" b="1">
                <a:solidFill>
                  <a:srgbClr val="1436BC"/>
                </a:solidFill>
                <a:sym typeface="+mn-ea"/>
              </a:rPr>
              <a:t>入群条件：</a:t>
            </a:r>
            <a:r>
              <a:rPr lang="zh-CN" altLang="en-US">
                <a:solidFill>
                  <a:schemeClr val="tx1">
                    <a:lumMod val="95000"/>
                    <a:lumOff val="5000"/>
                  </a:schemeClr>
                </a:solidFill>
                <a:sym typeface="+mn-ea"/>
              </a:rPr>
              <a:t>成为</a:t>
            </a:r>
            <a:r>
              <a:rPr lang="zh-CN" altLang="en-US">
                <a:solidFill>
                  <a:srgbClr val="FF0000"/>
                </a:solidFill>
                <a:sym typeface="+mn-ea"/>
              </a:rPr>
              <a:t>选股王满</a:t>
            </a:r>
            <a:r>
              <a:rPr lang="en-US" altLang="zh-CN">
                <a:solidFill>
                  <a:srgbClr val="FF0000"/>
                </a:solidFill>
                <a:sym typeface="+mn-ea"/>
              </a:rPr>
              <a:t>6</a:t>
            </a:r>
            <a:r>
              <a:rPr lang="zh-CN" altLang="en-US">
                <a:solidFill>
                  <a:srgbClr val="FF0000"/>
                </a:solidFill>
                <a:sym typeface="+mn-ea"/>
              </a:rPr>
              <a:t>个月且在期</a:t>
            </a:r>
            <a:r>
              <a:rPr lang="zh-CN" altLang="en-US">
                <a:solidFill>
                  <a:schemeClr val="tx1">
                    <a:lumMod val="95000"/>
                    <a:lumOff val="5000"/>
                  </a:schemeClr>
                </a:solidFill>
                <a:sym typeface="+mn-ea"/>
              </a:rPr>
              <a:t>即可进群</a:t>
            </a:r>
            <a:br>
              <a:rPr lang="zh-CN" altLang="en-US">
                <a:solidFill>
                  <a:schemeClr val="tx1">
                    <a:lumMod val="95000"/>
                    <a:lumOff val="5000"/>
                  </a:schemeClr>
                </a:solidFill>
                <a:sym typeface="+mn-ea"/>
              </a:rPr>
            </a:br>
            <a:r>
              <a:rPr lang="zh-CN" altLang="en-US" b="1">
                <a:solidFill>
                  <a:srgbClr val="FF0000"/>
                </a:solidFill>
                <a:sym typeface="+mn-ea"/>
              </a:rPr>
              <a:t>（每个用户仅可根据自身版本进入</a:t>
            </a:r>
            <a:r>
              <a:rPr lang="en-US" altLang="zh-CN" b="1">
                <a:solidFill>
                  <a:srgbClr val="FF0000"/>
                </a:solidFill>
                <a:sym typeface="+mn-ea"/>
              </a:rPr>
              <a:t>1</a:t>
            </a:r>
            <a:r>
              <a:rPr lang="zh-CN" altLang="en-US" b="1">
                <a:solidFill>
                  <a:srgbClr val="FF0000"/>
                </a:solidFill>
                <a:sym typeface="+mn-ea"/>
              </a:rPr>
              <a:t>个服务群）</a:t>
            </a:r>
            <a:br>
              <a:rPr lang="zh-CN" altLang="en-US">
                <a:sym typeface="+mn-ea"/>
              </a:rPr>
            </a:br>
            <a:endParaRPr lang="zh-CN" altLang="en-US">
              <a:sym typeface="+mn-ea"/>
            </a:endParaRPr>
          </a:p>
          <a:p>
            <a:pPr marL="285750" indent="-285750">
              <a:buFont typeface="Wingdings" panose="05000000000000000000" charset="0"/>
              <a:buChar char="l"/>
            </a:pPr>
            <a:r>
              <a:rPr lang="zh-CN" altLang="en-US" b="1">
                <a:solidFill>
                  <a:srgbClr val="1436BC"/>
                </a:solidFill>
                <a:sym typeface="+mn-ea"/>
              </a:rPr>
              <a:t>群服务内容：</a:t>
            </a:r>
            <a:r>
              <a:rPr lang="zh-CN" altLang="en-US">
                <a:sym typeface="+mn-ea"/>
              </a:rPr>
              <a:t>我会常驻群里和大家</a:t>
            </a:r>
            <a:r>
              <a:rPr lang="zh-CN" altLang="en-US">
                <a:solidFill>
                  <a:srgbClr val="FF0000"/>
                </a:solidFill>
                <a:sym typeface="+mn-ea"/>
              </a:rPr>
              <a:t>面对面交流</a:t>
            </a:r>
            <a:r>
              <a:rPr lang="zh-CN" altLang="en-US">
                <a:sym typeface="+mn-ea"/>
              </a:rPr>
              <a:t>，持续给大家讲</a:t>
            </a:r>
            <a:r>
              <a:rPr lang="zh-CN" altLang="en-US">
                <a:solidFill>
                  <a:srgbClr val="FF0000"/>
                </a:solidFill>
                <a:sym typeface="+mn-ea"/>
              </a:rPr>
              <a:t>对应版本相关的使用和内容</a:t>
            </a:r>
            <a:r>
              <a:rPr lang="zh-CN" altLang="en-US" b="1">
                <a:solidFill>
                  <a:srgbClr val="FF0000"/>
                </a:solidFill>
                <a:sym typeface="+mn-ea"/>
              </a:rPr>
              <a:t>，</a:t>
            </a:r>
            <a:r>
              <a:rPr lang="zh-CN" altLang="en-US">
                <a:sym typeface="+mn-ea"/>
              </a:rPr>
              <a:t>也会给群内朋友们提供日常群服务</a:t>
            </a:r>
            <a:r>
              <a:rPr lang="zh-CN" altLang="en-US" sz="1400">
                <a:sym typeface="+mn-ea"/>
              </a:rPr>
              <a:t>（注：</a:t>
            </a:r>
            <a:r>
              <a:rPr lang="zh-CN" altLang="en-US" sz="1400">
                <a:sym typeface="+mn-ea"/>
              </a:rPr>
              <a:t>社群</a:t>
            </a:r>
            <a:r>
              <a:rPr lang="zh-CN" altLang="en-US" sz="1400">
                <a:solidFill>
                  <a:srgbClr val="FF0000"/>
                </a:solidFill>
                <a:sym typeface="+mn-ea"/>
              </a:rPr>
              <a:t>不设立周复盘、不设立专属课</a:t>
            </a:r>
            <a:r>
              <a:rPr lang="zh-CN" altLang="en-US" sz="1400">
                <a:sym typeface="+mn-ea"/>
              </a:rPr>
              <a:t>）</a:t>
            </a:r>
            <a:br>
              <a:rPr lang="zh-CN" altLang="en-US">
                <a:sym typeface="+mn-ea"/>
              </a:rPr>
            </a:br>
            <a:endParaRPr lang="zh-CN" altLang="en-US" b="1">
              <a:solidFill>
                <a:srgbClr val="FF0000"/>
              </a:solidFill>
              <a:sym typeface="+mn-ea"/>
            </a:endParaRPr>
          </a:p>
          <a:p>
            <a:pPr marL="285750" indent="-285750">
              <a:buFont typeface="Wingdings" panose="05000000000000000000" charset="0"/>
              <a:buChar char="l"/>
            </a:pPr>
            <a:r>
              <a:rPr lang="zh-CN" altLang="en-US" b="1">
                <a:solidFill>
                  <a:srgbClr val="1436BC"/>
                </a:solidFill>
                <a:sym typeface="+mn-ea"/>
              </a:rPr>
              <a:t>注意事项</a:t>
            </a:r>
            <a:endParaRPr lang="zh-CN" altLang="en-US" b="1">
              <a:solidFill>
                <a:srgbClr val="1436BC"/>
              </a:solidFill>
              <a:sym typeface="+mn-ea"/>
            </a:endParaRPr>
          </a:p>
          <a:p>
            <a:pPr indent="0">
              <a:buNone/>
            </a:pPr>
            <a:r>
              <a:rPr lang="en-US" altLang="zh-CN" sz="1600">
                <a:sym typeface="+mn-ea"/>
              </a:rPr>
              <a:t>1</a:t>
            </a:r>
            <a:r>
              <a:rPr lang="zh-CN" altLang="en-US" sz="1600">
                <a:sym typeface="+mn-ea"/>
              </a:rPr>
              <a:t>、本群为产品交流、学习互动平台，希望所有群成员共同维护良好的交流环境；</a:t>
            </a:r>
            <a:endParaRPr lang="zh-CN" altLang="en-US" sz="1600">
              <a:sym typeface="+mn-ea"/>
            </a:endParaRPr>
          </a:p>
          <a:p>
            <a:pPr indent="0">
              <a:buNone/>
            </a:pPr>
            <a:r>
              <a:rPr lang="en-US" altLang="zh-CN" sz="1600">
                <a:sym typeface="+mn-ea"/>
              </a:rPr>
              <a:t>2</a:t>
            </a:r>
            <a:r>
              <a:rPr lang="zh-CN" altLang="en-US" sz="1600">
                <a:sym typeface="+mn-ea"/>
              </a:rPr>
              <a:t>、群内杜绝私聊、拉人建群、负能量传递、推荐股票、指导操作等扰乱群秩序的行为，经发现且仍不作调整的成员，群主将采取移出群聊的措施；</a:t>
            </a:r>
            <a:endParaRPr lang="zh-CN" altLang="en-US" sz="1600">
              <a:sym typeface="+mn-ea"/>
            </a:endParaRPr>
          </a:p>
          <a:p>
            <a:pPr indent="0">
              <a:buNone/>
            </a:pPr>
            <a:r>
              <a:rPr lang="en-US" altLang="zh-CN" sz="1600">
                <a:sym typeface="+mn-ea"/>
              </a:rPr>
              <a:t>3</a:t>
            </a:r>
            <a:r>
              <a:rPr lang="zh-CN" altLang="en-US" sz="1600">
                <a:sym typeface="+mn-ea"/>
              </a:rPr>
              <a:t>、工作人员发布的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600">
              <a:sym typeface="+mn-ea"/>
            </a:endParaRPr>
          </a:p>
          <a:p>
            <a:pPr marL="285750" indent="-285750">
              <a:buFont typeface="Wingdings" panose="05000000000000000000" charset="0"/>
              <a:buChar char="l"/>
            </a:pPr>
            <a:endParaRPr lang="zh-CN" altLang="en-US">
              <a:sym typeface="+mn-ea"/>
            </a:endParaRPr>
          </a:p>
          <a:p>
            <a:pPr indent="0">
              <a:buFont typeface="Wingdings" panose="05000000000000000000" charset="0"/>
              <a:buNone/>
            </a:pPr>
            <a:endParaRPr lang="zh-CN" altLang="en-US">
              <a:sym typeface="+mn-ea"/>
            </a:endParaRPr>
          </a:p>
        </p:txBody>
      </p:sp>
      <p:sp>
        <p:nvSpPr>
          <p:cNvPr id="10" name="文本框 9"/>
          <p:cNvSpPr txBox="1"/>
          <p:nvPr/>
        </p:nvSpPr>
        <p:spPr>
          <a:xfrm>
            <a:off x="708025" y="955040"/>
            <a:ext cx="10716895" cy="430530"/>
          </a:xfrm>
          <a:prstGeom prst="rect">
            <a:avLst/>
          </a:prstGeom>
          <a:noFill/>
        </p:spPr>
        <p:txBody>
          <a:bodyPr wrap="square" rtlCol="0" anchor="t">
            <a:noAutofit/>
          </a:bodyPr>
          <a:p>
            <a:pPr algn="ctr"/>
            <a:r>
              <a:rPr lang="zh-CN" altLang="en-US" sz="2000" b="1">
                <a:sym typeface="+mn-ea"/>
              </a:rPr>
              <a:t>为了针对性帮助大家</a:t>
            </a:r>
            <a:r>
              <a:rPr lang="zh-CN" altLang="en-US" sz="2000" b="1">
                <a:solidFill>
                  <a:srgbClr val="FF0000"/>
                </a:solidFill>
                <a:sym typeface="+mn-ea"/>
              </a:rPr>
              <a:t>深度掌握选股王的功能</a:t>
            </a:r>
            <a:r>
              <a:rPr lang="zh-CN" altLang="en-US" sz="2000" b="1">
                <a:sym typeface="+mn-ea"/>
              </a:rPr>
              <a:t>，我特别为选股王用户创建了</a:t>
            </a:r>
            <a:r>
              <a:rPr lang="zh-CN" altLang="en-US" sz="2000" b="1">
                <a:solidFill>
                  <a:srgbClr val="FF0000"/>
                </a:solidFill>
                <a:sym typeface="+mn-ea"/>
              </a:rPr>
              <a:t>【选股王服务群】</a:t>
            </a:r>
            <a:r>
              <a:rPr lang="en-US" altLang="zh-CN" sz="2000" b="1">
                <a:solidFill>
                  <a:srgbClr val="FF0000"/>
                </a:solidFill>
                <a:sym typeface="+mn-ea"/>
              </a:rPr>
              <a:t>!</a:t>
            </a:r>
            <a:endParaRPr lang="en-US" altLang="zh-CN" sz="2000" b="1">
              <a:solidFill>
                <a:srgbClr val="FF0000"/>
              </a:solidFill>
              <a:sym typeface="+mn-ea"/>
            </a:endParaRPr>
          </a:p>
        </p:txBody>
      </p:sp>
      <p:sp>
        <p:nvSpPr>
          <p:cNvPr id="11" name="矩形 10"/>
          <p:cNvSpPr/>
          <p:nvPr/>
        </p:nvSpPr>
        <p:spPr>
          <a:xfrm>
            <a:off x="502920" y="3352165"/>
            <a:ext cx="2201545" cy="181546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2" name="文本框 11"/>
          <p:cNvSpPr txBox="1"/>
          <p:nvPr/>
        </p:nvSpPr>
        <p:spPr>
          <a:xfrm>
            <a:off x="335915" y="2814320"/>
            <a:ext cx="2588260" cy="368300"/>
          </a:xfrm>
          <a:prstGeom prst="rect">
            <a:avLst/>
          </a:prstGeom>
          <a:noFill/>
        </p:spPr>
        <p:txBody>
          <a:bodyPr wrap="square" rtlCol="0">
            <a:spAutoFit/>
          </a:bodyPr>
          <a:p>
            <a:pPr algn="ctr"/>
            <a:r>
              <a:rPr lang="zh-CN" altLang="en-US"/>
              <a:t>扫描二维码即可入群</a:t>
            </a:r>
            <a:endParaRPr lang="zh-CN" altLang="en-US"/>
          </a:p>
        </p:txBody>
      </p:sp>
      <p:pic>
        <p:nvPicPr>
          <p:cNvPr id="13" name="图片 12" descr="选股王专属服务群"/>
          <p:cNvPicPr>
            <a:picLocks noChangeAspect="1"/>
          </p:cNvPicPr>
          <p:nvPr/>
        </p:nvPicPr>
        <p:blipFill>
          <a:blip r:embed="rId1"/>
          <a:stretch>
            <a:fillRect/>
          </a:stretch>
        </p:blipFill>
        <p:spPr>
          <a:xfrm>
            <a:off x="410845" y="3182620"/>
            <a:ext cx="2438400" cy="2438400"/>
          </a:xfrm>
          <a:prstGeom prst="rect">
            <a:avLst/>
          </a:prstGeom>
        </p:spPr>
      </p:pic>
    </p:spTree>
    <p:custDataLst>
      <p:tags r:id="rId2"/>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230120" y="0"/>
            <a:ext cx="888111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附：</a:t>
            </a: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上涨的承压信号</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13" name="文本框 12"/>
          <p:cNvSpPr txBox="1"/>
          <p:nvPr/>
        </p:nvSpPr>
        <p:spPr>
          <a:xfrm>
            <a:off x="900430" y="5081905"/>
            <a:ext cx="4064000" cy="645160"/>
          </a:xfrm>
          <a:prstGeom prst="rect">
            <a:avLst/>
          </a:prstGeom>
          <a:noFill/>
        </p:spPr>
        <p:txBody>
          <a:bodyPr wrap="square" rtlCol="0">
            <a:spAutoFit/>
          </a:bodyPr>
          <a:p>
            <a:endParaRPr lang="zh-CN" altLang="en-US">
              <a:solidFill>
                <a:srgbClr val="FF0000"/>
              </a:solidFill>
            </a:endParaRPr>
          </a:p>
          <a:p>
            <a:endParaRPr lang="zh-CN" altLang="en-US">
              <a:solidFill>
                <a:srgbClr val="FF0000"/>
              </a:solidFill>
            </a:endParaRPr>
          </a:p>
        </p:txBody>
      </p:sp>
      <p:sp>
        <p:nvSpPr>
          <p:cNvPr id="7" name="文本框 6"/>
          <p:cNvSpPr txBox="1"/>
          <p:nvPr/>
        </p:nvSpPr>
        <p:spPr>
          <a:xfrm>
            <a:off x="4723130" y="3333115"/>
            <a:ext cx="4064000" cy="368300"/>
          </a:xfrm>
          <a:prstGeom prst="rect">
            <a:avLst/>
          </a:prstGeom>
          <a:noFill/>
        </p:spPr>
        <p:txBody>
          <a:bodyPr wrap="square" rtlCol="0">
            <a:spAutoFit/>
          </a:bodyPr>
          <a:p>
            <a:endParaRPr lang="zh-CN" altLang="en-US">
              <a:highlight>
                <a:srgbClr val="FFFF00"/>
              </a:highlight>
            </a:endParaRPr>
          </a:p>
        </p:txBody>
      </p:sp>
      <p:pic>
        <p:nvPicPr>
          <p:cNvPr id="3" name="图片 2"/>
          <p:cNvPicPr>
            <a:picLocks noChangeAspect="1"/>
          </p:cNvPicPr>
          <p:nvPr/>
        </p:nvPicPr>
        <p:blipFill>
          <a:blip r:embed="rId1"/>
          <a:stretch>
            <a:fillRect/>
          </a:stretch>
        </p:blipFill>
        <p:spPr>
          <a:xfrm>
            <a:off x="490220" y="941705"/>
            <a:ext cx="4074795" cy="1533525"/>
          </a:xfrm>
          <a:prstGeom prst="rect">
            <a:avLst/>
          </a:prstGeom>
          <a:ln>
            <a:solidFill>
              <a:schemeClr val="accent1"/>
            </a:solidFill>
          </a:ln>
        </p:spPr>
      </p:pic>
      <p:sp>
        <p:nvSpPr>
          <p:cNvPr id="9" name="文本框 8"/>
          <p:cNvSpPr txBox="1"/>
          <p:nvPr/>
        </p:nvSpPr>
        <p:spPr>
          <a:xfrm>
            <a:off x="2461895" y="2106930"/>
            <a:ext cx="2103755" cy="368300"/>
          </a:xfrm>
          <a:prstGeom prst="rect">
            <a:avLst/>
          </a:prstGeom>
          <a:noFill/>
        </p:spPr>
        <p:txBody>
          <a:bodyPr wrap="square" rtlCol="0">
            <a:spAutoFit/>
          </a:bodyPr>
          <a:p>
            <a:r>
              <a:rPr lang="en-US" altLang="zh-CN">
                <a:highlight>
                  <a:srgbClr val="FFFF00"/>
                </a:highlight>
              </a:rPr>
              <a:t>1.</a:t>
            </a:r>
            <a:r>
              <a:rPr lang="zh-CN" altLang="en-US">
                <a:highlight>
                  <a:srgbClr val="FFFF00"/>
                </a:highlight>
              </a:rPr>
              <a:t>上引线、</a:t>
            </a:r>
            <a:r>
              <a:rPr lang="zh-CN" altLang="en-US">
                <a:highlight>
                  <a:srgbClr val="FFFF00"/>
                </a:highlight>
                <a:sym typeface="+mn-ea"/>
              </a:rPr>
              <a:t>阴包阳</a:t>
            </a:r>
            <a:endParaRPr lang="zh-CN" altLang="en-US">
              <a:highlight>
                <a:srgbClr val="FFFF00"/>
              </a:highlight>
            </a:endParaRPr>
          </a:p>
        </p:txBody>
      </p:sp>
      <p:pic>
        <p:nvPicPr>
          <p:cNvPr id="15" name="图片 14"/>
          <p:cNvPicPr>
            <a:picLocks noChangeAspect="1"/>
          </p:cNvPicPr>
          <p:nvPr/>
        </p:nvPicPr>
        <p:blipFill>
          <a:blip r:embed="rId2"/>
          <a:srcRect l="22770"/>
          <a:stretch>
            <a:fillRect/>
          </a:stretch>
        </p:blipFill>
        <p:spPr>
          <a:xfrm>
            <a:off x="431800" y="2980055"/>
            <a:ext cx="4133215" cy="2768600"/>
          </a:xfrm>
          <a:prstGeom prst="rect">
            <a:avLst/>
          </a:prstGeom>
          <a:ln>
            <a:solidFill>
              <a:schemeClr val="accent1"/>
            </a:solidFill>
          </a:ln>
        </p:spPr>
      </p:pic>
      <p:sp>
        <p:nvSpPr>
          <p:cNvPr id="16" name="文本框 15"/>
          <p:cNvSpPr txBox="1"/>
          <p:nvPr/>
        </p:nvSpPr>
        <p:spPr>
          <a:xfrm>
            <a:off x="2289810" y="4159250"/>
            <a:ext cx="1766570" cy="368300"/>
          </a:xfrm>
          <a:prstGeom prst="rect">
            <a:avLst/>
          </a:prstGeom>
          <a:noFill/>
        </p:spPr>
        <p:txBody>
          <a:bodyPr wrap="square" rtlCol="0">
            <a:spAutoFit/>
          </a:bodyPr>
          <a:p>
            <a:r>
              <a:rPr lang="en-US" altLang="zh-CN">
                <a:highlight>
                  <a:srgbClr val="FFFF00"/>
                </a:highlight>
              </a:rPr>
              <a:t>4.</a:t>
            </a:r>
            <a:r>
              <a:rPr lang="zh-CN" altLang="en-US">
                <a:highlight>
                  <a:srgbClr val="FFFF00"/>
                </a:highlight>
              </a:rPr>
              <a:t>上涨资金翻绿</a:t>
            </a:r>
            <a:endParaRPr lang="zh-CN" altLang="en-US">
              <a:highlight>
                <a:srgbClr val="FFFF00"/>
              </a:highlight>
            </a:endParaRPr>
          </a:p>
        </p:txBody>
      </p:sp>
      <p:pic>
        <p:nvPicPr>
          <p:cNvPr id="17" name="图片 16"/>
          <p:cNvPicPr>
            <a:picLocks noChangeAspect="1"/>
          </p:cNvPicPr>
          <p:nvPr/>
        </p:nvPicPr>
        <p:blipFill>
          <a:blip r:embed="rId3"/>
          <a:stretch>
            <a:fillRect/>
          </a:stretch>
        </p:blipFill>
        <p:spPr>
          <a:xfrm>
            <a:off x="5017135" y="941070"/>
            <a:ext cx="3145155" cy="3218180"/>
          </a:xfrm>
          <a:prstGeom prst="rect">
            <a:avLst/>
          </a:prstGeom>
          <a:ln>
            <a:solidFill>
              <a:schemeClr val="accent1"/>
            </a:solidFill>
          </a:ln>
        </p:spPr>
      </p:pic>
      <p:sp>
        <p:nvSpPr>
          <p:cNvPr id="18" name="文本框 17"/>
          <p:cNvSpPr txBox="1"/>
          <p:nvPr/>
        </p:nvSpPr>
        <p:spPr>
          <a:xfrm>
            <a:off x="5500370" y="1958975"/>
            <a:ext cx="2807970" cy="368300"/>
          </a:xfrm>
          <a:prstGeom prst="rect">
            <a:avLst/>
          </a:prstGeom>
          <a:noFill/>
        </p:spPr>
        <p:txBody>
          <a:bodyPr wrap="square" rtlCol="0">
            <a:spAutoFit/>
          </a:bodyPr>
          <a:p>
            <a:r>
              <a:rPr lang="en-US" altLang="zh-CN">
                <a:highlight>
                  <a:srgbClr val="FFFF00"/>
                </a:highlight>
              </a:rPr>
              <a:t>2.</a:t>
            </a:r>
            <a:r>
              <a:rPr lang="zh-CN" altLang="en-US">
                <a:highlight>
                  <a:srgbClr val="FFFF00"/>
                </a:highlight>
              </a:rPr>
              <a:t>量价（捕捞季节）背离</a:t>
            </a:r>
            <a:endParaRPr lang="zh-CN" altLang="en-US">
              <a:highlight>
                <a:srgbClr val="FFFF00"/>
              </a:highlight>
            </a:endParaRPr>
          </a:p>
        </p:txBody>
      </p:sp>
      <p:pic>
        <p:nvPicPr>
          <p:cNvPr id="19" name="图片 18"/>
          <p:cNvPicPr>
            <a:picLocks noChangeAspect="1"/>
          </p:cNvPicPr>
          <p:nvPr/>
        </p:nvPicPr>
        <p:blipFill>
          <a:blip r:embed="rId4"/>
          <a:srcRect l="44437" b="17590"/>
          <a:stretch>
            <a:fillRect/>
          </a:stretch>
        </p:blipFill>
        <p:spPr>
          <a:xfrm>
            <a:off x="8466455" y="940435"/>
            <a:ext cx="3208020" cy="2595880"/>
          </a:xfrm>
          <a:prstGeom prst="rect">
            <a:avLst/>
          </a:prstGeom>
          <a:ln>
            <a:solidFill>
              <a:schemeClr val="accent1"/>
            </a:solidFill>
          </a:ln>
        </p:spPr>
      </p:pic>
      <p:sp>
        <p:nvSpPr>
          <p:cNvPr id="20" name="文本框 19"/>
          <p:cNvSpPr txBox="1"/>
          <p:nvPr/>
        </p:nvSpPr>
        <p:spPr>
          <a:xfrm>
            <a:off x="9045575" y="2783840"/>
            <a:ext cx="1998980" cy="645160"/>
          </a:xfrm>
          <a:prstGeom prst="rect">
            <a:avLst/>
          </a:prstGeom>
          <a:noFill/>
        </p:spPr>
        <p:txBody>
          <a:bodyPr wrap="square" rtlCol="0">
            <a:spAutoFit/>
          </a:bodyPr>
          <a:p>
            <a:r>
              <a:rPr lang="en-US" altLang="zh-CN">
                <a:highlight>
                  <a:srgbClr val="FFFF00"/>
                </a:highlight>
              </a:rPr>
              <a:t>3.</a:t>
            </a:r>
            <a:r>
              <a:rPr lang="zh-CN" altLang="en-US">
                <a:highlight>
                  <a:srgbClr val="FFFF00"/>
                </a:highlight>
              </a:rPr>
              <a:t>周线死叉，日线回档易破位</a:t>
            </a:r>
            <a:endParaRPr lang="zh-CN" altLang="en-US">
              <a:highlight>
                <a:srgbClr val="FFFF00"/>
              </a:highlight>
            </a:endParaRPr>
          </a:p>
        </p:txBody>
      </p:sp>
      <p:pic>
        <p:nvPicPr>
          <p:cNvPr id="21" name="图片 20"/>
          <p:cNvPicPr>
            <a:picLocks noChangeAspect="1"/>
          </p:cNvPicPr>
          <p:nvPr/>
        </p:nvPicPr>
        <p:blipFill>
          <a:blip r:embed="rId5"/>
          <a:stretch>
            <a:fillRect/>
          </a:stretch>
        </p:blipFill>
        <p:spPr>
          <a:xfrm>
            <a:off x="5017135" y="4318635"/>
            <a:ext cx="3145790" cy="1798320"/>
          </a:xfrm>
          <a:prstGeom prst="rect">
            <a:avLst/>
          </a:prstGeom>
          <a:ln>
            <a:solidFill>
              <a:schemeClr val="accent1"/>
            </a:solidFill>
          </a:ln>
        </p:spPr>
      </p:pic>
      <p:sp>
        <p:nvSpPr>
          <p:cNvPr id="22" name="文本框 21"/>
          <p:cNvSpPr txBox="1"/>
          <p:nvPr/>
        </p:nvSpPr>
        <p:spPr>
          <a:xfrm>
            <a:off x="5842635" y="5470525"/>
            <a:ext cx="1749425" cy="368300"/>
          </a:xfrm>
          <a:prstGeom prst="rect">
            <a:avLst/>
          </a:prstGeom>
          <a:noFill/>
        </p:spPr>
        <p:txBody>
          <a:bodyPr wrap="square" rtlCol="0">
            <a:spAutoFit/>
          </a:bodyPr>
          <a:p>
            <a:r>
              <a:rPr lang="en-US" altLang="zh-CN">
                <a:highlight>
                  <a:srgbClr val="FFFF00"/>
                </a:highlight>
              </a:rPr>
              <a:t>5.</a:t>
            </a:r>
            <a:r>
              <a:rPr lang="zh-CN" altLang="en-US">
                <a:highlight>
                  <a:srgbClr val="FFFF00"/>
                </a:highlight>
              </a:rPr>
              <a:t>墓碑量信号</a:t>
            </a:r>
            <a:endParaRPr lang="zh-CN" altLang="en-US">
              <a:highlight>
                <a:srgbClr val="FFFF00"/>
              </a:highlight>
            </a:endParaRPr>
          </a:p>
        </p:txBody>
      </p:sp>
      <p:pic>
        <p:nvPicPr>
          <p:cNvPr id="23" name="图片 22"/>
          <p:cNvPicPr>
            <a:picLocks noChangeAspect="1"/>
          </p:cNvPicPr>
          <p:nvPr/>
        </p:nvPicPr>
        <p:blipFill>
          <a:blip r:embed="rId6"/>
          <a:stretch>
            <a:fillRect/>
          </a:stretch>
        </p:blipFill>
        <p:spPr>
          <a:xfrm>
            <a:off x="8466455" y="3679825"/>
            <a:ext cx="3208020" cy="2026920"/>
          </a:xfrm>
          <a:prstGeom prst="rect">
            <a:avLst/>
          </a:prstGeom>
          <a:ln>
            <a:solidFill>
              <a:schemeClr val="accent1"/>
            </a:solidFill>
          </a:ln>
        </p:spPr>
      </p:pic>
      <p:sp>
        <p:nvSpPr>
          <p:cNvPr id="24" name="文本框 23"/>
          <p:cNvSpPr txBox="1"/>
          <p:nvPr/>
        </p:nvSpPr>
        <p:spPr>
          <a:xfrm>
            <a:off x="8466455" y="5748655"/>
            <a:ext cx="3321050" cy="368300"/>
          </a:xfrm>
          <a:prstGeom prst="rect">
            <a:avLst/>
          </a:prstGeom>
          <a:noFill/>
        </p:spPr>
        <p:txBody>
          <a:bodyPr wrap="square" rtlCol="0">
            <a:spAutoFit/>
          </a:bodyPr>
          <a:p>
            <a:r>
              <a:rPr lang="en-US" altLang="zh-CN">
                <a:highlight>
                  <a:srgbClr val="FFFF00"/>
                </a:highlight>
              </a:rPr>
              <a:t>6.</a:t>
            </a:r>
            <a:r>
              <a:rPr lang="zh-CN" altLang="en-US">
                <a:highlight>
                  <a:srgbClr val="FFFF00"/>
                </a:highlight>
              </a:rPr>
              <a:t>买单减少，大卖单出现（</a:t>
            </a:r>
            <a:r>
              <a:rPr lang="en-US" altLang="zh-CN">
                <a:highlight>
                  <a:srgbClr val="FFFF00"/>
                </a:highlight>
              </a:rPr>
              <a:t>L2)</a:t>
            </a:r>
            <a:endParaRPr lang="en-US" altLang="zh-CN">
              <a:highlight>
                <a:srgbClr val="FFFF00"/>
              </a:highlight>
            </a:endParaRPr>
          </a:p>
        </p:txBody>
      </p:sp>
      <p:sp>
        <p:nvSpPr>
          <p:cNvPr id="25" name="椭圆 24"/>
          <p:cNvSpPr/>
          <p:nvPr/>
        </p:nvSpPr>
        <p:spPr>
          <a:xfrm>
            <a:off x="3041015" y="973455"/>
            <a:ext cx="561975" cy="339090"/>
          </a:xfrm>
          <a:prstGeom prst="ellipse">
            <a:avLst/>
          </a:prstGeom>
          <a:solidFill>
            <a:schemeClr val="accent1">
              <a:alpha val="48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ustDataLst>
      <p:tags r:id="rId7"/>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2107565" y="0"/>
            <a:ext cx="797687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十一月行情展望</a:t>
            </a:r>
            <a:endPar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12" name="文本框 11"/>
          <p:cNvSpPr txBox="1"/>
          <p:nvPr/>
        </p:nvSpPr>
        <p:spPr>
          <a:xfrm>
            <a:off x="8981440" y="2028825"/>
            <a:ext cx="3003550" cy="450850"/>
          </a:xfrm>
          <a:prstGeom prst="rect">
            <a:avLst/>
          </a:prstGeom>
          <a:noFill/>
        </p:spPr>
        <p:txBody>
          <a:bodyPr wrap="square" rtlCol="0">
            <a:spAutoFit/>
          </a:bodyPr>
          <a:p>
            <a:pPr>
              <a:lnSpc>
                <a:spcPct val="130000"/>
              </a:lnSpc>
            </a:pPr>
            <a:r>
              <a:rPr lang="en-US" altLang="zh-CN">
                <a:solidFill>
                  <a:srgbClr val="FF0000"/>
                </a:solidFill>
              </a:rPr>
              <a:t> </a:t>
            </a:r>
            <a:endParaRPr lang="en-US" altLang="zh-CN">
              <a:solidFill>
                <a:srgbClr val="FF0000"/>
              </a:solidFill>
            </a:endParaRPr>
          </a:p>
        </p:txBody>
      </p:sp>
      <p:pic>
        <p:nvPicPr>
          <p:cNvPr id="4" name="图片 3" descr="磨顶三部曲"/>
          <p:cNvPicPr>
            <a:picLocks noChangeAspect="1"/>
          </p:cNvPicPr>
          <p:nvPr/>
        </p:nvPicPr>
        <p:blipFill>
          <a:blip r:embed="rId1"/>
          <a:srcRect b="5871"/>
          <a:stretch>
            <a:fillRect/>
          </a:stretch>
        </p:blipFill>
        <p:spPr>
          <a:xfrm>
            <a:off x="-40640" y="-34925"/>
            <a:ext cx="12232640" cy="6454775"/>
          </a:xfrm>
          <a:prstGeom prst="rect">
            <a:avLst/>
          </a:prstGeom>
        </p:spPr>
      </p:pic>
    </p:spTree>
    <p:custDataLst>
      <p:tags r:id="rId2"/>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在期-1920x1080_1786953910203"/>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主线淘金_1786953916992"/>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5469890" y="6190615"/>
            <a:ext cx="1424305" cy="368300"/>
          </a:xfrm>
          <a:prstGeom prst="rect">
            <a:avLst/>
          </a:prstGeom>
          <a:noFill/>
        </p:spPr>
        <p:txBody>
          <a:bodyPr wrap="square" rtlCol="0">
            <a:spAutoFit/>
          </a:bodyPr>
          <a:p>
            <a:r>
              <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中国</a:t>
            </a:r>
            <a:r>
              <a:rPr lang="en-US" altLang="zh-CN">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t>
            </a:r>
            <a:r>
              <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广州</a:t>
            </a:r>
            <a:endPar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 name="文本框 1"/>
          <p:cNvSpPr txBox="1"/>
          <p:nvPr/>
        </p:nvSpPr>
        <p:spPr>
          <a:xfrm>
            <a:off x="2907665" y="1736090"/>
            <a:ext cx="9107170" cy="2108835"/>
          </a:xfrm>
          <a:prstGeom prst="rect">
            <a:avLst/>
          </a:prstGeom>
          <a:noFill/>
        </p:spPr>
        <p:txBody>
          <a:bodyPr wrap="square" rtlCol="0">
            <a:noAutofit/>
          </a:bodyPr>
          <a:p>
            <a:pPr algn="ctr">
              <a:lnSpc>
                <a:spcPct val="90000"/>
              </a:lnSpc>
            </a:pPr>
            <a:r>
              <a:rPr lang="zh-CN" altLang="en-US" sz="6600" b="1">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金叉反弹 分化展开</a:t>
            </a:r>
            <a:endParaRPr lang="zh-CN" altLang="en-US" sz="6600" b="1">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sp>
        <p:nvSpPr>
          <p:cNvPr id="9" name="矩形 8"/>
          <p:cNvSpPr/>
          <p:nvPr/>
        </p:nvSpPr>
        <p:spPr>
          <a:xfrm>
            <a:off x="5655945" y="3981450"/>
            <a:ext cx="2173605" cy="356870"/>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矩形 10"/>
          <p:cNvSpPr/>
          <p:nvPr>
            <p:custDataLst>
              <p:tags r:id="rId1"/>
            </p:custDataLst>
          </p:nvPr>
        </p:nvSpPr>
        <p:spPr>
          <a:xfrm>
            <a:off x="5662295" y="3981450"/>
            <a:ext cx="995680" cy="3568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文本框 13"/>
          <p:cNvSpPr txBox="1"/>
          <p:nvPr>
            <p:custDataLst>
              <p:tags r:id="rId2"/>
            </p:custDataLst>
          </p:nvPr>
        </p:nvSpPr>
        <p:spPr>
          <a:xfrm>
            <a:off x="5617845" y="3988435"/>
            <a:ext cx="1143000" cy="368300"/>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主讲</a:t>
            </a:r>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老师</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15" name="文本框 14"/>
          <p:cNvSpPr txBox="1"/>
          <p:nvPr>
            <p:custDataLst>
              <p:tags r:id="rId3"/>
            </p:custDataLst>
          </p:nvPr>
        </p:nvSpPr>
        <p:spPr>
          <a:xfrm>
            <a:off x="6798945" y="3976370"/>
            <a:ext cx="878840" cy="368300"/>
          </a:xfrm>
          <a:prstGeom prst="rect">
            <a:avLst/>
          </a:prstGeom>
          <a:noFill/>
        </p:spPr>
        <p:txBody>
          <a:bodyPr wrap="square" rtlCol="0">
            <a:spAutoFit/>
          </a:bodyPr>
          <a:p>
            <a:r>
              <a:rPr lang="zh-CN" altLang="en-US">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罗雪奎</a:t>
            </a:r>
            <a:endParaRPr lang="zh-CN" altLang="en-US">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nvGrpSpPr>
          <p:cNvPr id="33" name="组合 32"/>
          <p:cNvGrpSpPr/>
          <p:nvPr/>
        </p:nvGrpSpPr>
        <p:grpSpPr>
          <a:xfrm rot="0">
            <a:off x="5655945" y="4485640"/>
            <a:ext cx="4471035" cy="374650"/>
            <a:chOff x="7093" y="6616"/>
            <a:chExt cx="7859" cy="656"/>
          </a:xfrm>
        </p:grpSpPr>
        <p:sp>
          <p:nvSpPr>
            <p:cNvPr id="18" name="矩形 17"/>
            <p:cNvSpPr/>
            <p:nvPr>
              <p:custDataLst>
                <p:tags r:id="rId4"/>
              </p:custDataLst>
            </p:nvPr>
          </p:nvSpPr>
          <p:spPr>
            <a:xfrm>
              <a:off x="7093" y="6626"/>
              <a:ext cx="7859"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9" name="矩形 18"/>
            <p:cNvSpPr/>
            <p:nvPr>
              <p:custDataLst>
                <p:tags r:id="rId5"/>
              </p:custDataLst>
            </p:nvPr>
          </p:nvSpPr>
          <p:spPr>
            <a:xfrm>
              <a:off x="7105" y="6626"/>
              <a:ext cx="2742"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0" name="文本框 19"/>
            <p:cNvSpPr txBox="1"/>
            <p:nvPr>
              <p:custDataLst>
                <p:tags r:id="rId6"/>
              </p:custDataLst>
            </p:nvPr>
          </p:nvSpPr>
          <p:spPr>
            <a:xfrm>
              <a:off x="7105" y="6627"/>
              <a:ext cx="2928" cy="645"/>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投顾执业编号</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1" name="文本框 20"/>
            <p:cNvSpPr txBox="1"/>
            <p:nvPr>
              <p:custDataLst>
                <p:tags r:id="rId7"/>
              </p:custDataLst>
            </p:nvPr>
          </p:nvSpPr>
          <p:spPr>
            <a:xfrm>
              <a:off x="9870" y="6616"/>
              <a:ext cx="4318" cy="645"/>
            </a:xfrm>
            <a:prstGeom prst="rect">
              <a:avLst/>
            </a:prstGeom>
            <a:noFill/>
          </p:spPr>
          <p:txBody>
            <a:bodyPr wrap="square" rtlCol="0">
              <a:spAutoFit/>
            </a:bodyPr>
            <a:p>
              <a:r>
                <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rPr>
                <a:t>A1120616080001</a:t>
              </a:r>
              <a:endPar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endParaRPr>
            </a:p>
          </p:txBody>
        </p:sp>
      </p:grpSp>
      <p:grpSp>
        <p:nvGrpSpPr>
          <p:cNvPr id="32" name="组合 31"/>
          <p:cNvGrpSpPr/>
          <p:nvPr/>
        </p:nvGrpSpPr>
        <p:grpSpPr>
          <a:xfrm rot="0">
            <a:off x="7934325" y="3982720"/>
            <a:ext cx="2361565" cy="381635"/>
            <a:chOff x="10918" y="5734"/>
            <a:chExt cx="4151" cy="668"/>
          </a:xfrm>
        </p:grpSpPr>
        <p:sp>
          <p:nvSpPr>
            <p:cNvPr id="27" name="矩形 26"/>
            <p:cNvSpPr/>
            <p:nvPr>
              <p:custDataLst>
                <p:tags r:id="rId8"/>
              </p:custDataLst>
            </p:nvPr>
          </p:nvSpPr>
          <p:spPr>
            <a:xfrm>
              <a:off x="10940" y="5734"/>
              <a:ext cx="3832"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8" name="矩形 27"/>
            <p:cNvSpPr/>
            <p:nvPr>
              <p:custDataLst>
                <p:tags r:id="rId9"/>
              </p:custDataLst>
            </p:nvPr>
          </p:nvSpPr>
          <p:spPr>
            <a:xfrm>
              <a:off x="10952" y="5734"/>
              <a:ext cx="1750"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9" name="文本框 28"/>
            <p:cNvSpPr txBox="1"/>
            <p:nvPr>
              <p:custDataLst>
                <p:tags r:id="rId10"/>
              </p:custDataLst>
            </p:nvPr>
          </p:nvSpPr>
          <p:spPr>
            <a:xfrm>
              <a:off x="10918" y="5757"/>
              <a:ext cx="2009" cy="645"/>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课程</a:t>
              </a:r>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日期</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30" name="文本框 29"/>
            <p:cNvSpPr txBox="1"/>
            <p:nvPr>
              <p:custDataLst>
                <p:tags r:id="rId11"/>
              </p:custDataLst>
            </p:nvPr>
          </p:nvSpPr>
          <p:spPr>
            <a:xfrm>
              <a:off x="12615" y="5745"/>
              <a:ext cx="2454" cy="617"/>
            </a:xfrm>
            <a:prstGeom prst="rect">
              <a:avLst/>
            </a:prstGeom>
            <a:noFill/>
          </p:spPr>
          <p:txBody>
            <a:bodyPr wrap="square" rtlCol="0">
              <a:spAutoFit/>
            </a:bodyPr>
            <a:p>
              <a:r>
                <a:rPr lang="en-US" altLang="zh-CN" sz="17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2026.8.17</a:t>
              </a:r>
              <a:endParaRPr lang="zh-CN" altLang="en-US" sz="17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pic>
        <p:nvPicPr>
          <p:cNvPr id="7" name="图片 6" descr="图层 5"/>
          <p:cNvPicPr>
            <a:picLocks noChangeAspect="1"/>
          </p:cNvPicPr>
          <p:nvPr>
            <p:custDataLst>
              <p:tags r:id="rId12"/>
            </p:custDataLst>
          </p:nvPr>
        </p:nvPicPr>
        <p:blipFill>
          <a:blip r:embed="rId13">
            <a:lum bright="6000" contrast="6000"/>
          </a:blip>
          <a:stretch>
            <a:fillRect/>
          </a:stretch>
        </p:blipFill>
        <p:spPr>
          <a:xfrm>
            <a:off x="462915" y="842645"/>
            <a:ext cx="3567430" cy="5414010"/>
          </a:xfrm>
          <a:prstGeom prst="rect">
            <a:avLst/>
          </a:prstGeom>
        </p:spPr>
      </p:pic>
      <p:grpSp>
        <p:nvGrpSpPr>
          <p:cNvPr id="13" name="组合 12"/>
          <p:cNvGrpSpPr/>
          <p:nvPr/>
        </p:nvGrpSpPr>
        <p:grpSpPr>
          <a:xfrm rot="0">
            <a:off x="5665470" y="4994910"/>
            <a:ext cx="4471035" cy="374650"/>
            <a:chOff x="7093" y="6616"/>
            <a:chExt cx="7859" cy="656"/>
          </a:xfrm>
        </p:grpSpPr>
        <p:sp>
          <p:nvSpPr>
            <p:cNvPr id="16" name="矩形 15"/>
            <p:cNvSpPr/>
            <p:nvPr>
              <p:custDataLst>
                <p:tags r:id="rId14"/>
              </p:custDataLst>
            </p:nvPr>
          </p:nvSpPr>
          <p:spPr>
            <a:xfrm>
              <a:off x="7093" y="6626"/>
              <a:ext cx="7859"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矩形 16"/>
            <p:cNvSpPr/>
            <p:nvPr>
              <p:custDataLst>
                <p:tags r:id="rId15"/>
              </p:custDataLst>
            </p:nvPr>
          </p:nvSpPr>
          <p:spPr>
            <a:xfrm>
              <a:off x="7105" y="6626"/>
              <a:ext cx="2742"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2" name="文本框 21"/>
            <p:cNvSpPr txBox="1"/>
            <p:nvPr>
              <p:custDataLst>
                <p:tags r:id="rId16"/>
              </p:custDataLst>
            </p:nvPr>
          </p:nvSpPr>
          <p:spPr>
            <a:xfrm>
              <a:off x="7105" y="6627"/>
              <a:ext cx="2928" cy="645"/>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基金从业编号</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3" name="文本框 22"/>
            <p:cNvSpPr txBox="1"/>
            <p:nvPr>
              <p:custDataLst>
                <p:tags r:id="rId17"/>
              </p:custDataLst>
            </p:nvPr>
          </p:nvSpPr>
          <p:spPr>
            <a:xfrm>
              <a:off x="9870" y="6616"/>
              <a:ext cx="4318" cy="645"/>
            </a:xfrm>
            <a:prstGeom prst="rect">
              <a:avLst/>
            </a:prstGeom>
            <a:noFill/>
          </p:spPr>
          <p:txBody>
            <a:bodyPr wrap="square" rtlCol="0">
              <a:spAutoFit/>
            </a:bodyPr>
            <a:p>
              <a:r>
                <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rPr>
                <a:t>A20250619001216</a:t>
              </a:r>
              <a:endPar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endParaRPr>
            </a:p>
          </p:txBody>
        </p:sp>
      </p:grpSp>
    </p:spTree>
    <p:custDataLst>
      <p:tags r:id="rId18"/>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descr="ppt"/>
          <p:cNvPicPr>
            <a:picLocks noChangeAspect="1"/>
          </p:cNvPicPr>
          <p:nvPr userDrawn="1">
            <p:custDataLst>
              <p:tags r:id="rId1"/>
            </p:custDataLst>
          </p:nvPr>
        </p:nvPicPr>
        <p:blipFill>
          <a:blip r:embed="rId2"/>
          <a:stretch>
            <a:fillRect/>
          </a:stretch>
        </p:blipFill>
        <p:spPr>
          <a:xfrm>
            <a:off x="0" y="0"/>
            <a:ext cx="12192000" cy="6858000"/>
          </a:xfrm>
          <a:prstGeom prst="rect">
            <a:avLst/>
          </a:prstGeom>
        </p:spPr>
      </p:pic>
      <p:sp>
        <p:nvSpPr>
          <p:cNvPr id="2" name="文本框 1"/>
          <p:cNvSpPr txBox="1"/>
          <p:nvPr/>
        </p:nvSpPr>
        <p:spPr>
          <a:xfrm>
            <a:off x="2491740" y="3173730"/>
            <a:ext cx="7313930" cy="2047240"/>
          </a:xfrm>
          <a:prstGeom prst="rect">
            <a:avLst/>
          </a:prstGeom>
          <a:noFill/>
        </p:spPr>
        <p:txBody>
          <a:bodyPr wrap="square" rtlCol="0">
            <a:spAutoFit/>
          </a:bodyPr>
          <a:p>
            <a:pPr>
              <a:lnSpc>
                <a:spcPct val="120000"/>
              </a:lnSpc>
            </a:pPr>
            <a:r>
              <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rPr>
              <a:t>我司所有工作人员均不允许推荐股票、不允许承诺收益、不允许代客理财、不允许合作分成、不允许私下收款，如您发现有任何违规行为，请立即拨打400-9088-988向我们举报！</a:t>
            </a:r>
            <a:endPar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endParaRPr lang="zh-CN" altLang="en-US" sz="1000">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r>
              <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rPr>
              <a:t>风险提示：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endParaRPr>
          </a:p>
        </p:txBody>
      </p:sp>
      <p:pic>
        <p:nvPicPr>
          <p:cNvPr id="6" name="图片 5" descr="C:\Users\Administrator\Desktop\图片1.png图片1"/>
          <p:cNvPicPr>
            <a:picLocks noChangeAspect="1"/>
          </p:cNvPicPr>
          <p:nvPr userDrawn="1">
            <p:custDataLst>
              <p:tags r:id="rId3"/>
            </p:custDataLst>
          </p:nvPr>
        </p:nvPicPr>
        <p:blipFill>
          <a:blip r:embed="rId4"/>
          <a:srcRect/>
          <a:stretch>
            <a:fillRect/>
          </a:stretch>
        </p:blipFill>
        <p:spPr>
          <a:xfrm>
            <a:off x="5341620" y="1087120"/>
            <a:ext cx="1492885" cy="342900"/>
          </a:xfrm>
          <a:prstGeom prst="rect">
            <a:avLst/>
          </a:prstGeom>
        </p:spPr>
      </p:pic>
      <p:sp>
        <p:nvSpPr>
          <p:cNvPr id="7" name="文本框 6"/>
          <p:cNvSpPr txBox="1"/>
          <p:nvPr>
            <p:custDataLst>
              <p:tags r:id="rId5"/>
            </p:custDataLst>
          </p:nvPr>
        </p:nvSpPr>
        <p:spPr>
          <a:xfrm>
            <a:off x="1542415" y="1631315"/>
            <a:ext cx="9290050" cy="1198880"/>
          </a:xfrm>
          <a:prstGeom prst="rect">
            <a:avLst/>
          </a:prstGeom>
          <a:noFill/>
        </p:spPr>
        <p:txBody>
          <a:bodyPr wrap="square" rtlCol="0">
            <a:spAutoFit/>
          </a:bodyPr>
          <a:p>
            <a:pPr algn="ctr">
              <a:lnSpc>
                <a:spcPct val="90000"/>
              </a:lnSpc>
            </a:pPr>
            <a:r>
              <a:rPr lang="zh-CN" altLang="en-US" sz="8000" kern="7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思源黑体 CN Bold" panose="020B0800000000000000" charset="-122"/>
                <a:ea typeface="思源黑体 CN Bold" panose="020B0800000000000000" charset="-122"/>
                <a:cs typeface="思源黑体 CN Bold" panose="020B0800000000000000" charset="-122"/>
              </a:rPr>
              <a:t>让投资遇见美好</a:t>
            </a:r>
            <a:r>
              <a:rPr lang="en-US" altLang="zh-CN"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 </a:t>
            </a:r>
            <a:endParaRPr lang="zh-CN" altLang="en-US"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cxnSp>
        <p:nvCxnSpPr>
          <p:cNvPr id="8" name="直接连接符 7"/>
          <p:cNvCxnSpPr/>
          <p:nvPr/>
        </p:nvCxnSpPr>
        <p:spPr>
          <a:xfrm>
            <a:off x="2524760" y="2811145"/>
            <a:ext cx="7218680" cy="0"/>
          </a:xfrm>
          <a:prstGeom prst="line">
            <a:avLst/>
          </a:prstGeom>
          <a:ln>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spTree>
    <p:custDataLst>
      <p:tags r:id="rId6"/>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226561" y="1853248"/>
            <a:ext cx="3738880" cy="101473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PART 0</a:t>
            </a:r>
            <a:r>
              <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1</a:t>
            </a:r>
            <a:endPar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endParaRPr>
          </a:p>
        </p:txBody>
      </p:sp>
      <p:sp>
        <p:nvSpPr>
          <p:cNvPr id="6" name="文本框 5"/>
          <p:cNvSpPr txBox="1"/>
          <p:nvPr/>
        </p:nvSpPr>
        <p:spPr>
          <a:xfrm>
            <a:off x="3245803" y="2909253"/>
            <a:ext cx="5700395" cy="1198880"/>
          </a:xfrm>
          <a:prstGeom prst="rect">
            <a:avLst/>
          </a:prstGeom>
          <a:noFill/>
        </p:spPr>
        <p:txBody>
          <a:bodyPr wrap="square" rtlCol="0">
            <a:spAutoFit/>
          </a:bodyPr>
          <a:p>
            <a:pPr algn="ctr"/>
            <a:r>
              <a:rPr lang="zh-CN" altLang="en-US"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大</a:t>
            </a:r>
            <a:r>
              <a:rPr lang="en-US" altLang="zh-CN"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  </a:t>
            </a:r>
            <a:r>
              <a:rPr lang="zh-CN" altLang="en-US"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盘</a:t>
            </a:r>
            <a:endParaRPr lang="zh-CN" altLang="en-US"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endParaRPr>
          </a:p>
        </p:txBody>
      </p:sp>
      <p:cxnSp>
        <p:nvCxnSpPr>
          <p:cNvPr id="3" name="直接连接符 2"/>
          <p:cNvCxnSpPr/>
          <p:nvPr/>
        </p:nvCxnSpPr>
        <p:spPr>
          <a:xfrm>
            <a:off x="3394711" y="2857500"/>
            <a:ext cx="5402580"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 name="文本框 15"/>
          <p:cNvSpPr txBox="1"/>
          <p:nvPr/>
        </p:nvSpPr>
        <p:spPr>
          <a:xfrm>
            <a:off x="2820670" y="7620"/>
            <a:ext cx="609600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本周：分化凸显</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2" name="图片 1"/>
          <p:cNvPicPr>
            <a:picLocks noChangeAspect="1"/>
          </p:cNvPicPr>
          <p:nvPr/>
        </p:nvPicPr>
        <p:blipFill>
          <a:blip r:embed="rId1"/>
          <a:stretch>
            <a:fillRect/>
          </a:stretch>
        </p:blipFill>
        <p:spPr>
          <a:xfrm>
            <a:off x="295910" y="874395"/>
            <a:ext cx="3359150" cy="3380740"/>
          </a:xfrm>
          <a:prstGeom prst="rect">
            <a:avLst/>
          </a:prstGeom>
          <a:ln>
            <a:solidFill>
              <a:schemeClr val="accent1"/>
            </a:solidFill>
          </a:ln>
        </p:spPr>
      </p:pic>
      <p:pic>
        <p:nvPicPr>
          <p:cNvPr id="4" name="图片 3"/>
          <p:cNvPicPr>
            <a:picLocks noChangeAspect="1"/>
          </p:cNvPicPr>
          <p:nvPr/>
        </p:nvPicPr>
        <p:blipFill>
          <a:blip r:embed="rId2"/>
          <a:stretch>
            <a:fillRect/>
          </a:stretch>
        </p:blipFill>
        <p:spPr>
          <a:xfrm>
            <a:off x="3837305" y="874395"/>
            <a:ext cx="3657600" cy="2047875"/>
          </a:xfrm>
          <a:prstGeom prst="rect">
            <a:avLst/>
          </a:prstGeom>
          <a:ln>
            <a:solidFill>
              <a:schemeClr val="accent1"/>
            </a:solidFill>
          </a:ln>
        </p:spPr>
      </p:pic>
      <p:sp>
        <p:nvSpPr>
          <p:cNvPr id="7" name="文本框 6"/>
          <p:cNvSpPr txBox="1"/>
          <p:nvPr/>
        </p:nvSpPr>
        <p:spPr>
          <a:xfrm>
            <a:off x="196215" y="4556125"/>
            <a:ext cx="10438765" cy="922020"/>
          </a:xfrm>
          <a:prstGeom prst="rect">
            <a:avLst/>
          </a:prstGeom>
          <a:noFill/>
        </p:spPr>
        <p:txBody>
          <a:bodyPr wrap="square" rtlCol="0">
            <a:spAutoFit/>
          </a:bodyPr>
          <a:p>
            <a:r>
              <a:rPr lang="en-US" altLang="zh-CN"/>
              <a:t>1.</a:t>
            </a:r>
            <a:r>
              <a:rPr lang="zh-CN" altLang="en-US">
                <a:solidFill>
                  <a:srgbClr val="00B050"/>
                </a:solidFill>
              </a:rPr>
              <a:t>熊线上移：</a:t>
            </a:r>
            <a:r>
              <a:rPr lang="zh-CN" altLang="en-US"/>
              <a:t>指数权重高的板块发力（高价科技股，受益海外科技股反弹）</a:t>
            </a:r>
            <a:r>
              <a:rPr lang="en-US" altLang="zh-CN"/>
              <a:t>————</a:t>
            </a:r>
            <a:r>
              <a:rPr lang="zh-CN" altLang="en-US"/>
              <a:t>找突破股低吸</a:t>
            </a:r>
            <a:endParaRPr lang="zh-CN" altLang="en-US"/>
          </a:p>
          <a:p>
            <a:r>
              <a:rPr lang="en-US" altLang="zh-CN"/>
              <a:t>2.</a:t>
            </a:r>
            <a:r>
              <a:rPr lang="zh-CN" altLang="en-US">
                <a:solidFill>
                  <a:srgbClr val="FF0000"/>
                </a:solidFill>
              </a:rPr>
              <a:t>短线上攻回落</a:t>
            </a:r>
            <a:r>
              <a:rPr lang="zh-CN" altLang="en-US"/>
              <a:t>：大多数股本周短期均线走低（周线死叉增加）</a:t>
            </a:r>
            <a:r>
              <a:rPr lang="en-US" altLang="zh-CN"/>
              <a:t>78</a:t>
            </a:r>
            <a:r>
              <a:rPr lang="zh-CN" altLang="en-US"/>
              <a:t>＞</a:t>
            </a:r>
            <a:r>
              <a:rPr lang="en-US" altLang="zh-CN"/>
              <a:t>71</a:t>
            </a:r>
            <a:r>
              <a:rPr lang="zh-CN" altLang="en-US"/>
              <a:t>＞</a:t>
            </a:r>
            <a:r>
              <a:rPr lang="en-US" altLang="zh-CN"/>
              <a:t>55————</a:t>
            </a:r>
            <a:r>
              <a:rPr lang="zh-CN" altLang="en-US"/>
              <a:t>弱势股减仓</a:t>
            </a:r>
            <a:endParaRPr lang="en-US" altLang="zh-CN"/>
          </a:p>
          <a:p>
            <a:r>
              <a:rPr lang="en-US" altLang="zh-CN"/>
              <a:t>3.</a:t>
            </a:r>
            <a:r>
              <a:rPr lang="zh-CN" altLang="en-US">
                <a:solidFill>
                  <a:srgbClr val="0029DA"/>
                </a:solidFill>
              </a:rPr>
              <a:t>指数资金翻绿：</a:t>
            </a:r>
            <a:r>
              <a:rPr lang="zh-CN" altLang="en-US"/>
              <a:t>上涨存在背离</a:t>
            </a:r>
            <a:r>
              <a:rPr lang="en-US" altLang="zh-CN"/>
              <a:t>————</a:t>
            </a:r>
            <a:r>
              <a:rPr lang="zh-CN" altLang="en-US"/>
              <a:t>适当收缩一些指数的仓位。</a:t>
            </a:r>
            <a:endParaRPr lang="zh-CN" altLang="en-US"/>
          </a:p>
        </p:txBody>
      </p:sp>
      <p:pic>
        <p:nvPicPr>
          <p:cNvPr id="8" name="图片 7"/>
          <p:cNvPicPr>
            <a:picLocks noChangeAspect="1"/>
          </p:cNvPicPr>
          <p:nvPr/>
        </p:nvPicPr>
        <p:blipFill>
          <a:blip r:embed="rId3"/>
          <a:srcRect l="6243" t="17262" r="20410" b="16578"/>
          <a:stretch>
            <a:fillRect/>
          </a:stretch>
        </p:blipFill>
        <p:spPr>
          <a:xfrm>
            <a:off x="7860030" y="929005"/>
            <a:ext cx="3521075" cy="1657350"/>
          </a:xfrm>
          <a:prstGeom prst="rect">
            <a:avLst/>
          </a:prstGeom>
          <a:ln>
            <a:solidFill>
              <a:schemeClr val="accent1"/>
            </a:solidFill>
          </a:ln>
        </p:spPr>
      </p:pic>
      <p:sp>
        <p:nvSpPr>
          <p:cNvPr id="9" name="文本框 8"/>
          <p:cNvSpPr txBox="1"/>
          <p:nvPr/>
        </p:nvSpPr>
        <p:spPr>
          <a:xfrm>
            <a:off x="5173980" y="3248660"/>
            <a:ext cx="5847080" cy="645160"/>
          </a:xfrm>
          <a:prstGeom prst="rect">
            <a:avLst/>
          </a:prstGeom>
          <a:noFill/>
        </p:spPr>
        <p:txBody>
          <a:bodyPr wrap="square" rtlCol="0">
            <a:spAutoFit/>
          </a:bodyPr>
          <a:p>
            <a:r>
              <a:rPr lang="zh-CN" altLang="en-US"/>
              <a:t>周一金叉第一天，注意本周下半周</a:t>
            </a:r>
            <a:r>
              <a:rPr lang="en-US" altLang="zh-CN"/>
              <a:t>——</a:t>
            </a:r>
            <a:r>
              <a:rPr lang="en-US" altLang="zh-CN">
                <a:solidFill>
                  <a:srgbClr val="0029DA"/>
                </a:solidFill>
              </a:rPr>
              <a:t>“</a:t>
            </a:r>
            <a:r>
              <a:rPr lang="zh-CN" altLang="en-US">
                <a:solidFill>
                  <a:srgbClr val="0029DA"/>
                </a:solidFill>
              </a:rPr>
              <a:t>背离死叉潮</a:t>
            </a:r>
            <a:r>
              <a:rPr lang="en-US" altLang="zh-CN">
                <a:solidFill>
                  <a:srgbClr val="0029DA"/>
                </a:solidFill>
              </a:rPr>
              <a:t>”</a:t>
            </a:r>
            <a:endParaRPr lang="en-US" altLang="zh-CN">
              <a:solidFill>
                <a:srgbClr val="0029DA"/>
              </a:solidFill>
            </a:endParaRPr>
          </a:p>
          <a:p>
            <a:pPr algn="ctr"/>
            <a:r>
              <a:rPr lang="zh-CN" altLang="en-US">
                <a:solidFill>
                  <a:srgbClr val="FF0000"/>
                </a:solidFill>
              </a:rPr>
              <a:t>（日线的背离会导致周线的死叉）</a:t>
            </a:r>
            <a:endParaRPr lang="zh-CN" altLang="en-US">
              <a:solidFill>
                <a:srgbClr val="FF0000"/>
              </a:solidFill>
            </a:endParaRPr>
          </a:p>
        </p:txBody>
      </p:sp>
    </p:spTree>
    <p:custDataLst>
      <p:tags r:id="rId4"/>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alpha val="59000"/>
          </a:schemeClr>
        </a:solidFill>
        <a:effectLst/>
      </p:bgPr>
    </p:bg>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月中承压形态增加</a:t>
            </a:r>
            <a:endPar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4" name="图片 3"/>
          <p:cNvPicPr>
            <a:picLocks noChangeAspect="1"/>
          </p:cNvPicPr>
          <p:nvPr/>
        </p:nvPicPr>
        <p:blipFill>
          <a:blip r:embed="rId1"/>
          <a:srcRect t="3069"/>
          <a:stretch>
            <a:fillRect/>
          </a:stretch>
        </p:blipFill>
        <p:spPr>
          <a:xfrm>
            <a:off x="108585" y="768350"/>
            <a:ext cx="4300220" cy="3349625"/>
          </a:xfrm>
          <a:prstGeom prst="rect">
            <a:avLst/>
          </a:prstGeom>
          <a:ln>
            <a:solidFill>
              <a:schemeClr val="accent1"/>
            </a:solidFill>
          </a:ln>
        </p:spPr>
      </p:pic>
      <p:pic>
        <p:nvPicPr>
          <p:cNvPr id="5" name="图片 4"/>
          <p:cNvPicPr>
            <a:picLocks noChangeAspect="1"/>
          </p:cNvPicPr>
          <p:nvPr/>
        </p:nvPicPr>
        <p:blipFill>
          <a:blip r:embed="rId2"/>
          <a:stretch>
            <a:fillRect/>
          </a:stretch>
        </p:blipFill>
        <p:spPr>
          <a:xfrm>
            <a:off x="4004945" y="1609090"/>
            <a:ext cx="3794760" cy="3455670"/>
          </a:xfrm>
          <a:prstGeom prst="rect">
            <a:avLst/>
          </a:prstGeom>
          <a:ln>
            <a:solidFill>
              <a:schemeClr val="accent1"/>
            </a:solidFill>
          </a:ln>
        </p:spPr>
      </p:pic>
      <p:pic>
        <p:nvPicPr>
          <p:cNvPr id="13" name="图片 12"/>
          <p:cNvPicPr>
            <a:picLocks noChangeAspect="1"/>
          </p:cNvPicPr>
          <p:nvPr/>
        </p:nvPicPr>
        <p:blipFill>
          <a:blip r:embed="rId3"/>
          <a:stretch>
            <a:fillRect/>
          </a:stretch>
        </p:blipFill>
        <p:spPr>
          <a:xfrm>
            <a:off x="7082155" y="3959225"/>
            <a:ext cx="4493260" cy="2432685"/>
          </a:xfrm>
          <a:prstGeom prst="rect">
            <a:avLst/>
          </a:prstGeom>
          <a:ln>
            <a:solidFill>
              <a:schemeClr val="accent1"/>
            </a:solidFill>
          </a:ln>
        </p:spPr>
      </p:pic>
      <p:pic>
        <p:nvPicPr>
          <p:cNvPr id="14" name="图片 13"/>
          <p:cNvPicPr>
            <a:picLocks noChangeAspect="1"/>
          </p:cNvPicPr>
          <p:nvPr/>
        </p:nvPicPr>
        <p:blipFill>
          <a:blip r:embed="rId4"/>
          <a:stretch>
            <a:fillRect/>
          </a:stretch>
        </p:blipFill>
        <p:spPr>
          <a:xfrm>
            <a:off x="7799705" y="819150"/>
            <a:ext cx="3804285" cy="2987040"/>
          </a:xfrm>
          <a:prstGeom prst="rect">
            <a:avLst/>
          </a:prstGeom>
          <a:ln>
            <a:solidFill>
              <a:schemeClr val="accent1"/>
            </a:solidFill>
          </a:ln>
        </p:spPr>
      </p:pic>
      <p:sp>
        <p:nvSpPr>
          <p:cNvPr id="15" name="文本框 14"/>
          <p:cNvSpPr txBox="1"/>
          <p:nvPr/>
        </p:nvSpPr>
        <p:spPr>
          <a:xfrm>
            <a:off x="1891665" y="1818005"/>
            <a:ext cx="2346960" cy="368300"/>
          </a:xfrm>
          <a:prstGeom prst="rect">
            <a:avLst/>
          </a:prstGeom>
          <a:noFill/>
        </p:spPr>
        <p:txBody>
          <a:bodyPr wrap="square" rtlCol="0">
            <a:spAutoFit/>
          </a:bodyPr>
          <a:p>
            <a:r>
              <a:rPr lang="en-US" altLang="zh-CN">
                <a:highlight>
                  <a:srgbClr val="FFFF00"/>
                </a:highlight>
              </a:rPr>
              <a:t>1.</a:t>
            </a:r>
            <a:r>
              <a:rPr lang="zh-CN" altLang="en-US">
                <a:highlight>
                  <a:srgbClr val="FFFF00"/>
                </a:highlight>
              </a:rPr>
              <a:t>触角（脉冲回落）</a:t>
            </a:r>
            <a:endParaRPr lang="zh-CN" altLang="en-US">
              <a:highlight>
                <a:srgbClr val="FFFF00"/>
              </a:highlight>
            </a:endParaRPr>
          </a:p>
        </p:txBody>
      </p:sp>
      <p:sp>
        <p:nvSpPr>
          <p:cNvPr id="16" name="文本框 15"/>
          <p:cNvSpPr txBox="1"/>
          <p:nvPr/>
        </p:nvSpPr>
        <p:spPr>
          <a:xfrm>
            <a:off x="5005070" y="4148455"/>
            <a:ext cx="1320800" cy="368300"/>
          </a:xfrm>
          <a:prstGeom prst="rect">
            <a:avLst/>
          </a:prstGeom>
          <a:noFill/>
        </p:spPr>
        <p:txBody>
          <a:bodyPr wrap="square" rtlCol="0">
            <a:spAutoFit/>
          </a:bodyPr>
          <a:p>
            <a:r>
              <a:rPr lang="en-US" altLang="zh-CN">
                <a:highlight>
                  <a:srgbClr val="FFFF00"/>
                </a:highlight>
              </a:rPr>
              <a:t>3.</a:t>
            </a:r>
            <a:r>
              <a:rPr lang="zh-CN" altLang="en-US">
                <a:highlight>
                  <a:srgbClr val="FFFF00"/>
                </a:highlight>
              </a:rPr>
              <a:t>墓碑量</a:t>
            </a:r>
            <a:endParaRPr lang="zh-CN" altLang="en-US">
              <a:highlight>
                <a:srgbClr val="FFFF00"/>
              </a:highlight>
            </a:endParaRPr>
          </a:p>
        </p:txBody>
      </p:sp>
      <p:sp>
        <p:nvSpPr>
          <p:cNvPr id="17" name="文本框 16"/>
          <p:cNvSpPr txBox="1"/>
          <p:nvPr/>
        </p:nvSpPr>
        <p:spPr>
          <a:xfrm>
            <a:off x="7537450" y="4434205"/>
            <a:ext cx="1506220" cy="368300"/>
          </a:xfrm>
          <a:prstGeom prst="rect">
            <a:avLst/>
          </a:prstGeom>
          <a:noFill/>
        </p:spPr>
        <p:txBody>
          <a:bodyPr wrap="square" rtlCol="0">
            <a:spAutoFit/>
          </a:bodyPr>
          <a:p>
            <a:r>
              <a:rPr lang="en-US" altLang="zh-CN">
                <a:highlight>
                  <a:srgbClr val="FFFF00"/>
                </a:highlight>
              </a:rPr>
              <a:t>5.</a:t>
            </a:r>
            <a:r>
              <a:rPr lang="zh-CN" altLang="en-US">
                <a:highlight>
                  <a:srgbClr val="FFFF00"/>
                </a:highlight>
              </a:rPr>
              <a:t>筹码松动</a:t>
            </a:r>
            <a:endParaRPr lang="zh-CN" altLang="en-US">
              <a:highlight>
                <a:srgbClr val="FFFF00"/>
              </a:highlight>
            </a:endParaRPr>
          </a:p>
        </p:txBody>
      </p:sp>
      <p:sp>
        <p:nvSpPr>
          <p:cNvPr id="18" name="文本框 17"/>
          <p:cNvSpPr txBox="1"/>
          <p:nvPr/>
        </p:nvSpPr>
        <p:spPr>
          <a:xfrm>
            <a:off x="9741535" y="2054860"/>
            <a:ext cx="2052320" cy="368300"/>
          </a:xfrm>
          <a:prstGeom prst="rect">
            <a:avLst/>
          </a:prstGeom>
          <a:noFill/>
        </p:spPr>
        <p:txBody>
          <a:bodyPr wrap="square" rtlCol="0">
            <a:spAutoFit/>
          </a:bodyPr>
          <a:p>
            <a:r>
              <a:rPr lang="en-US" altLang="zh-CN">
                <a:highlight>
                  <a:srgbClr val="FFFF00"/>
                </a:highlight>
              </a:rPr>
              <a:t>4.</a:t>
            </a:r>
            <a:r>
              <a:rPr lang="zh-CN" altLang="en-US">
                <a:highlight>
                  <a:srgbClr val="FFFF00"/>
                </a:highlight>
              </a:rPr>
              <a:t>捕捞季节背离</a:t>
            </a:r>
            <a:endParaRPr lang="zh-CN" altLang="en-US">
              <a:highlight>
                <a:srgbClr val="FFFF00"/>
              </a:highlight>
            </a:endParaRPr>
          </a:p>
        </p:txBody>
      </p:sp>
      <p:pic>
        <p:nvPicPr>
          <p:cNvPr id="19" name="图片 18"/>
          <p:cNvPicPr>
            <a:picLocks noChangeAspect="1"/>
          </p:cNvPicPr>
          <p:nvPr/>
        </p:nvPicPr>
        <p:blipFill>
          <a:blip r:embed="rId5"/>
          <a:stretch>
            <a:fillRect/>
          </a:stretch>
        </p:blipFill>
        <p:spPr>
          <a:xfrm>
            <a:off x="108585" y="3909060"/>
            <a:ext cx="3679190" cy="2482850"/>
          </a:xfrm>
          <a:prstGeom prst="rect">
            <a:avLst/>
          </a:prstGeom>
          <a:ln>
            <a:solidFill>
              <a:schemeClr val="accent1"/>
            </a:solidFill>
          </a:ln>
        </p:spPr>
      </p:pic>
      <p:sp>
        <p:nvSpPr>
          <p:cNvPr id="20" name="文本框 19"/>
          <p:cNvSpPr txBox="1"/>
          <p:nvPr/>
        </p:nvSpPr>
        <p:spPr>
          <a:xfrm>
            <a:off x="1969770" y="5174615"/>
            <a:ext cx="1522730" cy="368300"/>
          </a:xfrm>
          <a:prstGeom prst="rect">
            <a:avLst/>
          </a:prstGeom>
          <a:noFill/>
        </p:spPr>
        <p:txBody>
          <a:bodyPr wrap="square" rtlCol="0">
            <a:spAutoFit/>
          </a:bodyPr>
          <a:p>
            <a:r>
              <a:rPr lang="en-US" altLang="zh-CN">
                <a:highlight>
                  <a:srgbClr val="FFFF00"/>
                </a:highlight>
              </a:rPr>
              <a:t>2.</a:t>
            </a:r>
            <a:r>
              <a:rPr lang="zh-CN" altLang="en-US">
                <a:highlight>
                  <a:srgbClr val="FFFF00"/>
                </a:highlight>
              </a:rPr>
              <a:t>资金翻绿</a:t>
            </a:r>
            <a:endParaRPr lang="zh-CN" altLang="en-US">
              <a:highlight>
                <a:srgbClr val="FFFF00"/>
              </a:highlight>
            </a:endParaRPr>
          </a:p>
        </p:txBody>
      </p:sp>
    </p:spTree>
    <p:custDataLst>
      <p:tags r:id="rId6"/>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近期活跃（医药</a:t>
            </a: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芯片</a:t>
            </a: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消费）</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7" name="图片 6"/>
          <p:cNvPicPr>
            <a:picLocks noChangeAspect="1"/>
          </p:cNvPicPr>
          <p:nvPr/>
        </p:nvPicPr>
        <p:blipFill>
          <a:blip r:embed="rId1"/>
          <a:stretch>
            <a:fillRect/>
          </a:stretch>
        </p:blipFill>
        <p:spPr>
          <a:xfrm>
            <a:off x="175895" y="981075"/>
            <a:ext cx="5715000" cy="2447925"/>
          </a:xfrm>
          <a:prstGeom prst="rect">
            <a:avLst/>
          </a:prstGeom>
          <a:ln>
            <a:solidFill>
              <a:schemeClr val="accent1"/>
            </a:solidFill>
          </a:ln>
        </p:spPr>
      </p:pic>
      <p:pic>
        <p:nvPicPr>
          <p:cNvPr id="8" name="图片 7"/>
          <p:cNvPicPr>
            <a:picLocks noChangeAspect="1"/>
          </p:cNvPicPr>
          <p:nvPr/>
        </p:nvPicPr>
        <p:blipFill>
          <a:blip r:embed="rId2"/>
          <a:stretch>
            <a:fillRect/>
          </a:stretch>
        </p:blipFill>
        <p:spPr>
          <a:xfrm>
            <a:off x="175895" y="3641725"/>
            <a:ext cx="5850255" cy="1114425"/>
          </a:xfrm>
          <a:prstGeom prst="rect">
            <a:avLst/>
          </a:prstGeom>
          <a:ln>
            <a:solidFill>
              <a:schemeClr val="accent1"/>
            </a:solidFill>
          </a:ln>
        </p:spPr>
      </p:pic>
      <p:pic>
        <p:nvPicPr>
          <p:cNvPr id="10" name="图片 9"/>
          <p:cNvPicPr>
            <a:picLocks noChangeAspect="1"/>
          </p:cNvPicPr>
          <p:nvPr/>
        </p:nvPicPr>
        <p:blipFill>
          <a:blip r:embed="rId3"/>
          <a:stretch>
            <a:fillRect/>
          </a:stretch>
        </p:blipFill>
        <p:spPr>
          <a:xfrm>
            <a:off x="6315075" y="969645"/>
            <a:ext cx="4603115" cy="3786505"/>
          </a:xfrm>
          <a:prstGeom prst="rect">
            <a:avLst/>
          </a:prstGeom>
          <a:ln>
            <a:solidFill>
              <a:schemeClr val="accent1"/>
            </a:solidFill>
          </a:ln>
        </p:spPr>
      </p:pic>
    </p:spTree>
    <p:custDataLst>
      <p:tags r:id="rId4"/>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热点轮动</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9" name="文本框 8"/>
          <p:cNvSpPr txBox="1"/>
          <p:nvPr/>
        </p:nvSpPr>
        <p:spPr>
          <a:xfrm>
            <a:off x="7540625" y="1057910"/>
            <a:ext cx="3349625" cy="1476375"/>
          </a:xfrm>
          <a:prstGeom prst="rect">
            <a:avLst/>
          </a:prstGeom>
          <a:noFill/>
        </p:spPr>
        <p:txBody>
          <a:bodyPr wrap="square" rtlCol="0">
            <a:spAutoFit/>
          </a:bodyPr>
          <a:p>
            <a:r>
              <a:rPr lang="zh-CN" altLang="en-US">
                <a:solidFill>
                  <a:srgbClr val="FF0000"/>
                </a:solidFill>
                <a:highlight>
                  <a:srgbClr val="FFFF00"/>
                </a:highlight>
              </a:rPr>
              <a:t>涨停前三：</a:t>
            </a:r>
            <a:endParaRPr lang="zh-CN" altLang="en-US">
              <a:solidFill>
                <a:srgbClr val="FF0000"/>
              </a:solidFill>
              <a:highlight>
                <a:srgbClr val="FFFF00"/>
              </a:highlight>
            </a:endParaRPr>
          </a:p>
          <a:p>
            <a:r>
              <a:rPr lang="zh-CN" altLang="en-US">
                <a:highlight>
                  <a:srgbClr val="FFFF00"/>
                </a:highlight>
              </a:rPr>
              <a:t>医药</a:t>
            </a:r>
            <a:endParaRPr lang="zh-CN" altLang="en-US">
              <a:highlight>
                <a:srgbClr val="FFFF00"/>
              </a:highlight>
            </a:endParaRPr>
          </a:p>
          <a:p>
            <a:r>
              <a:rPr lang="zh-CN" altLang="en-US">
                <a:highlight>
                  <a:srgbClr val="FFFF00"/>
                </a:highlight>
              </a:rPr>
              <a:t>机器人</a:t>
            </a:r>
            <a:endParaRPr lang="zh-CN" altLang="en-US">
              <a:highlight>
                <a:srgbClr val="FFFF00"/>
              </a:highlight>
            </a:endParaRPr>
          </a:p>
          <a:p>
            <a:r>
              <a:rPr lang="zh-CN" altLang="en-US">
                <a:highlight>
                  <a:srgbClr val="FFFF00"/>
                </a:highlight>
              </a:rPr>
              <a:t>大消费</a:t>
            </a:r>
            <a:endParaRPr lang="zh-CN" altLang="en-US">
              <a:highlight>
                <a:srgbClr val="FFFF00"/>
              </a:highlight>
            </a:endParaRPr>
          </a:p>
          <a:p>
            <a:r>
              <a:rPr lang="zh-CN" altLang="en-US">
                <a:highlight>
                  <a:srgbClr val="FFFF00"/>
                </a:highlight>
              </a:rPr>
              <a:t>芯片</a:t>
            </a:r>
            <a:endParaRPr lang="zh-CN" altLang="en-US">
              <a:highlight>
                <a:srgbClr val="FFFF00"/>
              </a:highlight>
            </a:endParaRPr>
          </a:p>
        </p:txBody>
      </p:sp>
      <p:pic>
        <p:nvPicPr>
          <p:cNvPr id="3" name="图片 2"/>
          <p:cNvPicPr>
            <a:picLocks noChangeAspect="1"/>
          </p:cNvPicPr>
          <p:nvPr/>
        </p:nvPicPr>
        <p:blipFill>
          <a:blip r:embed="rId1"/>
          <a:stretch>
            <a:fillRect/>
          </a:stretch>
        </p:blipFill>
        <p:spPr>
          <a:xfrm>
            <a:off x="440055" y="946150"/>
            <a:ext cx="6869430" cy="5105400"/>
          </a:xfrm>
          <a:prstGeom prst="rect">
            <a:avLst/>
          </a:prstGeom>
          <a:ln>
            <a:solidFill>
              <a:schemeClr val="accent1"/>
            </a:solidFill>
          </a:ln>
        </p:spPr>
      </p:pic>
    </p:spTree>
    <p:custDataLst>
      <p:tags r:id="rId2"/>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资金翻绿背景下的反弹</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3" name="图片 2"/>
          <p:cNvPicPr>
            <a:picLocks noChangeAspect="1"/>
          </p:cNvPicPr>
          <p:nvPr/>
        </p:nvPicPr>
        <p:blipFill>
          <a:blip r:embed="rId1"/>
          <a:srcRect l="18710"/>
          <a:stretch>
            <a:fillRect/>
          </a:stretch>
        </p:blipFill>
        <p:spPr>
          <a:xfrm>
            <a:off x="69850" y="768350"/>
            <a:ext cx="3376930" cy="3872230"/>
          </a:xfrm>
          <a:prstGeom prst="rect">
            <a:avLst/>
          </a:prstGeom>
          <a:ln>
            <a:solidFill>
              <a:schemeClr val="accent1"/>
            </a:solidFill>
          </a:ln>
        </p:spPr>
      </p:pic>
      <p:sp>
        <p:nvSpPr>
          <p:cNvPr id="4" name="文本框 3"/>
          <p:cNvSpPr txBox="1"/>
          <p:nvPr/>
        </p:nvSpPr>
        <p:spPr>
          <a:xfrm>
            <a:off x="8632825" y="834390"/>
            <a:ext cx="2440305" cy="1476375"/>
          </a:xfrm>
          <a:prstGeom prst="rect">
            <a:avLst/>
          </a:prstGeom>
          <a:noFill/>
        </p:spPr>
        <p:txBody>
          <a:bodyPr wrap="square" rtlCol="0">
            <a:spAutoFit/>
          </a:bodyPr>
          <a:p>
            <a:r>
              <a:rPr lang="zh-CN" altLang="en-US"/>
              <a:t>热点回档易出现</a:t>
            </a:r>
            <a:r>
              <a:rPr lang="zh-CN" altLang="en-US">
                <a:solidFill>
                  <a:srgbClr val="0029DA"/>
                </a:solidFill>
              </a:rPr>
              <a:t>承压</a:t>
            </a:r>
            <a:endParaRPr lang="zh-CN" altLang="en-US"/>
          </a:p>
          <a:p>
            <a:endParaRPr lang="zh-CN" altLang="en-US"/>
          </a:p>
          <a:p>
            <a:r>
              <a:rPr lang="zh-CN" altLang="en-US">
                <a:solidFill>
                  <a:srgbClr val="FF0000"/>
                </a:solidFill>
              </a:rPr>
              <a:t>策略：做活跃股</a:t>
            </a:r>
            <a:endParaRPr lang="zh-CN" altLang="en-US">
              <a:solidFill>
                <a:srgbClr val="FF0000"/>
              </a:solidFill>
            </a:endParaRPr>
          </a:p>
          <a:p>
            <a:endParaRPr lang="zh-CN" altLang="en-US"/>
          </a:p>
          <a:p>
            <a:r>
              <a:rPr lang="zh-CN" altLang="en-US"/>
              <a:t>大单突破首次回档</a:t>
            </a:r>
            <a:endParaRPr lang="zh-CN" altLang="en-US"/>
          </a:p>
        </p:txBody>
      </p:sp>
      <p:pic>
        <p:nvPicPr>
          <p:cNvPr id="8" name="图片 7"/>
          <p:cNvPicPr>
            <a:picLocks noChangeAspect="1"/>
          </p:cNvPicPr>
          <p:nvPr/>
        </p:nvPicPr>
        <p:blipFill>
          <a:blip r:embed="rId2"/>
          <a:stretch>
            <a:fillRect/>
          </a:stretch>
        </p:blipFill>
        <p:spPr>
          <a:xfrm>
            <a:off x="2155190" y="1374775"/>
            <a:ext cx="3664585" cy="3895090"/>
          </a:xfrm>
          <a:prstGeom prst="rect">
            <a:avLst/>
          </a:prstGeom>
          <a:ln>
            <a:solidFill>
              <a:schemeClr val="accent1"/>
            </a:solidFill>
          </a:ln>
        </p:spPr>
      </p:pic>
      <p:sp>
        <p:nvSpPr>
          <p:cNvPr id="15" name="文本框 14"/>
          <p:cNvSpPr txBox="1"/>
          <p:nvPr/>
        </p:nvSpPr>
        <p:spPr>
          <a:xfrm>
            <a:off x="746760" y="2607945"/>
            <a:ext cx="1236345" cy="645160"/>
          </a:xfrm>
          <a:prstGeom prst="rect">
            <a:avLst/>
          </a:prstGeom>
          <a:noFill/>
        </p:spPr>
        <p:txBody>
          <a:bodyPr wrap="square" rtlCol="0">
            <a:spAutoFit/>
          </a:bodyPr>
          <a:p>
            <a:r>
              <a:rPr lang="zh-CN" altLang="en-US">
                <a:highlight>
                  <a:srgbClr val="FFFF00"/>
                </a:highlight>
              </a:rPr>
              <a:t>反弹承压</a:t>
            </a:r>
            <a:endParaRPr lang="zh-CN" altLang="en-US">
              <a:highlight>
                <a:srgbClr val="FFFF00"/>
              </a:highlight>
            </a:endParaRPr>
          </a:p>
          <a:p>
            <a:r>
              <a:rPr lang="zh-CN" altLang="en-US">
                <a:highlight>
                  <a:srgbClr val="FFFF00"/>
                </a:highlight>
              </a:rPr>
              <a:t>（触角）</a:t>
            </a:r>
            <a:endParaRPr lang="zh-CN" altLang="en-US">
              <a:highlight>
                <a:srgbClr val="FFFF00"/>
              </a:highlight>
            </a:endParaRPr>
          </a:p>
        </p:txBody>
      </p:sp>
      <p:sp>
        <p:nvSpPr>
          <p:cNvPr id="16" name="文本框 15"/>
          <p:cNvSpPr txBox="1"/>
          <p:nvPr/>
        </p:nvSpPr>
        <p:spPr>
          <a:xfrm>
            <a:off x="2900680" y="2976245"/>
            <a:ext cx="1683385" cy="645160"/>
          </a:xfrm>
          <a:prstGeom prst="rect">
            <a:avLst/>
          </a:prstGeom>
          <a:noFill/>
        </p:spPr>
        <p:txBody>
          <a:bodyPr wrap="square" rtlCol="0">
            <a:spAutoFit/>
          </a:bodyPr>
          <a:p>
            <a:pPr algn="ctr"/>
            <a:r>
              <a:rPr lang="zh-CN" altLang="en-US">
                <a:highlight>
                  <a:srgbClr val="FFFF00"/>
                </a:highlight>
              </a:rPr>
              <a:t>反弹承压</a:t>
            </a:r>
            <a:endParaRPr lang="zh-CN" altLang="en-US">
              <a:highlight>
                <a:srgbClr val="FFFF00"/>
              </a:highlight>
            </a:endParaRPr>
          </a:p>
          <a:p>
            <a:pPr algn="ctr"/>
            <a:r>
              <a:rPr lang="zh-CN" altLang="en-US">
                <a:highlight>
                  <a:srgbClr val="FFFF00"/>
                </a:highlight>
              </a:rPr>
              <a:t>（捕捞翻绿）</a:t>
            </a:r>
            <a:endParaRPr lang="zh-CN" altLang="en-US">
              <a:highlight>
                <a:srgbClr val="FFFF00"/>
              </a:highlight>
            </a:endParaRPr>
          </a:p>
        </p:txBody>
      </p:sp>
      <p:pic>
        <p:nvPicPr>
          <p:cNvPr id="17" name="图片 16"/>
          <p:cNvPicPr>
            <a:picLocks noChangeAspect="1"/>
          </p:cNvPicPr>
          <p:nvPr/>
        </p:nvPicPr>
        <p:blipFill>
          <a:blip r:embed="rId3"/>
          <a:stretch>
            <a:fillRect/>
          </a:stretch>
        </p:blipFill>
        <p:spPr>
          <a:xfrm>
            <a:off x="5131435" y="2682875"/>
            <a:ext cx="3292475" cy="3300095"/>
          </a:xfrm>
          <a:prstGeom prst="rect">
            <a:avLst/>
          </a:prstGeom>
          <a:ln>
            <a:solidFill>
              <a:schemeClr val="accent1"/>
            </a:solidFill>
          </a:ln>
        </p:spPr>
      </p:pic>
      <p:pic>
        <p:nvPicPr>
          <p:cNvPr id="9" name="图片 8"/>
          <p:cNvPicPr>
            <a:picLocks noChangeAspect="1"/>
          </p:cNvPicPr>
          <p:nvPr/>
        </p:nvPicPr>
        <p:blipFill>
          <a:blip r:embed="rId4"/>
          <a:stretch>
            <a:fillRect/>
          </a:stretch>
        </p:blipFill>
        <p:spPr>
          <a:xfrm>
            <a:off x="7537450" y="3142615"/>
            <a:ext cx="3833495" cy="3252470"/>
          </a:xfrm>
          <a:prstGeom prst="rect">
            <a:avLst/>
          </a:prstGeom>
          <a:ln>
            <a:solidFill>
              <a:schemeClr val="accent1"/>
            </a:solidFill>
          </a:ln>
        </p:spPr>
      </p:pic>
      <p:sp>
        <p:nvSpPr>
          <p:cNvPr id="18" name="文本框 17"/>
          <p:cNvSpPr txBox="1"/>
          <p:nvPr/>
        </p:nvSpPr>
        <p:spPr>
          <a:xfrm>
            <a:off x="5182235" y="4272280"/>
            <a:ext cx="2599690" cy="645160"/>
          </a:xfrm>
          <a:prstGeom prst="rect">
            <a:avLst/>
          </a:prstGeom>
          <a:noFill/>
        </p:spPr>
        <p:txBody>
          <a:bodyPr wrap="square" rtlCol="0">
            <a:spAutoFit/>
          </a:bodyPr>
          <a:p>
            <a:pPr algn="ctr"/>
            <a:r>
              <a:rPr lang="zh-CN" altLang="en-US">
                <a:highlight>
                  <a:srgbClr val="FFFF00"/>
                </a:highlight>
              </a:rPr>
              <a:t>反弹承压</a:t>
            </a:r>
            <a:endParaRPr lang="zh-CN" altLang="en-US">
              <a:highlight>
                <a:srgbClr val="FFFF00"/>
              </a:highlight>
            </a:endParaRPr>
          </a:p>
          <a:p>
            <a:pPr algn="ctr"/>
            <a:r>
              <a:rPr lang="zh-CN" altLang="en-US">
                <a:highlight>
                  <a:srgbClr val="FFFF00"/>
                </a:highlight>
              </a:rPr>
              <a:t>（资金翻绿）</a:t>
            </a:r>
            <a:endParaRPr lang="zh-CN" altLang="en-US">
              <a:highlight>
                <a:srgbClr val="FFFF00"/>
              </a:highlight>
            </a:endParaRPr>
          </a:p>
        </p:txBody>
      </p:sp>
      <p:sp>
        <p:nvSpPr>
          <p:cNvPr id="14" name="文本框 13"/>
          <p:cNvSpPr txBox="1"/>
          <p:nvPr/>
        </p:nvSpPr>
        <p:spPr>
          <a:xfrm>
            <a:off x="9517380" y="4549140"/>
            <a:ext cx="1564640" cy="368300"/>
          </a:xfrm>
          <a:prstGeom prst="rect">
            <a:avLst/>
          </a:prstGeom>
          <a:noFill/>
        </p:spPr>
        <p:txBody>
          <a:bodyPr wrap="square" rtlCol="0">
            <a:spAutoFit/>
          </a:bodyPr>
          <a:p>
            <a:r>
              <a:rPr lang="zh-CN" altLang="en-US">
                <a:highlight>
                  <a:srgbClr val="FFFF00"/>
                </a:highlight>
              </a:rPr>
              <a:t>反弹即将承压</a:t>
            </a:r>
            <a:endParaRPr lang="zh-CN" altLang="en-US">
              <a:highlight>
                <a:srgbClr val="FFFF00"/>
              </a:highlight>
            </a:endParaRPr>
          </a:p>
        </p:txBody>
      </p:sp>
    </p:spTree>
    <p:custDataLst>
      <p:tags r:id="rId5"/>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八月下旬策略</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3" name="文本框 2"/>
          <p:cNvSpPr txBox="1"/>
          <p:nvPr/>
        </p:nvSpPr>
        <p:spPr>
          <a:xfrm>
            <a:off x="1347470" y="1713230"/>
            <a:ext cx="9936480" cy="2760980"/>
          </a:xfrm>
          <a:prstGeom prst="rect">
            <a:avLst/>
          </a:prstGeom>
          <a:noFill/>
        </p:spPr>
        <p:txBody>
          <a:bodyPr wrap="square" rtlCol="0">
            <a:spAutoFit/>
          </a:bodyPr>
          <a:p>
            <a:pPr>
              <a:lnSpc>
                <a:spcPct val="130000"/>
              </a:lnSpc>
            </a:pPr>
            <a:r>
              <a:rPr lang="en-US" altLang="zh-CN" sz="2800"/>
              <a:t>1.</a:t>
            </a:r>
            <a:r>
              <a:rPr lang="zh-CN" altLang="en-US" sz="2800"/>
              <a:t>市场</a:t>
            </a:r>
            <a:r>
              <a:rPr lang="zh-CN" altLang="en-US" sz="2800">
                <a:solidFill>
                  <a:srgbClr val="0029DA"/>
                </a:solidFill>
              </a:rPr>
              <a:t>缩量</a:t>
            </a:r>
            <a:r>
              <a:rPr lang="zh-CN" altLang="en-US" sz="2800"/>
              <a:t>涨到压力，指数类适当</a:t>
            </a:r>
            <a:r>
              <a:rPr lang="zh-CN" altLang="en-US" sz="2800">
                <a:solidFill>
                  <a:srgbClr val="0029DA"/>
                </a:solidFill>
              </a:rPr>
              <a:t>收缩仓位。</a:t>
            </a:r>
            <a:endParaRPr lang="zh-CN" altLang="en-US" sz="2800">
              <a:solidFill>
                <a:srgbClr val="0029DA"/>
              </a:solidFill>
            </a:endParaRPr>
          </a:p>
          <a:p>
            <a:pPr>
              <a:lnSpc>
                <a:spcPct val="130000"/>
              </a:lnSpc>
            </a:pPr>
            <a:r>
              <a:rPr lang="en-US" altLang="zh-CN" sz="2800"/>
              <a:t>2.</a:t>
            </a:r>
            <a:r>
              <a:rPr lang="zh-CN" altLang="en-US" sz="2800"/>
              <a:t>月中做一次</a:t>
            </a:r>
            <a:r>
              <a:rPr lang="zh-CN" altLang="en-US" sz="2800">
                <a:solidFill>
                  <a:srgbClr val="0029DA"/>
                </a:solidFill>
              </a:rPr>
              <a:t>去弱留强</a:t>
            </a:r>
            <a:r>
              <a:rPr lang="zh-CN" altLang="en-US" sz="2800"/>
              <a:t>的调仓。</a:t>
            </a:r>
            <a:endParaRPr lang="zh-CN" altLang="en-US" sz="2800"/>
          </a:p>
          <a:p>
            <a:pPr>
              <a:lnSpc>
                <a:spcPct val="130000"/>
              </a:lnSpc>
            </a:pPr>
            <a:r>
              <a:rPr lang="en-US" altLang="zh-CN" sz="2800"/>
              <a:t>3.</a:t>
            </a:r>
            <a:r>
              <a:rPr lang="zh-CN" altLang="en-US" sz="2800">
                <a:sym typeface="+mn-ea"/>
              </a:rPr>
              <a:t>震荡中</a:t>
            </a:r>
            <a:r>
              <a:rPr lang="zh-CN" altLang="en-US" sz="2800">
                <a:solidFill>
                  <a:srgbClr val="FF0000"/>
                </a:solidFill>
              </a:rPr>
              <a:t>聚焦主线</a:t>
            </a:r>
            <a:r>
              <a:rPr lang="zh-CN" altLang="en-US" sz="2800"/>
              <a:t>（大单</a:t>
            </a:r>
            <a:r>
              <a:rPr lang="en-US" altLang="zh-CN" sz="2800"/>
              <a:t>+</a:t>
            </a:r>
            <a:r>
              <a:rPr lang="zh-CN" altLang="en-US" sz="2800"/>
              <a:t>熊线上移</a:t>
            </a:r>
            <a:r>
              <a:rPr lang="en-US" altLang="zh-CN" sz="2800"/>
              <a:t>+</a:t>
            </a:r>
            <a:r>
              <a:rPr lang="zh-CN" altLang="en-US" sz="2800"/>
              <a:t>涨停增加）</a:t>
            </a:r>
            <a:endParaRPr lang="zh-CN" altLang="en-US" sz="2800"/>
          </a:p>
          <a:p>
            <a:pPr>
              <a:lnSpc>
                <a:spcPct val="130000"/>
              </a:lnSpc>
            </a:pPr>
            <a:r>
              <a:rPr lang="en-US" altLang="zh-CN" sz="2800"/>
              <a:t>4.</a:t>
            </a:r>
            <a:r>
              <a:rPr lang="zh-CN" altLang="en-US" sz="2800"/>
              <a:t>月底</a:t>
            </a:r>
            <a:r>
              <a:rPr lang="zh-CN" altLang="en-US" sz="2800">
                <a:solidFill>
                  <a:srgbClr val="FF0000"/>
                </a:solidFill>
              </a:rPr>
              <a:t>业绩披露潮</a:t>
            </a:r>
            <a:r>
              <a:rPr lang="zh-CN" altLang="en-US" sz="2800"/>
              <a:t>，优先做绩优，适当排雷（高风险，雷标等）</a:t>
            </a:r>
            <a:endParaRPr lang="zh-CN" altLang="en-US" sz="2800"/>
          </a:p>
          <a:p>
            <a:endParaRPr lang="zh-CN" altLang="en-US" sz="2800"/>
          </a:p>
        </p:txBody>
      </p:sp>
    </p:spTree>
    <p:custDataLst>
      <p:tags r:id="rId1"/>
    </p:custDataLst>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6.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7.xml><?xml version="1.0" encoding="utf-8"?>
<p:tagLst xmlns:p="http://schemas.openxmlformats.org/presentationml/2006/main">
  <p:tag name="KSO_WM_BEAUTIFY_FLAG" val=""/>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0.xml><?xml version="1.0" encoding="utf-8"?>
<p:tagLst xmlns:p="http://schemas.openxmlformats.org/presentationml/2006/main">
  <p:tag name="KSO_WM_BEAUTIFY_FLAG" val=""/>
</p:tagLst>
</file>

<file path=ppt/tags/tag111.xml><?xml version="1.0" encoding="utf-8"?>
<p:tagLst xmlns:p="http://schemas.openxmlformats.org/presentationml/2006/main">
  <p:tag name="KSO_WM_BEAUTIFY_FLAG" val=""/>
</p:tagLst>
</file>

<file path=ppt/tags/tag112.xml><?xml version="1.0" encoding="utf-8"?>
<p:tagLst xmlns:p="http://schemas.openxmlformats.org/presentationml/2006/main">
  <p:tag name="KSO_WM_BEAUTIFY_FLAG" val="#wm#"/>
  <p:tag name="KSO_WM_TEMPLATE_CATEGORY" val="custom"/>
  <p:tag name="KSO_WM_TEMPLATE_INDEX" val="20205081"/>
</p:tagLst>
</file>

<file path=ppt/tags/tag113.xml><?xml version="1.0" encoding="utf-8"?>
<p:tagLst xmlns:p="http://schemas.openxmlformats.org/presentationml/2006/main">
  <p:tag name="KSO_WM_BEAUTIFY_FLAG" val=""/>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
</p:tagLst>
</file>

<file path=ppt/tags/tag122.xml><?xml version="1.0" encoding="utf-8"?>
<p:tagLst xmlns:p="http://schemas.openxmlformats.org/presentationml/2006/main">
  <p:tag name="KSO_WM_BEAUTIFY_FLAG" val=""/>
</p:tagLst>
</file>

<file path=ppt/tags/tag123.xml><?xml version="1.0" encoding="utf-8"?>
<p:tagLst xmlns:p="http://schemas.openxmlformats.org/presentationml/2006/main">
  <p:tag name="KSO_WM_BEAUTIFY_FLAG" val=""/>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wm#"/>
  <p:tag name="KSO_WM_TEMPLATE_CATEGORY" val="custom"/>
  <p:tag name="KSO_WM_TEMPLATE_INDEX" val="20205081"/>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30.xml><?xml version="1.0" encoding="utf-8"?>
<p:tagLst xmlns:p="http://schemas.openxmlformats.org/presentationml/2006/main">
  <p:tag name="KSO_WM_BEAUTIFY_FLAG" val="#wm#"/>
  <p:tag name="KSO_WM_TEMPLATE_CATEGORY" val="custom"/>
  <p:tag name="KSO_WM_TEMPLATE_INDEX" val="20205081"/>
</p:tagLst>
</file>

<file path=ppt/tags/tag131.xml><?xml version="1.0" encoding="utf-8"?>
<p:tagLst xmlns:p="http://schemas.openxmlformats.org/presentationml/2006/main">
  <p:tag name="KSO_WM_BEAUTIFY_FLAG" val="#wm#"/>
  <p:tag name="KSO_WM_TEMPLATE_CATEGORY" val="custom"/>
  <p:tag name="KSO_WM_TEMPLATE_INDEX" val="20205081"/>
</p:tagLst>
</file>

<file path=ppt/tags/tag132.xml><?xml version="1.0" encoding="utf-8"?>
<p:tagLst xmlns:p="http://schemas.openxmlformats.org/presentationml/2006/main">
  <p:tag name="KSO_WM_BEAUTIFY_FLAG" val="#wm#"/>
  <p:tag name="KSO_WM_TEMPLATE_CATEGORY" val="custom"/>
  <p:tag name="KSO_WM_TEMPLATE_INDEX" val="20205081"/>
</p:tagLst>
</file>

<file path=ppt/tags/tag133.xml><?xml version="1.0" encoding="utf-8"?>
<p:tagLst xmlns:p="http://schemas.openxmlformats.org/presentationml/2006/main">
  <p:tag name="KSO_WM_BEAUTIFY_FLAG" val="#wm#"/>
  <p:tag name="KSO_WM_TEMPLATE_CATEGORY" val="custom"/>
  <p:tag name="KSO_WM_TEMPLATE_INDEX" val="20205081"/>
</p:tagLst>
</file>

<file path=ppt/tags/tag134.xml><?xml version="1.0" encoding="utf-8"?>
<p:tagLst xmlns:p="http://schemas.openxmlformats.org/presentationml/2006/main">
  <p:tag name="KSO_WM_BEAUTIFY_FLAG" val="#wm#"/>
  <p:tag name="KSO_WM_TEMPLATE_CATEGORY" val="custom"/>
  <p:tag name="KSO_WM_TEMPLATE_INDEX" val="20205081"/>
</p:tagLst>
</file>

<file path=ppt/tags/tag135.xml><?xml version="1.0" encoding="utf-8"?>
<p:tagLst xmlns:p="http://schemas.openxmlformats.org/presentationml/2006/main">
  <p:tag name="KSO_WM_BEAUTIFY_FLAG" val="#wm#"/>
  <p:tag name="KSO_WM_TEMPLATE_CATEGORY" val="custom"/>
  <p:tag name="KSO_WM_TEMPLATE_INDEX" val="20205081"/>
</p:tagLst>
</file>

<file path=ppt/tags/tag136.xml><?xml version="1.0" encoding="utf-8"?>
<p:tagLst xmlns:p="http://schemas.openxmlformats.org/presentationml/2006/main">
  <p:tag name="KSO_WM_BEAUTIFY_FLAG" val="#wm#"/>
  <p:tag name="KSO_WM_TEMPLATE_CATEGORY" val="custom"/>
  <p:tag name="KSO_WM_TEMPLATE_INDEX" val="20205081"/>
</p:tagLst>
</file>

<file path=ppt/tags/tag137.xml><?xml version="1.0" encoding="utf-8"?>
<p:tagLst xmlns:p="http://schemas.openxmlformats.org/presentationml/2006/main">
  <p:tag name="KSO_WM_BEAUTIFY_FLAG" val="#wm#"/>
  <p:tag name="KSO_WM_TEMPLATE_CATEGORY" val="custom"/>
  <p:tag name="KSO_WM_TEMPLATE_INDEX" val="20205081"/>
</p:tagLst>
</file>

<file path=ppt/tags/tag138.xml><?xml version="1.0" encoding="utf-8"?>
<p:tagLst xmlns:p="http://schemas.openxmlformats.org/presentationml/2006/main">
  <p:tag name="KSO_WM_BEAUTIFY_FLAG" val="#wm#"/>
  <p:tag name="KSO_WM_TEMPLATE_CATEGORY" val="custom"/>
  <p:tag name="KSO_WM_TEMPLATE_INDEX" val="20205081"/>
</p:tagLst>
</file>

<file path=ppt/tags/tag139.xml><?xml version="1.0" encoding="utf-8"?>
<p:tagLst xmlns:p="http://schemas.openxmlformats.org/presentationml/2006/main">
  <p:tag name="KSO_WM_BEAUTIFY_FLAG" val="#wm#"/>
  <p:tag name="KSO_WM_TEMPLATE_CATEGORY" val="custom"/>
  <p:tag name="KSO_WM_TEMPLATE_INDEX" val="20205081"/>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40.xml><?xml version="1.0" encoding="utf-8"?>
<p:tagLst xmlns:p="http://schemas.openxmlformats.org/presentationml/2006/main">
  <p:tag name="KSO_WM_BEAUTIFY_FLAG" val="#wm#"/>
  <p:tag name="KSO_WM_TEMPLATE_CATEGORY" val="custom"/>
  <p:tag name="KSO_WM_TEMPLATE_INDEX" val="20205081"/>
</p:tagLst>
</file>

<file path=ppt/tags/tag141.xml><?xml version="1.0" encoding="utf-8"?>
<p:tagLst xmlns:p="http://schemas.openxmlformats.org/presentationml/2006/main">
  <p:tag name="KSO_WM_BEAUTIFY_FLAG" val="#wm#"/>
  <p:tag name="KSO_WM_TEMPLATE_CATEGORY" val="custom"/>
  <p:tag name="KSO_WM_TEMPLATE_INDEX" val="20205081"/>
</p:tagLst>
</file>

<file path=ppt/tags/tag142.xml><?xml version="1.0" encoding="utf-8"?>
<p:tagLst xmlns:p="http://schemas.openxmlformats.org/presentationml/2006/main">
  <p:tag name="KSO_WM_BEAUTIFY_FLAG" val="#wm#"/>
  <p:tag name="KSO_WM_TEMPLATE_CATEGORY" val="custom"/>
  <p:tag name="KSO_WM_TEMPLATE_INDEX" val="20205081"/>
</p:tagLst>
</file>

<file path=ppt/tags/tag143.xml><?xml version="1.0" encoding="utf-8"?>
<p:tagLst xmlns:p="http://schemas.openxmlformats.org/presentationml/2006/main">
  <p:tag name="KSO_WM_BEAUTIFY_FLAG" val="#wm#"/>
  <p:tag name="KSO_WM_TEMPLATE_CATEGORY" val="custom"/>
  <p:tag name="KSO_WM_TEMPLATE_INDEX" val="20205081"/>
</p:tagLst>
</file>

<file path=ppt/tags/tag144.xml><?xml version="1.0" encoding="utf-8"?>
<p:tagLst xmlns:p="http://schemas.openxmlformats.org/presentationml/2006/main">
  <p:tag name="KSO_WM_BEAUTIFY_FLAG" val="#wm#"/>
  <p:tag name="KSO_WM_TEMPLATE_CATEGORY" val="custom"/>
  <p:tag name="KSO_WM_TEMPLATE_INDEX" val="20205081"/>
</p:tagLst>
</file>

<file path=ppt/tags/tag145.xml><?xml version="1.0" encoding="utf-8"?>
<p:tagLst xmlns:p="http://schemas.openxmlformats.org/presentationml/2006/main">
  <p:tag name="KSO_WM_BEAUTIFY_FLAG" val="#wm#"/>
  <p:tag name="KSO_WM_TEMPLATE_CATEGORY" val="custom"/>
  <p:tag name="KSO_WM_TEMPLATE_INDEX" val="20205081"/>
</p:tagLst>
</file>

<file path=ppt/tags/tag146.xml><?xml version="1.0" encoding="utf-8"?>
<p:tagLst xmlns:p="http://schemas.openxmlformats.org/presentationml/2006/main">
  <p:tag name="KSO_WM_BEAUTIFY_FLAG" val="#wm#"/>
  <p:tag name="KSO_WM_TEMPLATE_CATEGORY" val="custom"/>
  <p:tag name="KSO_WM_TEMPLATE_INDEX" val="20205081"/>
</p:tagLst>
</file>

<file path=ppt/tags/tag147.xml><?xml version="1.0" encoding="utf-8"?>
<p:tagLst xmlns:p="http://schemas.openxmlformats.org/presentationml/2006/main">
  <p:tag name="KSO_WM_BEAUTIFY_FLAG" val=""/>
</p:tagLst>
</file>

<file path=ppt/tags/tag148.xml><?xml version="1.0" encoding="utf-8"?>
<p:tagLst xmlns:p="http://schemas.openxmlformats.org/presentationml/2006/main">
  <p:tag name="KSO_WM_BEAUTIFY_FLAG" val=""/>
</p:tagLst>
</file>

<file path=ppt/tags/tag149.xml><?xml version="1.0" encoding="utf-8"?>
<p:tagLst xmlns:p="http://schemas.openxmlformats.org/presentationml/2006/main">
  <p:tag name="KSO_WM_BEAUTIFY_FLAG" val=""/>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0.xml><?xml version="1.0" encoding="utf-8"?>
<p:tagLst xmlns:p="http://schemas.openxmlformats.org/presentationml/2006/main">
  <p:tag name="KSO_WM_BEAUTIFY_FLAG" val="#wm#"/>
  <p:tag name="KSO_WM_TEMPLATE_CATEGORY" val="custom"/>
  <p:tag name="KSO_WM_TEMPLATE_INDEX" val="20205081"/>
</p:tagLst>
</file>

<file path=ppt/tags/tag151.xml><?xml version="1.0" encoding="utf-8"?>
<p:tagLst xmlns:p="http://schemas.openxmlformats.org/presentationml/2006/main">
  <p:tag name="KSO_WPP_MARK_KEY" val="34a5c737-2527-451b-a6cc-313a70f4ce21"/>
  <p:tag name="COMMONDATA" val="eyJoZGlkIjoiMTk1ZjdmYzA4NGU5M2Q5YjlkMTljOTVhOTZhYTM2OGEifQ=="/>
  <p:tag name="commondata" val="eyJoZGlkIjoiYmY4N2MwZTRlYmM3OTllMmExYTkwY2Q4OTk5NDcwMGIifQ=="/>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xml><?xml version="1.0" encoding="utf-8"?>
<p:tagLst xmlns:p="http://schemas.openxmlformats.org/presentationml/2006/main">
  <p:tag name="KSO_WM_UNIT_PLACING_PICTURE_USER_VIEWPORT" val="{&quot;height&quot;:10168,&quot;width&quot;:18489}"/>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4.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xml><?xml version="1.0" encoding="utf-8"?>
<p:tagLst xmlns:p="http://schemas.openxmlformats.org/presentationml/2006/main">
  <p:tag name="KSO_WM_BEAUTIFY_FLAG" val=""/>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8.xml><?xml version="1.0" encoding="utf-8"?>
<p:tagLst xmlns:p="http://schemas.openxmlformats.org/presentationml/2006/main">
  <p:tag name="KSO_WM_BEAUTIFY_FLAG" val=""/>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1295</Words>
  <Application>WPS 演示</Application>
  <PresentationFormat>宽屏</PresentationFormat>
  <Paragraphs>154</Paragraphs>
  <Slides>20</Slides>
  <Notes>4</Notes>
  <HiddenSlides>0</HiddenSlides>
  <MMClips>0</MMClips>
  <ScaleCrop>false</ScaleCrop>
  <HeadingPairs>
    <vt:vector size="6" baseType="variant">
      <vt:variant>
        <vt:lpstr>已用的字体</vt:lpstr>
      </vt:variant>
      <vt:variant>
        <vt:i4>11</vt:i4>
      </vt:variant>
      <vt:variant>
        <vt:lpstr>主题</vt:lpstr>
      </vt:variant>
      <vt:variant>
        <vt:i4>2</vt:i4>
      </vt:variant>
      <vt:variant>
        <vt:lpstr>幻灯片标题</vt:lpstr>
      </vt:variant>
      <vt:variant>
        <vt:i4>20</vt:i4>
      </vt:variant>
    </vt:vector>
  </HeadingPairs>
  <TitlesOfParts>
    <vt:vector size="33" baseType="lpstr">
      <vt:lpstr>Arial</vt:lpstr>
      <vt:lpstr>宋体</vt:lpstr>
      <vt:lpstr>Wingdings</vt:lpstr>
      <vt:lpstr>Wingdings</vt:lpstr>
      <vt:lpstr>思源黑体 CN Normal</vt:lpstr>
      <vt:lpstr>Noto Sans S Chinese Black</vt:lpstr>
      <vt:lpstr>思源黑体 CN Medium</vt:lpstr>
      <vt:lpstr>思源黑体 CN Bold</vt:lpstr>
      <vt:lpstr>微软雅黑</vt:lpstr>
      <vt:lpstr>Arial Unicode MS</vt:lpstr>
      <vt:lpstr>Calibri</vt:lpstr>
      <vt:lpstr>Office 主题​​</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C_Hokcheung</cp:lastModifiedBy>
  <cp:revision>1336</cp:revision>
  <dcterms:created xsi:type="dcterms:W3CDTF">2019-06-19T02:08:00Z</dcterms:created>
  <dcterms:modified xsi:type="dcterms:W3CDTF">2026-08-17T09:22:17Z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2052-12.1.0.28043</vt:lpwstr>
  </property>
  <property fmtid="{D5CDD505-2E9C-101B-9397-08002B2CF9AE}" pid="3" name="ICV">
    <vt:lpwstr>67F8E99CA25843CDBAFD0150A9FB820A</vt:lpwstr>
  </property>
</Properties>
</file>