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435" r:id="rId3"/>
    <p:sldId id="586" r:id="rId4"/>
    <p:sldId id="591" r:id="rId5"/>
    <p:sldId id="562" r:id="rId6"/>
    <p:sldId id="597" r:id="rId7"/>
    <p:sldId id="593" r:id="rId8"/>
    <p:sldId id="587" r:id="rId9"/>
    <p:sldId id="599" r:id="rId10"/>
    <p:sldId id="595" r:id="rId11"/>
    <p:sldId id="589" r:id="rId12"/>
    <p:sldId id="602" r:id="rId13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85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9DA"/>
    <a:srgbClr val="F315F3"/>
    <a:srgbClr val="AB5ED1"/>
    <a:srgbClr val="2003FF"/>
    <a:srgbClr val="092BB1"/>
    <a:srgbClr val="B34500"/>
    <a:srgbClr val="FFBF75"/>
    <a:srgbClr val="FFD483"/>
    <a:srgbClr val="FFEFCE"/>
    <a:srgbClr val="FFD5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108"/>
        <p:guide pos="3840"/>
        <p:guide pos="485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gs" Target="tags/tag33.xml"/><Relationship Id="rId18" Type="http://schemas.openxmlformats.org/officeDocument/2006/relationships/commentAuthors" Target="commentAuthors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image" Target="../media/image5.png"/><Relationship Id="rId11" Type="http://schemas.openxmlformats.org/officeDocument/2006/relationships/image" Target="../media/image4.jpe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6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12" name="图片 11" descr="介绍页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18" name="图片 17" descr="logo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目录页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600" y="0"/>
            <a:ext cx="12193200" cy="6858000"/>
          </a:xfrm>
          <a:prstGeom prst="rect">
            <a:avLst/>
          </a:prstGeom>
        </p:spPr>
      </p:pic>
      <p:sp>
        <p:nvSpPr>
          <p:cNvPr id="80" name="文本框 79"/>
          <p:cNvSpPr txBox="1"/>
          <p:nvPr userDrawn="1"/>
        </p:nvSpPr>
        <p:spPr>
          <a:xfrm>
            <a:off x="937260" y="2353945"/>
            <a:ext cx="200850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优设标题黑" panose="00000500000000000000" charset="-122"/>
                <a:ea typeface="优设标题黑" panose="00000500000000000000" charset="-122"/>
                <a:cs typeface="优设标题黑" panose="00000500000000000000" charset="-122"/>
              </a:rPr>
              <a:t>目录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优设标题黑" panose="00000500000000000000" charset="-122"/>
              <a:ea typeface="优设标题黑" panose="00000500000000000000" charset="-122"/>
              <a:cs typeface="优设标题黑" panose="00000500000000000000" charset="-122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982345" y="3213100"/>
            <a:ext cx="2658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rPr>
              <a:t>CATALOGUE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</a:endParaRPr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286131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3110865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0" name="等腰三角形 9"/>
          <p:cNvSpPr/>
          <p:nvPr userDrawn="1"/>
        </p:nvSpPr>
        <p:spPr>
          <a:xfrm rot="5400000">
            <a:off x="336042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0" name="图片 19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7" name="图片 6" descr="目录页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22" name="图片 21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3" name="图片 22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5" y="622300"/>
            <a:ext cx="12192635" cy="6235700"/>
          </a:xfrm>
          <a:prstGeom prst="rect">
            <a:avLst/>
          </a:prstGeom>
        </p:spPr>
      </p:pic>
      <p:pic>
        <p:nvPicPr>
          <p:cNvPr id="5" name="图片 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5" y="0"/>
            <a:ext cx="12192000" cy="5156835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7" name="图片 6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657860" y="638238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经传多赢资深投顾：罗雪奎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A1120616080001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A20250619001216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目录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9088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目录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sp>
        <p:nvSpPr>
          <p:cNvPr id="11" name="等腰三角形 10"/>
          <p:cNvSpPr/>
          <p:nvPr userDrawn="1"/>
        </p:nvSpPr>
        <p:spPr>
          <a:xfrm rot="5400000">
            <a:off x="4345305" y="2675890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等腰三角形 11"/>
          <p:cNvSpPr/>
          <p:nvPr userDrawn="1"/>
        </p:nvSpPr>
        <p:spPr>
          <a:xfrm rot="5400000">
            <a:off x="4592320" y="26714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等腰三角形 12"/>
          <p:cNvSpPr/>
          <p:nvPr userDrawn="1"/>
        </p:nvSpPr>
        <p:spPr>
          <a:xfrm rot="5400000">
            <a:off x="4843780" y="268287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连接符 14"/>
          <p:cNvCxnSpPr/>
          <p:nvPr userDrawn="1"/>
        </p:nvCxnSpPr>
        <p:spPr>
          <a:xfrm>
            <a:off x="1203960" y="4286250"/>
            <a:ext cx="8296275" cy="0"/>
          </a:xfrm>
          <a:prstGeom prst="line">
            <a:avLst/>
          </a:prstGeom>
          <a:ln w="22225">
            <a:gradFill>
              <a:gsLst>
                <a:gs pos="0">
                  <a:srgbClr val="132AAC"/>
                </a:gs>
                <a:gs pos="47000">
                  <a:srgbClr val="7399DC"/>
                </a:gs>
                <a:gs pos="100000">
                  <a:srgbClr val="0A2EA8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3" name="图片 22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.xml"/><Relationship Id="rId1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31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2.xml"/><Relationship Id="rId1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image" Target="../media/image12.png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tags" Target="../tags/tag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25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26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7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28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9.xml"/><Relationship Id="rId1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106045" y="4064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3600">
                <a:solidFill>
                  <a:schemeClr val="bg1"/>
                </a:solidFill>
              </a:rPr>
              <a:t>建立三色主力股池</a:t>
            </a:r>
            <a:endParaRPr lang="zh-CN" altLang="en-US" sz="360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19040" y="1148080"/>
            <a:ext cx="3934460" cy="33667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3560" y="3052445"/>
            <a:ext cx="3577590" cy="29197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t="11894"/>
          <a:stretch>
            <a:fillRect/>
          </a:stretch>
        </p:blipFill>
        <p:spPr>
          <a:xfrm>
            <a:off x="134620" y="1020445"/>
            <a:ext cx="4827905" cy="41675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5" name="图片 34" descr="组 2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47720" y="2235200"/>
            <a:ext cx="6927850" cy="714375"/>
          </a:xfrm>
          <a:prstGeom prst="rect">
            <a:avLst/>
          </a:prstGeom>
        </p:spPr>
      </p:pic>
      <p:pic>
        <p:nvPicPr>
          <p:cNvPr id="36" name="图片 35" descr="组 2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033520" y="3119755"/>
            <a:ext cx="6927850" cy="714375"/>
          </a:xfrm>
          <a:prstGeom prst="rect">
            <a:avLst/>
          </a:prstGeom>
        </p:spPr>
      </p:pic>
      <p:pic>
        <p:nvPicPr>
          <p:cNvPr id="37" name="图片 36" descr="组 2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47720" y="4004310"/>
            <a:ext cx="6927850" cy="71437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902200" y="2018030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市场简评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6"/>
            </p:custDataLst>
          </p:nvPr>
        </p:nvSpPr>
        <p:spPr>
          <a:xfrm>
            <a:off x="4109720" y="1934845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0 1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4109720" y="3701415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0 3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4109720" y="281813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0 2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4902200" y="2901315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主力控盘的使用方法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4902200" y="3784600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建立股池的方法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PART 01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6600" b="1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市场简评</a:t>
            </a:r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106045" y="4064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3600">
                <a:solidFill>
                  <a:schemeClr val="bg1"/>
                </a:solidFill>
              </a:rPr>
              <a:t>八月中市场（周线金叉潮）</a:t>
            </a:r>
            <a:endParaRPr lang="zh-CN" altLang="en-US" sz="3600">
              <a:solidFill>
                <a:schemeClr val="bg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519670" y="1056640"/>
            <a:ext cx="44005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八月初：</a:t>
            </a:r>
            <a:r>
              <a:rPr lang="zh-CN" altLang="en-US"/>
              <a:t>周线金叉潮</a:t>
            </a:r>
            <a:endParaRPr lang="zh-CN" altLang="en-US"/>
          </a:p>
          <a:p>
            <a:r>
              <a:rPr lang="zh-CN" altLang="en-US">
                <a:solidFill>
                  <a:srgbClr val="FF0000"/>
                </a:solidFill>
              </a:rPr>
              <a:t>八月中：</a:t>
            </a:r>
            <a:r>
              <a:rPr lang="zh-CN" altLang="en-US">
                <a:solidFill>
                  <a:srgbClr val="0029DA"/>
                </a:solidFill>
              </a:rPr>
              <a:t>注意分化</a:t>
            </a:r>
            <a:r>
              <a:rPr lang="zh-CN" altLang="en-US"/>
              <a:t>（是否补量，去弱留强）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7519670" y="5134610"/>
            <a:ext cx="44596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本周注意：金叉末期</a:t>
            </a:r>
            <a:r>
              <a:rPr lang="en-US" altLang="zh-CN">
                <a:highlight>
                  <a:srgbClr val="FFFF00"/>
                </a:highlight>
              </a:rPr>
              <a:t>+</a:t>
            </a:r>
            <a:r>
              <a:rPr lang="zh-CN" altLang="en-US">
                <a:highlight>
                  <a:srgbClr val="FFFF00"/>
                </a:highlight>
              </a:rPr>
              <a:t>筹码峰压力</a:t>
            </a:r>
            <a:endParaRPr lang="zh-CN" altLang="en-US">
              <a:highlight>
                <a:srgbClr val="FFFF00"/>
              </a:highlight>
            </a:endParaRPr>
          </a:p>
          <a:p>
            <a:endParaRPr lang="zh-CN" altLang="en-US">
              <a:highlight>
                <a:srgbClr val="FFFF00"/>
              </a:highlight>
            </a:endParaRPr>
          </a:p>
          <a:p>
            <a:r>
              <a:rPr lang="zh-CN" altLang="en-US">
                <a:highlight>
                  <a:srgbClr val="FFFF00"/>
                </a:highlight>
              </a:rPr>
              <a:t>注意承压：触角、死叉，光头彩、墓碑量</a:t>
            </a:r>
            <a:endParaRPr lang="zh-CN" altLang="en-US">
              <a:highlight>
                <a:srgbClr val="FFFF00"/>
              </a:highlight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705" y="823595"/>
            <a:ext cx="3701415" cy="37979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880" y="1878330"/>
            <a:ext cx="3688715" cy="37947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6110" y="2072640"/>
            <a:ext cx="5109845" cy="21602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椭圆 9"/>
          <p:cNvSpPr/>
          <p:nvPr/>
        </p:nvSpPr>
        <p:spPr>
          <a:xfrm flipH="1">
            <a:off x="10259060" y="2783840"/>
            <a:ext cx="275590" cy="265430"/>
          </a:xfrm>
          <a:prstGeom prst="ellipse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106045" y="4064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3600">
                <a:solidFill>
                  <a:schemeClr val="bg1"/>
                </a:solidFill>
              </a:rPr>
              <a:t>操作方向</a:t>
            </a:r>
            <a:endParaRPr lang="zh-CN" altLang="en-US" sz="360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8155" y="1175385"/>
            <a:ext cx="3359150" cy="33807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9550" y="1175385"/>
            <a:ext cx="3657600" cy="20478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378460" y="4857115"/>
            <a:ext cx="1043876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1.</a:t>
            </a:r>
            <a:r>
              <a:rPr lang="zh-CN" altLang="en-US">
                <a:solidFill>
                  <a:srgbClr val="00B050"/>
                </a:solidFill>
              </a:rPr>
              <a:t>熊线上移：</a:t>
            </a:r>
            <a:r>
              <a:rPr lang="zh-CN" altLang="en-US"/>
              <a:t>指数权重高的板块发力（高价科技股，受益海外科技股反弹）</a:t>
            </a:r>
            <a:r>
              <a:rPr lang="en-US" altLang="zh-CN"/>
              <a:t>————</a:t>
            </a:r>
            <a:r>
              <a:rPr lang="zh-CN" altLang="en-US"/>
              <a:t>找突破股低吸</a:t>
            </a:r>
            <a:endParaRPr lang="zh-CN" altLang="en-US"/>
          </a:p>
          <a:p>
            <a:r>
              <a:rPr lang="en-US" altLang="zh-CN"/>
              <a:t>2.</a:t>
            </a:r>
            <a:r>
              <a:rPr lang="zh-CN" altLang="en-US">
                <a:solidFill>
                  <a:srgbClr val="FF0000"/>
                </a:solidFill>
              </a:rPr>
              <a:t>短线上攻回落</a:t>
            </a:r>
            <a:r>
              <a:rPr lang="zh-CN" altLang="en-US"/>
              <a:t>：大多数股本周短期均线走低（周线死叉增加）</a:t>
            </a:r>
            <a:r>
              <a:rPr lang="en-US" altLang="zh-CN"/>
              <a:t>78</a:t>
            </a:r>
            <a:r>
              <a:rPr lang="zh-CN" altLang="en-US"/>
              <a:t>＞</a:t>
            </a:r>
            <a:r>
              <a:rPr lang="en-US" altLang="zh-CN"/>
              <a:t>71</a:t>
            </a:r>
            <a:r>
              <a:rPr lang="zh-CN" altLang="en-US"/>
              <a:t>＞</a:t>
            </a:r>
            <a:r>
              <a:rPr lang="en-US" altLang="zh-CN"/>
              <a:t>55————</a:t>
            </a:r>
            <a:r>
              <a:rPr lang="zh-CN" altLang="en-US"/>
              <a:t>弱势股减仓</a:t>
            </a:r>
            <a:endParaRPr lang="en-US" altLang="zh-CN"/>
          </a:p>
          <a:p>
            <a:r>
              <a:rPr lang="en-US" altLang="zh-CN"/>
              <a:t>3.</a:t>
            </a:r>
            <a:r>
              <a:rPr lang="zh-CN" altLang="en-US">
                <a:solidFill>
                  <a:srgbClr val="0029DA"/>
                </a:solidFill>
              </a:rPr>
              <a:t>指数资金翻绿：</a:t>
            </a:r>
            <a:r>
              <a:rPr lang="zh-CN" altLang="en-US"/>
              <a:t>上涨存在背离</a:t>
            </a:r>
            <a:r>
              <a:rPr lang="en-US" altLang="zh-CN"/>
              <a:t>————</a:t>
            </a:r>
            <a:r>
              <a:rPr lang="zh-CN" altLang="en-US"/>
              <a:t>适当收缩一些指数的仓位。</a:t>
            </a:r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rcRect l="6243" t="17262" r="20410" b="16578"/>
          <a:stretch>
            <a:fillRect/>
          </a:stretch>
        </p:blipFill>
        <p:spPr>
          <a:xfrm>
            <a:off x="8042275" y="1229995"/>
            <a:ext cx="3521075" cy="16573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文本框 9"/>
          <p:cNvSpPr txBox="1"/>
          <p:nvPr/>
        </p:nvSpPr>
        <p:spPr>
          <a:xfrm>
            <a:off x="5356225" y="3549650"/>
            <a:ext cx="58470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周一金叉第一天，注意本周下半周</a:t>
            </a:r>
            <a:r>
              <a:rPr lang="en-US" altLang="zh-CN"/>
              <a:t>——</a:t>
            </a:r>
            <a:r>
              <a:rPr lang="en-US" altLang="zh-CN">
                <a:solidFill>
                  <a:srgbClr val="0029DA"/>
                </a:solidFill>
              </a:rPr>
              <a:t>“</a:t>
            </a:r>
            <a:r>
              <a:rPr lang="zh-CN" altLang="en-US">
                <a:solidFill>
                  <a:srgbClr val="0029DA"/>
                </a:solidFill>
              </a:rPr>
              <a:t>背离死叉潮</a:t>
            </a:r>
            <a:r>
              <a:rPr lang="en-US" altLang="zh-CN">
                <a:solidFill>
                  <a:srgbClr val="0029DA"/>
                </a:solidFill>
              </a:rPr>
              <a:t>”</a:t>
            </a:r>
            <a:endParaRPr lang="en-US" altLang="zh-CN">
              <a:solidFill>
                <a:srgbClr val="0029DA"/>
              </a:solidFill>
            </a:endParaRPr>
          </a:p>
          <a:p>
            <a:pPr algn="ctr"/>
            <a:r>
              <a:rPr lang="zh-CN" altLang="en-US">
                <a:solidFill>
                  <a:srgbClr val="FF0000"/>
                </a:solidFill>
              </a:rPr>
              <a:t>（日线的背离会导致周线的死叉）</a:t>
            </a:r>
            <a:endParaRPr lang="zh-CN" altLang="en-US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2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6600" b="1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三色主力使用方法</a:t>
            </a:r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64855" y="836930"/>
            <a:ext cx="3296285" cy="13271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t="5048" b="5219"/>
          <a:stretch>
            <a:fillRect/>
          </a:stretch>
        </p:blipFill>
        <p:spPr>
          <a:xfrm>
            <a:off x="171450" y="836930"/>
            <a:ext cx="8091170" cy="44265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文本框 1"/>
          <p:cNvSpPr txBox="1"/>
          <p:nvPr/>
        </p:nvSpPr>
        <p:spPr>
          <a:xfrm>
            <a:off x="-106045" y="4064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en-US" altLang="zh-CN" sz="3600">
                <a:solidFill>
                  <a:schemeClr val="bg1"/>
                </a:solidFill>
              </a:rPr>
              <a:t>1.</a:t>
            </a:r>
            <a:r>
              <a:rPr lang="zh-CN" altLang="en-US" sz="3600">
                <a:solidFill>
                  <a:schemeClr val="bg1"/>
                </a:solidFill>
              </a:rPr>
              <a:t>三色主力的用法</a:t>
            </a:r>
            <a:endParaRPr lang="zh-CN" altLang="en-US" sz="3600">
              <a:solidFill>
                <a:schemeClr val="bg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7665" y="985520"/>
            <a:ext cx="57277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zh-CN" altLang="en-US" sz="1600"/>
          </a:p>
          <a:p>
            <a:endParaRPr lang="zh-CN" altLang="en-US" sz="1600"/>
          </a:p>
        </p:txBody>
      </p:sp>
      <p:sp>
        <p:nvSpPr>
          <p:cNvPr id="3" name="文本框 2"/>
          <p:cNvSpPr txBox="1"/>
          <p:nvPr/>
        </p:nvSpPr>
        <p:spPr>
          <a:xfrm>
            <a:off x="641985" y="5364480"/>
            <a:ext cx="1050353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/>
              <a:t>1、</a:t>
            </a:r>
            <a:r>
              <a:rPr lang="zh-CN" altLang="en-US" sz="1600">
                <a:solidFill>
                  <a:srgbClr val="2003FF"/>
                </a:solidFill>
              </a:rPr>
              <a:t>蓝</a:t>
            </a:r>
            <a:r>
              <a:rPr lang="zh-CN" altLang="en-US" sz="1600">
                <a:solidFill>
                  <a:srgbClr val="00B050"/>
                </a:solidFill>
              </a:rPr>
              <a:t>绿</a:t>
            </a:r>
            <a:r>
              <a:rPr lang="zh-CN" altLang="en-US" sz="1600"/>
              <a:t>柱状网格:代表短、中线超跌区域，散户资金主导，不可操作区域。</a:t>
            </a:r>
            <a:endParaRPr lang="zh-CN" altLang="en-US" sz="1600"/>
          </a:p>
          <a:p>
            <a:r>
              <a:rPr lang="zh-CN" altLang="en-US" sz="1600"/>
              <a:t>2、</a:t>
            </a:r>
            <a:r>
              <a:rPr lang="zh-CN" altLang="en-US" sz="1600">
                <a:solidFill>
                  <a:srgbClr val="AB5ED1"/>
                </a:solidFill>
              </a:rPr>
              <a:t>紫色</a:t>
            </a:r>
            <a:r>
              <a:rPr lang="zh-CN" altLang="en-US" sz="1600"/>
              <a:t>柱状网格:表示短线游资，有爆发力，如果只有紫色游资，短线参与但快进快出。</a:t>
            </a:r>
            <a:endParaRPr lang="zh-CN" altLang="en-US" sz="1600"/>
          </a:p>
          <a:p>
            <a:r>
              <a:rPr lang="zh-CN" altLang="en-US" sz="1600"/>
              <a:t>3、</a:t>
            </a:r>
            <a:r>
              <a:rPr lang="zh-CN" altLang="en-US" sz="1600">
                <a:solidFill>
                  <a:srgbClr val="FF0000"/>
                </a:solidFill>
              </a:rPr>
              <a:t>红色</a:t>
            </a:r>
            <a:r>
              <a:rPr lang="zh-CN" altLang="en-US" sz="1600"/>
              <a:t>柱状网格:表示中线机构，中线主力，机构吸筹，有中线主力个股走势更稳健。</a:t>
            </a:r>
            <a:endParaRPr lang="zh-CN" altLang="en-US" sz="1600"/>
          </a:p>
          <a:p>
            <a:r>
              <a:rPr lang="zh-CN" altLang="en-US" sz="1600"/>
              <a:t>4、</a:t>
            </a:r>
            <a:r>
              <a:rPr lang="zh-CN" altLang="en-US" sz="1600">
                <a:solidFill>
                  <a:srgbClr val="FFC000"/>
                </a:solidFill>
              </a:rPr>
              <a:t>黄色</a:t>
            </a:r>
            <a:r>
              <a:rPr lang="zh-CN" altLang="en-US" sz="1600"/>
              <a:t>柱状网格:表示主力控盘，说明主力吸筹完毕，有望形成主升浪，反复机会。</a:t>
            </a:r>
            <a:endParaRPr lang="zh-CN" altLang="en-US" sz="1600"/>
          </a:p>
        </p:txBody>
      </p:sp>
      <p:sp>
        <p:nvSpPr>
          <p:cNvPr id="10" name="左箭头 9"/>
          <p:cNvSpPr/>
          <p:nvPr/>
        </p:nvSpPr>
        <p:spPr>
          <a:xfrm rot="21240000" flipV="1">
            <a:off x="6863715" y="1905000"/>
            <a:ext cx="1927225" cy="152400"/>
          </a:xfrm>
          <a:prstGeom prst="leftArrow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544560" y="2560320"/>
            <a:ext cx="35413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当时</a:t>
            </a:r>
            <a:r>
              <a:rPr lang="zh-CN" altLang="en-US">
                <a:solidFill>
                  <a:srgbClr val="FF0000"/>
                </a:solidFill>
                <a:highlight>
                  <a:srgbClr val="FFFF00"/>
                </a:highlight>
              </a:rPr>
              <a:t>金安国纪</a:t>
            </a:r>
            <a:r>
              <a:rPr lang="zh-CN" altLang="en-US">
                <a:highlight>
                  <a:srgbClr val="FFFF00"/>
                </a:highlight>
              </a:rPr>
              <a:t>符合三色主力突破</a:t>
            </a:r>
            <a:endParaRPr lang="zh-CN" altLang="en-US">
              <a:highlight>
                <a:srgbClr val="FFFF00"/>
              </a:highlight>
            </a:endParaRPr>
          </a:p>
          <a:p>
            <a:r>
              <a:rPr lang="zh-CN" altLang="en-US">
                <a:highlight>
                  <a:srgbClr val="FFFF00"/>
                </a:highlight>
              </a:rPr>
              <a:t>，随后</a:t>
            </a:r>
            <a:r>
              <a:rPr lang="zh-CN" altLang="en-US">
                <a:solidFill>
                  <a:srgbClr val="F315F3"/>
                </a:solidFill>
                <a:highlight>
                  <a:srgbClr val="FFFF00"/>
                </a:highlight>
              </a:rPr>
              <a:t>涨幅翻倍</a:t>
            </a:r>
            <a:r>
              <a:rPr lang="zh-CN" altLang="en-US">
                <a:highlight>
                  <a:srgbClr val="FFFF00"/>
                </a:highlight>
              </a:rPr>
              <a:t>（截止</a:t>
            </a:r>
            <a:r>
              <a:rPr lang="en-US" altLang="zh-CN">
                <a:highlight>
                  <a:srgbClr val="FFFF00"/>
                </a:highlight>
              </a:rPr>
              <a:t>6.15</a:t>
            </a:r>
            <a:r>
              <a:rPr lang="zh-CN" altLang="en-US">
                <a:highlight>
                  <a:srgbClr val="FFFF00"/>
                </a:highlight>
              </a:rPr>
              <a:t>）</a:t>
            </a:r>
            <a:endParaRPr lang="zh-CN" altLang="en-US">
              <a:highlight>
                <a:srgbClr val="FFFF00"/>
              </a:highlight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55245" y="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en-US" altLang="zh-CN" sz="3600">
                <a:solidFill>
                  <a:schemeClr val="bg1"/>
                </a:solidFill>
                <a:sym typeface="+mn-ea"/>
              </a:rPr>
              <a:t>2.</a:t>
            </a:r>
            <a:r>
              <a:rPr lang="zh-CN" altLang="en-US" sz="3600">
                <a:solidFill>
                  <a:schemeClr val="bg1"/>
                </a:solidFill>
                <a:sym typeface="+mn-ea"/>
              </a:rPr>
              <a:t>三色主力的买卖</a:t>
            </a:r>
            <a:endParaRPr lang="zh-CN" altLang="en-US" sz="3600">
              <a:solidFill>
                <a:schemeClr val="bg1"/>
              </a:solidFill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0145" y="788035"/>
            <a:ext cx="9526905" cy="55651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椭圆 4"/>
          <p:cNvSpPr/>
          <p:nvPr/>
        </p:nvSpPr>
        <p:spPr>
          <a:xfrm>
            <a:off x="2400935" y="2896870"/>
            <a:ext cx="344805" cy="201930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2872740" y="2548890"/>
            <a:ext cx="344805" cy="201930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652270" y="3645535"/>
            <a:ext cx="14224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启动阶段：</a:t>
            </a:r>
            <a:endParaRPr lang="zh-CN" altLang="en-US">
              <a:highlight>
                <a:srgbClr val="FFFF00"/>
              </a:highlight>
            </a:endParaRPr>
          </a:p>
          <a:p>
            <a:r>
              <a:rPr lang="zh-CN" altLang="en-US">
                <a:highlight>
                  <a:srgbClr val="FFFF00"/>
                </a:highlight>
              </a:rPr>
              <a:t>沿着趋势线找机会低吸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587750" y="2548890"/>
            <a:ext cx="25749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磨顶阶段：</a:t>
            </a:r>
            <a:endParaRPr lang="zh-CN" altLang="en-US">
              <a:highlight>
                <a:srgbClr val="FFFF00"/>
              </a:highlight>
            </a:endParaRPr>
          </a:p>
          <a:p>
            <a:r>
              <a:rPr lang="zh-CN" altLang="en-US">
                <a:highlight>
                  <a:srgbClr val="FFFF00"/>
                </a:highlight>
              </a:rPr>
              <a:t>资金降低</a:t>
            </a:r>
            <a:r>
              <a:rPr lang="en-US" altLang="zh-CN">
                <a:highlight>
                  <a:srgbClr val="FFFF00"/>
                </a:highlight>
              </a:rPr>
              <a:t>+</a:t>
            </a:r>
            <a:r>
              <a:rPr lang="zh-CN" altLang="en-US">
                <a:highlight>
                  <a:srgbClr val="FFFF00"/>
                </a:highlight>
              </a:rPr>
              <a:t>股价反抽</a:t>
            </a:r>
            <a:endParaRPr lang="zh-CN" altLang="en-US">
              <a:highlight>
                <a:srgbClr val="FFFF00"/>
              </a:highlight>
            </a:endParaRPr>
          </a:p>
          <a:p>
            <a:r>
              <a:rPr lang="zh-CN" altLang="en-US">
                <a:highlight>
                  <a:srgbClr val="FFFF00"/>
                </a:highlight>
              </a:rPr>
              <a:t>（减仓信号）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267325" y="894080"/>
            <a:ext cx="1657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破位阶段：</a:t>
            </a:r>
            <a:endParaRPr lang="zh-CN" altLang="en-US">
              <a:highlight>
                <a:srgbClr val="FFFF00"/>
              </a:highlight>
            </a:endParaRPr>
          </a:p>
          <a:p>
            <a:r>
              <a:rPr lang="zh-CN" altLang="en-US">
                <a:highlight>
                  <a:srgbClr val="FFFF00"/>
                </a:highlight>
              </a:rPr>
              <a:t>跌破趋势线，牛线下移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518525" y="3048635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非理性反抽阶段：</a:t>
            </a:r>
            <a:endParaRPr lang="zh-CN" altLang="en-US">
              <a:highlight>
                <a:srgbClr val="FFFF00"/>
              </a:highlight>
            </a:endParaRPr>
          </a:p>
          <a:p>
            <a:r>
              <a:rPr lang="zh-CN" altLang="en-US">
                <a:highlight>
                  <a:srgbClr val="FFFF00"/>
                </a:highlight>
              </a:rPr>
              <a:t>无控盘不长久</a:t>
            </a:r>
            <a:endParaRPr lang="zh-CN" altLang="en-US">
              <a:highlight>
                <a:srgbClr val="FFFF00"/>
              </a:highlight>
            </a:endParaRPr>
          </a:p>
          <a:p>
            <a:r>
              <a:rPr lang="zh-CN" altLang="en-US">
                <a:highlight>
                  <a:srgbClr val="FFFF00"/>
                </a:highlight>
              </a:rPr>
              <a:t>紫色拉升</a:t>
            </a:r>
            <a:r>
              <a:rPr lang="en-US" altLang="zh-CN">
                <a:highlight>
                  <a:srgbClr val="FFFF00"/>
                </a:highlight>
              </a:rPr>
              <a:t>+</a:t>
            </a:r>
            <a:r>
              <a:rPr lang="zh-CN" altLang="en-US">
                <a:highlight>
                  <a:srgbClr val="FFFF00"/>
                </a:highlight>
              </a:rPr>
              <a:t>死叉卖点</a:t>
            </a:r>
            <a:endParaRPr lang="zh-CN" altLang="en-US">
              <a:highlight>
                <a:srgbClr val="FFFF00"/>
              </a:highligh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3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6600" b="1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建立股池</a:t>
            </a:r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4.xml><?xml version="1.0" encoding="utf-8"?>
<p:tagLst xmlns:p="http://schemas.openxmlformats.org/presentationml/2006/main">
  <p:tag name="KSO_WM_DIAGRAM_VIRTUALLY_FRAME" val="{&quot;height&quot;:365.25,&quot;left&quot;:261,&quot;top&quot;:61.5,&quot;width&quot;:602.1}"/>
</p:tagLst>
</file>

<file path=ppt/tags/tag15.xml><?xml version="1.0" encoding="utf-8"?>
<p:tagLst xmlns:p="http://schemas.openxmlformats.org/presentationml/2006/main">
  <p:tag name="KSO_WM_DIAGRAM_VIRTUALLY_FRAME" val="{&quot;height&quot;:365.25,&quot;left&quot;:261,&quot;top&quot;:61.5,&quot;width&quot;:602.1}"/>
</p:tagLst>
</file>

<file path=ppt/tags/tag16.xml><?xml version="1.0" encoding="utf-8"?>
<p:tagLst xmlns:p="http://schemas.openxmlformats.org/presentationml/2006/main">
  <p:tag name="KSO_WM_DIAGRAM_VIRTUALLY_FRAME" val="{&quot;height&quot;:365.25,&quot;left&quot;:261,&quot;top&quot;:61.5,&quot;width&quot;:602.1}"/>
</p:tagLst>
</file>

<file path=ppt/tags/tag17.xml><?xml version="1.0" encoding="utf-8"?>
<p:tagLst xmlns:p="http://schemas.openxmlformats.org/presentationml/2006/main">
  <p:tag name="KSO_WM_DIAGRAM_VIRTUALLY_FRAME" val="{&quot;height&quot;:365.25,&quot;left&quot;:261,&quot;top&quot;:61.5,&quot;width&quot;:602.1}"/>
</p:tagLst>
</file>

<file path=ppt/tags/tag18.xml><?xml version="1.0" encoding="utf-8"?>
<p:tagLst xmlns:p="http://schemas.openxmlformats.org/presentationml/2006/main">
  <p:tag name="KSO_WM_DIAGRAM_VIRTUALLY_FRAME" val="{&quot;height&quot;:365.25,&quot;left&quot;:261,&quot;top&quot;:61.5,&quot;width&quot;:602.1}"/>
</p:tagLst>
</file>

<file path=ppt/tags/tag19.xml><?xml version="1.0" encoding="utf-8"?>
<p:tagLst xmlns:p="http://schemas.openxmlformats.org/presentationml/2006/main">
  <p:tag name="KSO_WM_DIAGRAM_VIRTUALLY_FRAME" val="{&quot;height&quot;:365.25,&quot;left&quot;:261,&quot;top&quot;:61.5,&quot;width&quot;:602.1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365.25,&quot;left&quot;:261,&quot;top&quot;:61.5,&quot;width&quot;:602.1}"/>
</p:tagLst>
</file>

<file path=ppt/tags/tag21.xml><?xml version="1.0" encoding="utf-8"?>
<p:tagLst xmlns:p="http://schemas.openxmlformats.org/presentationml/2006/main">
  <p:tag name="KSO_WM_DIAGRAM_VIRTUALLY_FRAME" val="{&quot;height&quot;:365.25,&quot;left&quot;:261,&quot;top&quot;:61.5,&quot;width&quot;:602.1}"/>
</p:tagLst>
</file>

<file path=ppt/tags/tag22.xml><?xml version="1.0" encoding="utf-8"?>
<p:tagLst xmlns:p="http://schemas.openxmlformats.org/presentationml/2006/main">
  <p:tag name="KSO_WM_DIAGRAM_VIRTUALLY_FRAME" val="{&quot;height&quot;:365.25,&quot;left&quot;:261,&quot;top&quot;:61.5,&quot;width&quot;:602.1}"/>
</p:tagLst>
</file>

<file path=ppt/tags/tag2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3.xml><?xml version="1.0" encoding="utf-8"?>
<p:tagLst xmlns:p="http://schemas.openxmlformats.org/presentationml/2006/main">
  <p:tag name="KSO_WPP_MARK_KEY" val="257877f6-fe8c-4c47-ab4c-274c99a6a791"/>
  <p:tag name="COMMONDATA" val="eyJoZGlkIjoiOWFhYzUwZWNmOTk3M2Y1MTI5MjBiOWM4Y2UyNjJjNzUifQ=="/>
  <p:tag name="commondata" val="eyJoZGlkIjoiNjIxZDM2NzczYzIxNjM3NjQ4OTA5MWY3NTZjMjQ0NWEifQ==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583</Words>
  <Application>WPS 演示</Application>
  <PresentationFormat>宽屏</PresentationFormat>
  <Paragraphs>72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33" baseType="lpstr">
      <vt:lpstr>Arial</vt:lpstr>
      <vt:lpstr>宋体</vt:lpstr>
      <vt:lpstr>Wingdings</vt:lpstr>
      <vt:lpstr>微软雅黑</vt:lpstr>
      <vt:lpstr>Wingdings</vt:lpstr>
      <vt:lpstr>优设标题黑</vt:lpstr>
      <vt:lpstr>黑体</vt:lpstr>
      <vt:lpstr>微软雅黑 Light</vt:lpstr>
      <vt:lpstr>思源黑体 CN Normal</vt:lpstr>
      <vt:lpstr>思源黑体 CN Light</vt:lpstr>
      <vt:lpstr>思源黑体 CN Bold</vt:lpstr>
      <vt:lpstr>思源黑体 CN Regular</vt:lpstr>
      <vt:lpstr>Impact</vt:lpstr>
      <vt:lpstr>思源黑体 CN Medium</vt:lpstr>
      <vt:lpstr>Arial Unicode MS</vt:lpstr>
      <vt:lpstr>Calibri</vt:lpstr>
      <vt:lpstr>KSOF6188761F</vt:lpstr>
      <vt:lpstr>Segoe Print</vt:lpstr>
      <vt:lpstr>KSOF954951BB</vt:lpstr>
      <vt:lpstr>KSOF618801C0</vt:lpstr>
      <vt:lpstr>KSOFD72470BC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罗雪奎</cp:lastModifiedBy>
  <cp:revision>713</cp:revision>
  <dcterms:created xsi:type="dcterms:W3CDTF">2019-06-19T02:08:00Z</dcterms:created>
  <dcterms:modified xsi:type="dcterms:W3CDTF">2026-08-17T10:34:50Z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59BC3DF784374FFE9248BDD012039189_13</vt:lpwstr>
  </property>
</Properties>
</file>