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4"/>
  </p:notesMasterIdLst>
  <p:handoutMasterIdLst>
    <p:handoutMasterId r:id="rId25"/>
  </p:handoutMasterIdLst>
  <p:sldIdLst>
    <p:sldId id="4166" r:id="rId4"/>
    <p:sldId id="4167" r:id="rId5"/>
    <p:sldId id="4168" r:id="rId6"/>
    <p:sldId id="4537" r:id="rId7"/>
    <p:sldId id="4541" r:id="rId8"/>
    <p:sldId id="4533" r:id="rId9"/>
    <p:sldId id="4557" r:id="rId10"/>
    <p:sldId id="4549" r:id="rId11"/>
    <p:sldId id="4555" r:id="rId12"/>
    <p:sldId id="4536" r:id="rId13"/>
    <p:sldId id="4229" r:id="rId14"/>
    <p:sldId id="4544" r:id="rId15"/>
    <p:sldId id="4556" r:id="rId16"/>
    <p:sldId id="4183" r:id="rId17"/>
    <p:sldId id="4426" r:id="rId18"/>
    <p:sldId id="4184" r:id="rId19"/>
    <p:sldId id="4209" r:id="rId20"/>
    <p:sldId id="4535" r:id="rId21"/>
    <p:sldId id="4241" r:id="rId22"/>
    <p:sldId id="4443" r:id="rId23"/>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79"/>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0" Type="http://schemas.openxmlformats.org/officeDocument/2006/relationships/tags" Target="tags/tag163.xml"/><Relationship Id="rId3" Type="http://schemas.openxmlformats.org/officeDocument/2006/relationships/slideMaster" Target="slideMasters/slideMaster2.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9.xml"/><Relationship Id="rId2" Type="http://schemas.openxmlformats.org/officeDocument/2006/relationships/image" Target="../media/image44.png"/><Relationship Id="rId1" Type="http://schemas.openxmlformats.org/officeDocument/2006/relationships/image" Target="../media/image43.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51.xml"/><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3.xml"/><Relationship Id="rId1"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4.xml"/><Relationship Id="rId1"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6.xml"/><Relationship Id="rId1"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7.xml"/><Relationship Id="rId1"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image" Target="../media/image62.png"/></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image" Target="../media/image3.png"/><Relationship Id="rId3" Type="http://schemas.openxmlformats.org/officeDocument/2006/relationships/tags" Target="../tags/tag160.xml"/><Relationship Id="rId2" Type="http://schemas.openxmlformats.org/officeDocument/2006/relationships/image" Target="../media/image1.png"/><Relationship Id="rId1" Type="http://schemas.openxmlformats.org/officeDocument/2006/relationships/tags" Target="../tags/tag15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2.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3.xml"/><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image" Target="../media/image26.png"/><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tags" Target="../tags/tag135.xml"/><Relationship Id="rId29" Type="http://schemas.openxmlformats.org/officeDocument/2006/relationships/slideLayout" Target="../slideLayouts/slideLayout2.xml"/><Relationship Id="rId28" Type="http://schemas.openxmlformats.org/officeDocument/2006/relationships/tags" Target="../tags/tag146.xml"/><Relationship Id="rId27" Type="http://schemas.openxmlformats.org/officeDocument/2006/relationships/image" Target="../media/image37.png"/><Relationship Id="rId26" Type="http://schemas.openxmlformats.org/officeDocument/2006/relationships/image" Target="../media/image36.png"/><Relationship Id="rId25" Type="http://schemas.openxmlformats.org/officeDocument/2006/relationships/image" Target="../media/image35.png"/><Relationship Id="rId24" Type="http://schemas.openxmlformats.org/officeDocument/2006/relationships/image" Target="../media/image34.png"/><Relationship Id="rId23" Type="http://schemas.openxmlformats.org/officeDocument/2006/relationships/tags" Target="../tags/tag145.xml"/><Relationship Id="rId22" Type="http://schemas.openxmlformats.org/officeDocument/2006/relationships/image" Target="../media/image33.png"/><Relationship Id="rId21" Type="http://schemas.openxmlformats.org/officeDocument/2006/relationships/image" Target="../media/image32.png"/><Relationship Id="rId20" Type="http://schemas.openxmlformats.org/officeDocument/2006/relationships/tags" Target="../tags/tag144.xml"/><Relationship Id="rId2" Type="http://schemas.openxmlformats.org/officeDocument/2006/relationships/image" Target="../media/image23.png"/><Relationship Id="rId19" Type="http://schemas.openxmlformats.org/officeDocument/2006/relationships/image" Target="../media/image31.png"/><Relationship Id="rId18" Type="http://schemas.openxmlformats.org/officeDocument/2006/relationships/tags" Target="../tags/tag143.xml"/><Relationship Id="rId17" Type="http://schemas.openxmlformats.org/officeDocument/2006/relationships/image" Target="../media/image30.png"/><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image" Target="../media/image29.png"/><Relationship Id="rId13" Type="http://schemas.openxmlformats.org/officeDocument/2006/relationships/tags" Target="../tags/tag140.xml"/><Relationship Id="rId12" Type="http://schemas.openxmlformats.org/officeDocument/2006/relationships/image" Target="../media/image28.png"/><Relationship Id="rId11" Type="http://schemas.openxmlformats.org/officeDocument/2006/relationships/tags" Target="../tags/tag139.xml"/><Relationship Id="rId10" Type="http://schemas.openxmlformats.org/officeDocument/2006/relationships/image" Target="../media/image27.png"/><Relationship Id="rId1" Type="http://schemas.openxmlformats.org/officeDocument/2006/relationships/tags" Target="../tags/tag13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image" Target="../media/image38.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8.xml"/><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八月下旬策略</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265430" y="942340"/>
            <a:ext cx="9685655" cy="1529715"/>
          </a:xfrm>
          <a:prstGeom prst="rect">
            <a:avLst/>
          </a:prstGeom>
          <a:noFill/>
        </p:spPr>
        <p:txBody>
          <a:bodyPr wrap="square" rtlCol="0">
            <a:spAutoFit/>
          </a:bodyPr>
          <a:p>
            <a:pPr>
              <a:lnSpc>
                <a:spcPct val="130000"/>
              </a:lnSpc>
            </a:pPr>
            <a:r>
              <a:rPr lang="en-US" altLang="zh-CN" sz="2400"/>
              <a:t>1.</a:t>
            </a:r>
            <a:r>
              <a:rPr lang="zh-CN" altLang="en-US" sz="2400">
                <a:solidFill>
                  <a:srgbClr val="0029DA"/>
                </a:solidFill>
              </a:rPr>
              <a:t>缩量急涨到压力，触发套牢盘卖出</a:t>
            </a:r>
            <a:r>
              <a:rPr lang="zh-CN" altLang="en-US" sz="2400"/>
              <a:t>导致下跌，不是出货。</a:t>
            </a:r>
            <a:endParaRPr lang="zh-CN" altLang="en-US" sz="2400"/>
          </a:p>
          <a:p>
            <a:pPr>
              <a:lnSpc>
                <a:spcPct val="130000"/>
              </a:lnSpc>
            </a:pPr>
            <a:r>
              <a:rPr lang="en-US" altLang="zh-CN" sz="2400"/>
              <a:t>2.</a:t>
            </a:r>
            <a:r>
              <a:rPr lang="zh-CN" altLang="en-US" sz="2400"/>
              <a:t>震荡箱体找到</a:t>
            </a:r>
            <a:r>
              <a:rPr lang="zh-CN" altLang="en-US" sz="2400">
                <a:solidFill>
                  <a:srgbClr val="FF0000"/>
                </a:solidFill>
              </a:rPr>
              <a:t>先于大盘趋势启动</a:t>
            </a:r>
            <a:r>
              <a:rPr lang="zh-CN" altLang="en-US" sz="2400"/>
              <a:t>股是未来</a:t>
            </a:r>
            <a:r>
              <a:rPr lang="en-US" altLang="zh-CN" sz="2400"/>
              <a:t>2</a:t>
            </a:r>
            <a:r>
              <a:rPr lang="zh-CN" altLang="en-US" sz="2400"/>
              <a:t>个月的大趋势。</a:t>
            </a:r>
            <a:endParaRPr lang="zh-CN" altLang="en-US" sz="2400"/>
          </a:p>
          <a:p>
            <a:pPr>
              <a:lnSpc>
                <a:spcPct val="130000"/>
              </a:lnSpc>
            </a:pPr>
            <a:r>
              <a:rPr lang="en-US" altLang="zh-CN" sz="2400"/>
              <a:t>3.</a:t>
            </a:r>
            <a:r>
              <a:rPr lang="zh-CN" altLang="en-US" sz="2400"/>
              <a:t>八月底业绩披露窗口</a:t>
            </a:r>
            <a:r>
              <a:rPr lang="zh-CN" altLang="en-US" sz="2400">
                <a:solidFill>
                  <a:srgbClr val="FF0000"/>
                </a:solidFill>
              </a:rPr>
              <a:t>弱震荡</a:t>
            </a:r>
            <a:r>
              <a:rPr lang="zh-CN" altLang="en-US" sz="2400"/>
              <a:t>，</a:t>
            </a:r>
            <a:r>
              <a:rPr lang="en-US" altLang="zh-CN" sz="2400"/>
              <a:t>9-10</a:t>
            </a:r>
            <a:r>
              <a:rPr lang="zh-CN" altLang="en-US" sz="2400"/>
              <a:t>月有</a:t>
            </a:r>
            <a:r>
              <a:rPr lang="zh-CN" altLang="en-US" sz="2400">
                <a:solidFill>
                  <a:srgbClr val="FF0000"/>
                </a:solidFill>
              </a:rPr>
              <a:t>修复潮</a:t>
            </a:r>
            <a:r>
              <a:rPr lang="zh-CN" altLang="en-US" sz="2400"/>
              <a:t>。</a:t>
            </a:r>
            <a:endParaRPr lang="zh-CN" altLang="en-US" sz="2400"/>
          </a:p>
        </p:txBody>
      </p:sp>
      <p:pic>
        <p:nvPicPr>
          <p:cNvPr id="4" name="图片 3" descr="5e402f9b5f3c020661d8ad1949d1385f"/>
          <p:cNvPicPr>
            <a:picLocks noChangeAspect="1"/>
          </p:cNvPicPr>
          <p:nvPr/>
        </p:nvPicPr>
        <p:blipFill>
          <a:blip r:embed="rId1"/>
          <a:stretch>
            <a:fillRect/>
          </a:stretch>
        </p:blipFill>
        <p:spPr>
          <a:xfrm>
            <a:off x="6997700" y="2226945"/>
            <a:ext cx="4996815" cy="390525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265430" y="3181985"/>
            <a:ext cx="6135370" cy="2552700"/>
          </a:xfrm>
          <a:prstGeom prst="rect">
            <a:avLst/>
          </a:prstGeom>
          <a:ln>
            <a:solidFill>
              <a:schemeClr val="accent1"/>
            </a:solidFill>
          </a:ln>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震荡中轮动方向（煤、油）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9" name="图片 8"/>
          <p:cNvPicPr>
            <a:picLocks noChangeAspect="1"/>
          </p:cNvPicPr>
          <p:nvPr/>
        </p:nvPicPr>
        <p:blipFill>
          <a:blip r:embed="rId1"/>
          <a:srcRect t="5691"/>
          <a:stretch>
            <a:fillRect/>
          </a:stretch>
        </p:blipFill>
        <p:spPr>
          <a:xfrm>
            <a:off x="277495" y="945515"/>
            <a:ext cx="5216525" cy="5260975"/>
          </a:xfrm>
          <a:prstGeom prst="rect">
            <a:avLst/>
          </a:prstGeom>
          <a:ln>
            <a:solidFill>
              <a:schemeClr val="accent1"/>
            </a:solidFill>
          </a:ln>
        </p:spPr>
      </p:pic>
      <p:pic>
        <p:nvPicPr>
          <p:cNvPr id="11" name="图片 10"/>
          <p:cNvPicPr>
            <a:picLocks noChangeAspect="1"/>
          </p:cNvPicPr>
          <p:nvPr/>
        </p:nvPicPr>
        <p:blipFill>
          <a:blip r:embed="rId2"/>
          <a:stretch>
            <a:fillRect/>
          </a:stretch>
        </p:blipFill>
        <p:spPr>
          <a:xfrm>
            <a:off x="4534535" y="1044575"/>
            <a:ext cx="3897630" cy="3667125"/>
          </a:xfrm>
          <a:prstGeom prst="rect">
            <a:avLst/>
          </a:prstGeom>
          <a:ln>
            <a:solidFill>
              <a:schemeClr val="accent1"/>
            </a:solidFill>
          </a:ln>
        </p:spPr>
      </p:pic>
      <p:pic>
        <p:nvPicPr>
          <p:cNvPr id="12" name="图片 11"/>
          <p:cNvPicPr>
            <a:picLocks noChangeAspect="1"/>
          </p:cNvPicPr>
          <p:nvPr/>
        </p:nvPicPr>
        <p:blipFill>
          <a:blip r:embed="rId3"/>
          <a:stretch>
            <a:fillRect/>
          </a:stretch>
        </p:blipFill>
        <p:spPr>
          <a:xfrm>
            <a:off x="7325995" y="1758950"/>
            <a:ext cx="3788410" cy="3908425"/>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轮动行情：活跃股</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62255" y="840740"/>
            <a:ext cx="4907915" cy="50584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3918585" y="1107440"/>
            <a:ext cx="4551680" cy="314833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7048500" y="3429000"/>
            <a:ext cx="4192270" cy="2937510"/>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8138160" y="840740"/>
            <a:ext cx="3915410" cy="2421255"/>
          </a:xfrm>
          <a:prstGeom prst="rect">
            <a:avLst/>
          </a:prstGeom>
          <a:ln>
            <a:solidFill>
              <a:schemeClr val="accent1"/>
            </a:solidFill>
          </a:ln>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920_1080七夕_1787125099024"/>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入金福利2026.7-12_1787125109086"/>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高低切换，题材轮动</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2026.8.19</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nvSpPr>
        <p:spPr>
          <a:xfrm>
            <a:off x="2820670" y="7620"/>
            <a:ext cx="609600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本周：背离死叉潮</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9" name="文本框 8"/>
          <p:cNvSpPr txBox="1"/>
          <p:nvPr/>
        </p:nvSpPr>
        <p:spPr>
          <a:xfrm>
            <a:off x="6156960" y="2838450"/>
            <a:ext cx="4347210" cy="645160"/>
          </a:xfrm>
          <a:prstGeom prst="rect">
            <a:avLst/>
          </a:prstGeom>
          <a:noFill/>
        </p:spPr>
        <p:txBody>
          <a:bodyPr wrap="square" rtlCol="0">
            <a:spAutoFit/>
          </a:bodyPr>
          <a:p>
            <a:r>
              <a:rPr lang="en-US" altLang="zh-CN"/>
              <a:t>                </a:t>
            </a:r>
            <a:r>
              <a:rPr lang="zh-CN" altLang="en-US"/>
              <a:t>下半周</a:t>
            </a:r>
            <a:r>
              <a:rPr lang="en-US" altLang="zh-CN"/>
              <a:t>——</a:t>
            </a:r>
            <a:r>
              <a:rPr lang="en-US" altLang="zh-CN">
                <a:solidFill>
                  <a:srgbClr val="0029DA"/>
                </a:solidFill>
              </a:rPr>
              <a:t>“</a:t>
            </a:r>
            <a:r>
              <a:rPr lang="zh-CN" altLang="en-US">
                <a:solidFill>
                  <a:srgbClr val="0029DA"/>
                </a:solidFill>
              </a:rPr>
              <a:t>背离死叉潮</a:t>
            </a:r>
            <a:r>
              <a:rPr lang="en-US" altLang="zh-CN">
                <a:solidFill>
                  <a:srgbClr val="0029DA"/>
                </a:solidFill>
              </a:rPr>
              <a:t>”</a:t>
            </a:r>
            <a:endParaRPr lang="en-US" altLang="zh-CN">
              <a:solidFill>
                <a:srgbClr val="0029DA"/>
              </a:solidFill>
            </a:endParaRPr>
          </a:p>
          <a:p>
            <a:pPr algn="ctr"/>
            <a:r>
              <a:rPr lang="zh-CN" altLang="en-US">
                <a:solidFill>
                  <a:srgbClr val="FF0000"/>
                </a:solidFill>
              </a:rPr>
              <a:t>（日线的背离会导致周线的死叉）</a:t>
            </a:r>
            <a:endParaRPr lang="zh-CN" altLang="en-US">
              <a:solidFill>
                <a:srgbClr val="FF0000"/>
              </a:solidFill>
            </a:endParaRPr>
          </a:p>
        </p:txBody>
      </p:sp>
      <p:pic>
        <p:nvPicPr>
          <p:cNvPr id="3" name="图片 2"/>
          <p:cNvPicPr>
            <a:picLocks noChangeAspect="1"/>
          </p:cNvPicPr>
          <p:nvPr/>
        </p:nvPicPr>
        <p:blipFill>
          <a:blip r:embed="rId1"/>
          <a:stretch>
            <a:fillRect/>
          </a:stretch>
        </p:blipFill>
        <p:spPr>
          <a:xfrm>
            <a:off x="6285230" y="775970"/>
            <a:ext cx="3917950" cy="195897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02895" y="775970"/>
            <a:ext cx="5767070" cy="4516120"/>
          </a:xfrm>
          <a:prstGeom prst="rect">
            <a:avLst/>
          </a:prstGeom>
          <a:ln>
            <a:solidFill>
              <a:schemeClr val="accent1"/>
            </a:solidFill>
          </a:ln>
        </p:spPr>
      </p:pic>
      <p:pic>
        <p:nvPicPr>
          <p:cNvPr id="6" name="图片 5"/>
          <p:cNvPicPr>
            <a:picLocks noChangeAspect="1"/>
          </p:cNvPicPr>
          <p:nvPr/>
        </p:nvPicPr>
        <p:blipFill>
          <a:blip r:embed="rId3"/>
          <a:srcRect l="26340" t="4212"/>
          <a:stretch>
            <a:fillRect/>
          </a:stretch>
        </p:blipFill>
        <p:spPr>
          <a:xfrm>
            <a:off x="6443345" y="3587115"/>
            <a:ext cx="2312035" cy="1592580"/>
          </a:xfrm>
          <a:prstGeom prst="rect">
            <a:avLst/>
          </a:prstGeom>
          <a:ln>
            <a:solidFill>
              <a:schemeClr val="accent1"/>
            </a:solidFill>
          </a:ln>
        </p:spPr>
      </p:pic>
      <p:sp>
        <p:nvSpPr>
          <p:cNvPr id="10" name="文本框 9"/>
          <p:cNvSpPr txBox="1"/>
          <p:nvPr/>
        </p:nvSpPr>
        <p:spPr>
          <a:xfrm>
            <a:off x="6965315" y="5314950"/>
            <a:ext cx="1584960" cy="368300"/>
          </a:xfrm>
          <a:prstGeom prst="rect">
            <a:avLst/>
          </a:prstGeom>
          <a:noFill/>
        </p:spPr>
        <p:txBody>
          <a:bodyPr wrap="square" rtlCol="0">
            <a:spAutoFit/>
          </a:bodyPr>
          <a:p>
            <a:r>
              <a:rPr lang="zh-CN" altLang="en-US">
                <a:highlight>
                  <a:srgbClr val="FFFF00"/>
                </a:highlight>
              </a:rPr>
              <a:t>资金翻绿</a:t>
            </a:r>
            <a:endParaRPr lang="zh-CN" altLang="en-US">
              <a:highlight>
                <a:srgbClr val="FFFF00"/>
              </a:highlight>
            </a:endParaRPr>
          </a:p>
        </p:txBody>
      </p:sp>
      <p:pic>
        <p:nvPicPr>
          <p:cNvPr id="11" name="图片 10"/>
          <p:cNvPicPr>
            <a:picLocks noChangeAspect="1"/>
          </p:cNvPicPr>
          <p:nvPr/>
        </p:nvPicPr>
        <p:blipFill>
          <a:blip r:embed="rId4"/>
          <a:stretch>
            <a:fillRect/>
          </a:stretch>
        </p:blipFill>
        <p:spPr>
          <a:xfrm>
            <a:off x="9271635" y="3587115"/>
            <a:ext cx="2355215" cy="1588135"/>
          </a:xfrm>
          <a:prstGeom prst="rect">
            <a:avLst/>
          </a:prstGeom>
          <a:ln>
            <a:solidFill>
              <a:schemeClr val="accent1"/>
            </a:solidFill>
          </a:ln>
        </p:spPr>
      </p:pic>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59000"/>
          </a:schemeClr>
        </a:solidFill>
        <a:effectLst/>
      </p:bgPr>
    </p:bg>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月中承压形态增加</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3069"/>
          <a:stretch>
            <a:fillRect/>
          </a:stretch>
        </p:blipFill>
        <p:spPr>
          <a:xfrm>
            <a:off x="108585" y="768350"/>
            <a:ext cx="4300220" cy="334962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4004945" y="1609090"/>
            <a:ext cx="3794760" cy="3455670"/>
          </a:xfrm>
          <a:prstGeom prst="rect">
            <a:avLst/>
          </a:prstGeom>
          <a:ln>
            <a:solidFill>
              <a:schemeClr val="accent1"/>
            </a:solidFill>
          </a:ln>
        </p:spPr>
      </p:pic>
      <p:pic>
        <p:nvPicPr>
          <p:cNvPr id="13" name="图片 12"/>
          <p:cNvPicPr>
            <a:picLocks noChangeAspect="1"/>
          </p:cNvPicPr>
          <p:nvPr/>
        </p:nvPicPr>
        <p:blipFill>
          <a:blip r:embed="rId3"/>
          <a:stretch>
            <a:fillRect/>
          </a:stretch>
        </p:blipFill>
        <p:spPr>
          <a:xfrm>
            <a:off x="7082155" y="3959225"/>
            <a:ext cx="4493260" cy="2432685"/>
          </a:xfrm>
          <a:prstGeom prst="rect">
            <a:avLst/>
          </a:prstGeom>
          <a:ln>
            <a:solidFill>
              <a:schemeClr val="accent1"/>
            </a:solidFill>
          </a:ln>
        </p:spPr>
      </p:pic>
      <p:pic>
        <p:nvPicPr>
          <p:cNvPr id="14" name="图片 13"/>
          <p:cNvPicPr>
            <a:picLocks noChangeAspect="1"/>
          </p:cNvPicPr>
          <p:nvPr/>
        </p:nvPicPr>
        <p:blipFill>
          <a:blip r:embed="rId4"/>
          <a:stretch>
            <a:fillRect/>
          </a:stretch>
        </p:blipFill>
        <p:spPr>
          <a:xfrm>
            <a:off x="7799705" y="819150"/>
            <a:ext cx="3804285" cy="2987040"/>
          </a:xfrm>
          <a:prstGeom prst="rect">
            <a:avLst/>
          </a:prstGeom>
          <a:ln>
            <a:solidFill>
              <a:schemeClr val="accent1"/>
            </a:solidFill>
          </a:ln>
        </p:spPr>
      </p:pic>
      <p:sp>
        <p:nvSpPr>
          <p:cNvPr id="15" name="文本框 14"/>
          <p:cNvSpPr txBox="1"/>
          <p:nvPr/>
        </p:nvSpPr>
        <p:spPr>
          <a:xfrm>
            <a:off x="1891665" y="1818005"/>
            <a:ext cx="2346960"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触角（脉冲回落）</a:t>
            </a:r>
            <a:endParaRPr lang="zh-CN" altLang="en-US">
              <a:highlight>
                <a:srgbClr val="FFFF00"/>
              </a:highlight>
            </a:endParaRPr>
          </a:p>
        </p:txBody>
      </p:sp>
      <p:sp>
        <p:nvSpPr>
          <p:cNvPr id="16" name="文本框 15"/>
          <p:cNvSpPr txBox="1"/>
          <p:nvPr/>
        </p:nvSpPr>
        <p:spPr>
          <a:xfrm>
            <a:off x="5005070" y="4148455"/>
            <a:ext cx="1320800" cy="368300"/>
          </a:xfrm>
          <a:prstGeom prst="rect">
            <a:avLst/>
          </a:prstGeom>
          <a:noFill/>
        </p:spPr>
        <p:txBody>
          <a:bodyPr wrap="square" rtlCol="0">
            <a:spAutoFit/>
          </a:bodyPr>
          <a:p>
            <a:r>
              <a:rPr lang="en-US" altLang="zh-CN">
                <a:highlight>
                  <a:srgbClr val="FFFF00"/>
                </a:highlight>
              </a:rPr>
              <a:t>3.</a:t>
            </a:r>
            <a:r>
              <a:rPr lang="zh-CN" altLang="en-US">
                <a:highlight>
                  <a:srgbClr val="FFFF00"/>
                </a:highlight>
              </a:rPr>
              <a:t>墓碑量</a:t>
            </a:r>
            <a:endParaRPr lang="zh-CN" altLang="en-US">
              <a:highlight>
                <a:srgbClr val="FFFF00"/>
              </a:highlight>
            </a:endParaRPr>
          </a:p>
        </p:txBody>
      </p:sp>
      <p:sp>
        <p:nvSpPr>
          <p:cNvPr id="17" name="文本框 16"/>
          <p:cNvSpPr txBox="1"/>
          <p:nvPr/>
        </p:nvSpPr>
        <p:spPr>
          <a:xfrm>
            <a:off x="7537450" y="4434205"/>
            <a:ext cx="1506220"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筹码松动</a:t>
            </a:r>
            <a:endParaRPr lang="zh-CN" altLang="en-US">
              <a:highlight>
                <a:srgbClr val="FFFF00"/>
              </a:highlight>
            </a:endParaRPr>
          </a:p>
        </p:txBody>
      </p:sp>
      <p:sp>
        <p:nvSpPr>
          <p:cNvPr id="18" name="文本框 17"/>
          <p:cNvSpPr txBox="1"/>
          <p:nvPr/>
        </p:nvSpPr>
        <p:spPr>
          <a:xfrm>
            <a:off x="9741535" y="2054860"/>
            <a:ext cx="205232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捕捞季节背离</a:t>
            </a:r>
            <a:endParaRPr lang="zh-CN" altLang="en-US">
              <a:highlight>
                <a:srgbClr val="FFFF00"/>
              </a:highlight>
            </a:endParaRPr>
          </a:p>
        </p:txBody>
      </p:sp>
      <p:pic>
        <p:nvPicPr>
          <p:cNvPr id="19" name="图片 18"/>
          <p:cNvPicPr>
            <a:picLocks noChangeAspect="1"/>
          </p:cNvPicPr>
          <p:nvPr/>
        </p:nvPicPr>
        <p:blipFill>
          <a:blip r:embed="rId5"/>
          <a:stretch>
            <a:fillRect/>
          </a:stretch>
        </p:blipFill>
        <p:spPr>
          <a:xfrm>
            <a:off x="108585" y="3909060"/>
            <a:ext cx="3679190" cy="2482850"/>
          </a:xfrm>
          <a:prstGeom prst="rect">
            <a:avLst/>
          </a:prstGeom>
          <a:ln>
            <a:solidFill>
              <a:schemeClr val="accent1"/>
            </a:solidFill>
          </a:ln>
        </p:spPr>
      </p:pic>
      <p:sp>
        <p:nvSpPr>
          <p:cNvPr id="20" name="文本框 19"/>
          <p:cNvSpPr txBox="1"/>
          <p:nvPr/>
        </p:nvSpPr>
        <p:spPr>
          <a:xfrm>
            <a:off x="1969770" y="5174615"/>
            <a:ext cx="152273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资金翻绿</a:t>
            </a:r>
            <a:endParaRPr lang="zh-CN" altLang="en-US">
              <a:highlight>
                <a:srgbClr val="FFFF00"/>
              </a:highlight>
            </a:endParaRPr>
          </a:p>
        </p:txBody>
      </p:sp>
    </p:spTree>
    <p:custDataLst>
      <p:tags r:id="rId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缩量</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平台</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券商</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诱多</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p:nvPr/>
        </p:nvPicPr>
        <p:blipFill>
          <a:blip r:embed="rId1"/>
          <a:stretch>
            <a:fillRect/>
          </a:stretch>
        </p:blipFill>
        <p:spPr>
          <a:xfrm>
            <a:off x="153670" y="768350"/>
            <a:ext cx="4326890" cy="5624195"/>
          </a:xfrm>
          <a:prstGeom prst="rect">
            <a:avLst/>
          </a:prstGeom>
          <a:ln>
            <a:solidFill>
              <a:schemeClr val="accent1"/>
            </a:solidFill>
          </a:ln>
        </p:spPr>
      </p:pic>
      <p:pic>
        <p:nvPicPr>
          <p:cNvPr id="4" name="图片 3"/>
          <p:cNvPicPr/>
          <p:nvPr/>
        </p:nvPicPr>
        <p:blipFill>
          <a:blip r:embed="rId2"/>
          <a:stretch>
            <a:fillRect/>
          </a:stretch>
        </p:blipFill>
        <p:spPr>
          <a:xfrm>
            <a:off x="4646295" y="770255"/>
            <a:ext cx="7300595" cy="364236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4646295" y="4550410"/>
            <a:ext cx="3784600" cy="1842135"/>
          </a:xfrm>
          <a:prstGeom prst="rect">
            <a:avLst/>
          </a:prstGeom>
          <a:ln>
            <a:solidFill>
              <a:schemeClr val="accent1"/>
            </a:solidFill>
          </a:ln>
        </p:spPr>
      </p:pic>
      <p:sp>
        <p:nvSpPr>
          <p:cNvPr id="9" name="文本框 8"/>
          <p:cNvSpPr txBox="1"/>
          <p:nvPr/>
        </p:nvSpPr>
        <p:spPr>
          <a:xfrm>
            <a:off x="866140" y="2933700"/>
            <a:ext cx="2857500" cy="368300"/>
          </a:xfrm>
          <a:prstGeom prst="rect">
            <a:avLst/>
          </a:prstGeom>
          <a:noFill/>
        </p:spPr>
        <p:txBody>
          <a:bodyPr wrap="square" rtlCol="0">
            <a:spAutoFit/>
          </a:bodyPr>
          <a:p>
            <a:r>
              <a:rPr lang="zh-CN" altLang="en-US">
                <a:highlight>
                  <a:srgbClr val="FFFF00"/>
                </a:highlight>
              </a:rPr>
              <a:t>①八月</a:t>
            </a:r>
            <a:r>
              <a:rPr lang="zh-CN" altLang="en-US" b="1">
                <a:solidFill>
                  <a:srgbClr val="FF0000"/>
                </a:solidFill>
                <a:highlight>
                  <a:srgbClr val="FFFF00"/>
                </a:highlight>
              </a:rPr>
              <a:t>第三周</a:t>
            </a:r>
            <a:r>
              <a:rPr lang="zh-CN" altLang="en-US">
                <a:highlight>
                  <a:srgbClr val="FFFF00"/>
                </a:highlight>
              </a:rPr>
              <a:t>承压</a:t>
            </a:r>
            <a:endParaRPr lang="zh-CN" altLang="en-US">
              <a:highlight>
                <a:srgbClr val="FFFF00"/>
              </a:highlight>
            </a:endParaRPr>
          </a:p>
        </p:txBody>
      </p:sp>
      <p:sp>
        <p:nvSpPr>
          <p:cNvPr id="11" name="文本框 10"/>
          <p:cNvSpPr txBox="1"/>
          <p:nvPr/>
        </p:nvSpPr>
        <p:spPr>
          <a:xfrm>
            <a:off x="6399530" y="3208655"/>
            <a:ext cx="2287270" cy="700405"/>
          </a:xfrm>
          <a:prstGeom prst="rect">
            <a:avLst/>
          </a:prstGeom>
          <a:noFill/>
        </p:spPr>
        <p:txBody>
          <a:bodyPr wrap="square" rtlCol="0">
            <a:spAutoFit/>
          </a:bodyPr>
          <a:p>
            <a:pPr>
              <a:lnSpc>
                <a:spcPct val="110000"/>
              </a:lnSpc>
            </a:pPr>
            <a:r>
              <a:rPr lang="zh-CN" altLang="en-US">
                <a:highlight>
                  <a:srgbClr val="FFFF00"/>
                </a:highlight>
              </a:rPr>
              <a:t>②周一周二提示</a:t>
            </a:r>
            <a:endParaRPr lang="zh-CN" altLang="en-US">
              <a:highlight>
                <a:srgbClr val="FFFF00"/>
              </a:highlight>
            </a:endParaRPr>
          </a:p>
          <a:p>
            <a:pPr>
              <a:lnSpc>
                <a:spcPct val="110000"/>
              </a:lnSpc>
            </a:pPr>
            <a:r>
              <a:rPr lang="zh-CN" altLang="en-US" b="1">
                <a:solidFill>
                  <a:srgbClr val="FF0000"/>
                </a:solidFill>
                <a:highlight>
                  <a:srgbClr val="FFFF00"/>
                </a:highlight>
              </a:rPr>
              <a:t>背离死叉潮</a:t>
            </a:r>
            <a:r>
              <a:rPr lang="zh-CN" altLang="en-US">
                <a:highlight>
                  <a:srgbClr val="FFFF00"/>
                </a:highlight>
              </a:rPr>
              <a:t>在下半周</a:t>
            </a:r>
            <a:endParaRPr lang="zh-CN" altLang="en-US">
              <a:highlight>
                <a:srgbClr val="FFFF00"/>
              </a:highlight>
            </a:endParaRPr>
          </a:p>
        </p:txBody>
      </p:sp>
      <p:pic>
        <p:nvPicPr>
          <p:cNvPr id="13" name="图片 12"/>
          <p:cNvPicPr>
            <a:picLocks noChangeAspect="1"/>
          </p:cNvPicPr>
          <p:nvPr/>
        </p:nvPicPr>
        <p:blipFill>
          <a:blip r:embed="rId4"/>
          <a:stretch>
            <a:fillRect/>
          </a:stretch>
        </p:blipFill>
        <p:spPr>
          <a:xfrm>
            <a:off x="6399530" y="1560195"/>
            <a:ext cx="1680210" cy="1648460"/>
          </a:xfrm>
          <a:prstGeom prst="rect">
            <a:avLst/>
          </a:prstGeom>
          <a:ln>
            <a:solidFill>
              <a:schemeClr val="accent1"/>
            </a:solidFill>
          </a:ln>
        </p:spPr>
      </p:pic>
      <p:sp>
        <p:nvSpPr>
          <p:cNvPr id="14" name="文本框 13"/>
          <p:cNvSpPr txBox="1"/>
          <p:nvPr/>
        </p:nvSpPr>
        <p:spPr>
          <a:xfrm>
            <a:off x="5414010" y="5024120"/>
            <a:ext cx="2888615" cy="368300"/>
          </a:xfrm>
          <a:prstGeom prst="rect">
            <a:avLst/>
          </a:prstGeom>
          <a:noFill/>
        </p:spPr>
        <p:txBody>
          <a:bodyPr wrap="square" rtlCol="0">
            <a:spAutoFit/>
          </a:bodyPr>
          <a:p>
            <a:r>
              <a:rPr lang="zh-CN" altLang="en-US">
                <a:highlight>
                  <a:srgbClr val="FFFF00"/>
                </a:highlight>
              </a:rPr>
              <a:t>③上周四</a:t>
            </a:r>
            <a:r>
              <a:rPr lang="zh-CN" altLang="en-US" b="1">
                <a:solidFill>
                  <a:srgbClr val="FF0000"/>
                </a:solidFill>
                <a:highlight>
                  <a:srgbClr val="FFFF00"/>
                </a:highlight>
              </a:rPr>
              <a:t>拉证券</a:t>
            </a:r>
            <a:r>
              <a:rPr lang="zh-CN" altLang="en-US">
                <a:highlight>
                  <a:srgbClr val="FFFF00"/>
                </a:highlight>
              </a:rPr>
              <a:t>加剧背离</a:t>
            </a:r>
            <a:endParaRPr lang="zh-CN" altLang="en-US">
              <a:highlight>
                <a:srgbClr val="FFFF00"/>
              </a:highlight>
            </a:endParaRPr>
          </a:p>
        </p:txBody>
      </p:sp>
      <p:pic>
        <p:nvPicPr>
          <p:cNvPr id="15" name="图片 14"/>
          <p:cNvPicPr>
            <a:picLocks noChangeAspect="1"/>
          </p:cNvPicPr>
          <p:nvPr/>
        </p:nvPicPr>
        <p:blipFill>
          <a:blip r:embed="rId5"/>
          <a:stretch>
            <a:fillRect/>
          </a:stretch>
        </p:blipFill>
        <p:spPr>
          <a:xfrm>
            <a:off x="8542020" y="4551045"/>
            <a:ext cx="3404235" cy="1841500"/>
          </a:xfrm>
          <a:prstGeom prst="rect">
            <a:avLst/>
          </a:prstGeom>
          <a:ln>
            <a:solidFill>
              <a:schemeClr val="accent1"/>
            </a:solidFill>
          </a:ln>
        </p:spPr>
      </p:pic>
      <p:sp>
        <p:nvSpPr>
          <p:cNvPr id="16" name="文本框 15"/>
          <p:cNvSpPr txBox="1"/>
          <p:nvPr/>
        </p:nvSpPr>
        <p:spPr>
          <a:xfrm>
            <a:off x="9820910" y="4812030"/>
            <a:ext cx="2125345" cy="700405"/>
          </a:xfrm>
          <a:prstGeom prst="rect">
            <a:avLst/>
          </a:prstGeom>
          <a:noFill/>
        </p:spPr>
        <p:txBody>
          <a:bodyPr wrap="square" rtlCol="0">
            <a:spAutoFit/>
          </a:bodyPr>
          <a:p>
            <a:pPr>
              <a:lnSpc>
                <a:spcPct val="110000"/>
              </a:lnSpc>
            </a:pPr>
            <a:r>
              <a:rPr lang="zh-CN" altLang="en-US">
                <a:highlight>
                  <a:srgbClr val="FFFF00"/>
                </a:highlight>
              </a:rPr>
              <a:t>④喇叭口分时，</a:t>
            </a:r>
            <a:endParaRPr lang="zh-CN" altLang="en-US">
              <a:highlight>
                <a:srgbClr val="FFFF00"/>
              </a:highlight>
            </a:endParaRPr>
          </a:p>
          <a:p>
            <a:pPr>
              <a:lnSpc>
                <a:spcPct val="110000"/>
              </a:lnSpc>
            </a:pPr>
            <a:r>
              <a:rPr lang="zh-CN" altLang="en-US">
                <a:highlight>
                  <a:srgbClr val="FFFF00"/>
                </a:highlight>
              </a:rPr>
              <a:t>加速题材承压</a:t>
            </a:r>
            <a:endParaRPr lang="zh-CN" altLang="en-US">
              <a:highlight>
                <a:srgbClr val="FFFF00"/>
              </a:highlight>
            </a:endParaRPr>
          </a:p>
        </p:txBody>
      </p:sp>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收缩仓位应对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9" name="图片 8"/>
          <p:cNvPicPr>
            <a:picLocks noChangeAspect="1"/>
          </p:cNvPicPr>
          <p:nvPr>
            <p:custDataLst>
              <p:tags r:id="rId1"/>
            </p:custDataLst>
          </p:nvPr>
        </p:nvPicPr>
        <p:blipFill>
          <a:blip r:embed="rId2"/>
          <a:stretch>
            <a:fillRect/>
          </a:stretch>
        </p:blipFill>
        <p:spPr>
          <a:xfrm>
            <a:off x="6528435" y="2386330"/>
            <a:ext cx="4095750" cy="1000125"/>
          </a:xfrm>
          <a:prstGeom prst="rect">
            <a:avLst/>
          </a:prstGeom>
          <a:ln>
            <a:solidFill>
              <a:schemeClr val="accent1"/>
            </a:solidFill>
          </a:ln>
        </p:spPr>
      </p:pic>
      <p:pic>
        <p:nvPicPr>
          <p:cNvPr id="10" name="图片 9"/>
          <p:cNvPicPr>
            <a:picLocks noChangeAspect="1"/>
          </p:cNvPicPr>
          <p:nvPr>
            <p:custDataLst>
              <p:tags r:id="rId3"/>
            </p:custDataLst>
          </p:nvPr>
        </p:nvPicPr>
        <p:blipFill>
          <a:blip r:embed="rId4"/>
          <a:stretch>
            <a:fillRect/>
          </a:stretch>
        </p:blipFill>
        <p:spPr>
          <a:xfrm>
            <a:off x="6528435" y="1259205"/>
            <a:ext cx="2286000" cy="1000125"/>
          </a:xfrm>
          <a:prstGeom prst="rect">
            <a:avLst/>
          </a:prstGeom>
          <a:ln>
            <a:solidFill>
              <a:schemeClr val="accent1"/>
            </a:solidFill>
          </a:ln>
        </p:spPr>
      </p:pic>
      <p:pic>
        <p:nvPicPr>
          <p:cNvPr id="11" name="图片 10"/>
          <p:cNvPicPr>
            <a:picLocks noChangeAspect="1"/>
          </p:cNvPicPr>
          <p:nvPr/>
        </p:nvPicPr>
        <p:blipFill>
          <a:blip r:embed="rId5"/>
          <a:srcRect r="15265"/>
          <a:stretch>
            <a:fillRect/>
          </a:stretch>
        </p:blipFill>
        <p:spPr>
          <a:xfrm>
            <a:off x="3595370" y="4820285"/>
            <a:ext cx="2473960" cy="1445260"/>
          </a:xfrm>
          <a:prstGeom prst="rect">
            <a:avLst/>
          </a:prstGeom>
          <a:ln>
            <a:solidFill>
              <a:schemeClr val="accent1"/>
            </a:solidFill>
          </a:ln>
        </p:spPr>
      </p:pic>
      <p:sp>
        <p:nvSpPr>
          <p:cNvPr id="13" name="文本框 12"/>
          <p:cNvSpPr txBox="1"/>
          <p:nvPr>
            <p:custDataLst>
              <p:tags r:id="rId6"/>
            </p:custDataLst>
          </p:nvPr>
        </p:nvSpPr>
        <p:spPr>
          <a:xfrm>
            <a:off x="1463675" y="737235"/>
            <a:ext cx="2738755" cy="368300"/>
          </a:xfrm>
          <a:prstGeom prst="rect">
            <a:avLst/>
          </a:prstGeom>
          <a:noFill/>
        </p:spPr>
        <p:txBody>
          <a:bodyPr wrap="square" rtlCol="0">
            <a:spAutoFit/>
          </a:bodyPr>
          <a:p>
            <a:r>
              <a:rPr lang="zh-CN" altLang="en-US">
                <a:solidFill>
                  <a:srgbClr val="FF0000"/>
                </a:solidFill>
              </a:rPr>
              <a:t>周二（</a:t>
            </a:r>
            <a:r>
              <a:rPr lang="en-US" altLang="zh-CN">
                <a:solidFill>
                  <a:srgbClr val="FF0000"/>
                </a:solidFill>
              </a:rPr>
              <a:t>8.18</a:t>
            </a:r>
            <a:r>
              <a:rPr lang="zh-CN" altLang="en-US">
                <a:solidFill>
                  <a:srgbClr val="FF0000"/>
                </a:solidFill>
              </a:rPr>
              <a:t>）</a:t>
            </a:r>
            <a:endParaRPr lang="zh-CN" altLang="en-US">
              <a:solidFill>
                <a:srgbClr val="FF0000"/>
              </a:solidFill>
            </a:endParaRPr>
          </a:p>
        </p:txBody>
      </p:sp>
      <p:pic>
        <p:nvPicPr>
          <p:cNvPr id="15" name="图片 14"/>
          <p:cNvPicPr>
            <a:picLocks noChangeAspect="1"/>
          </p:cNvPicPr>
          <p:nvPr>
            <p:custDataLst>
              <p:tags r:id="rId7"/>
            </p:custDataLst>
          </p:nvPr>
        </p:nvPicPr>
        <p:blipFill>
          <a:blip r:embed="rId8"/>
          <a:stretch>
            <a:fillRect/>
          </a:stretch>
        </p:blipFill>
        <p:spPr>
          <a:xfrm>
            <a:off x="277495" y="1132205"/>
            <a:ext cx="2642870" cy="1028700"/>
          </a:xfrm>
          <a:prstGeom prst="rect">
            <a:avLst/>
          </a:prstGeom>
          <a:ln>
            <a:solidFill>
              <a:schemeClr val="accent1"/>
            </a:solidFill>
          </a:ln>
        </p:spPr>
      </p:pic>
      <p:pic>
        <p:nvPicPr>
          <p:cNvPr id="16" name="图片 15"/>
          <p:cNvPicPr>
            <a:picLocks noChangeAspect="1"/>
          </p:cNvPicPr>
          <p:nvPr>
            <p:custDataLst>
              <p:tags r:id="rId9"/>
            </p:custDataLst>
          </p:nvPr>
        </p:nvPicPr>
        <p:blipFill>
          <a:blip r:embed="rId10"/>
          <a:stretch>
            <a:fillRect/>
          </a:stretch>
        </p:blipFill>
        <p:spPr>
          <a:xfrm>
            <a:off x="278130" y="2160905"/>
            <a:ext cx="3032760" cy="942975"/>
          </a:xfrm>
          <a:prstGeom prst="rect">
            <a:avLst/>
          </a:prstGeom>
          <a:ln>
            <a:solidFill>
              <a:schemeClr val="accent1"/>
            </a:solidFill>
          </a:ln>
        </p:spPr>
      </p:pic>
      <p:pic>
        <p:nvPicPr>
          <p:cNvPr id="17" name="图片 16"/>
          <p:cNvPicPr>
            <a:picLocks noChangeAspect="1"/>
          </p:cNvPicPr>
          <p:nvPr>
            <p:custDataLst>
              <p:tags r:id="rId11"/>
            </p:custDataLst>
          </p:nvPr>
        </p:nvPicPr>
        <p:blipFill>
          <a:blip r:embed="rId12"/>
          <a:stretch>
            <a:fillRect/>
          </a:stretch>
        </p:blipFill>
        <p:spPr>
          <a:xfrm>
            <a:off x="278130" y="3182620"/>
            <a:ext cx="3486150" cy="1133475"/>
          </a:xfrm>
          <a:prstGeom prst="rect">
            <a:avLst/>
          </a:prstGeom>
          <a:ln>
            <a:solidFill>
              <a:schemeClr val="accent1"/>
            </a:solidFill>
          </a:ln>
        </p:spPr>
      </p:pic>
      <p:pic>
        <p:nvPicPr>
          <p:cNvPr id="18" name="图片 17"/>
          <p:cNvPicPr>
            <a:picLocks noChangeAspect="1"/>
          </p:cNvPicPr>
          <p:nvPr>
            <p:custDataLst>
              <p:tags r:id="rId13"/>
            </p:custDataLst>
          </p:nvPr>
        </p:nvPicPr>
        <p:blipFill>
          <a:blip r:embed="rId14"/>
          <a:stretch>
            <a:fillRect/>
          </a:stretch>
        </p:blipFill>
        <p:spPr>
          <a:xfrm>
            <a:off x="6528435" y="3512820"/>
            <a:ext cx="2950845" cy="1304290"/>
          </a:xfrm>
          <a:prstGeom prst="rect">
            <a:avLst/>
          </a:prstGeom>
          <a:ln>
            <a:solidFill>
              <a:schemeClr val="accent1"/>
            </a:solidFill>
          </a:ln>
        </p:spPr>
      </p:pic>
      <p:sp>
        <p:nvSpPr>
          <p:cNvPr id="19" name="文本框 18"/>
          <p:cNvSpPr txBox="1"/>
          <p:nvPr>
            <p:custDataLst>
              <p:tags r:id="rId15"/>
            </p:custDataLst>
          </p:nvPr>
        </p:nvSpPr>
        <p:spPr>
          <a:xfrm>
            <a:off x="7323455" y="763905"/>
            <a:ext cx="2094865" cy="368300"/>
          </a:xfrm>
          <a:prstGeom prst="rect">
            <a:avLst/>
          </a:prstGeom>
          <a:noFill/>
        </p:spPr>
        <p:txBody>
          <a:bodyPr wrap="square" rtlCol="0">
            <a:spAutoFit/>
          </a:bodyPr>
          <a:p>
            <a:r>
              <a:rPr lang="zh-CN" altLang="en-US">
                <a:solidFill>
                  <a:srgbClr val="FF0000"/>
                </a:solidFill>
              </a:rPr>
              <a:t>周三（</a:t>
            </a:r>
            <a:r>
              <a:rPr lang="en-US" altLang="zh-CN">
                <a:solidFill>
                  <a:srgbClr val="FF0000"/>
                </a:solidFill>
              </a:rPr>
              <a:t>8.19</a:t>
            </a:r>
            <a:r>
              <a:rPr lang="zh-CN" altLang="en-US">
                <a:solidFill>
                  <a:srgbClr val="FF0000"/>
                </a:solidFill>
              </a:rPr>
              <a:t>）</a:t>
            </a:r>
            <a:endParaRPr lang="zh-CN" altLang="en-US">
              <a:solidFill>
                <a:srgbClr val="FF0000"/>
              </a:solidFill>
            </a:endParaRPr>
          </a:p>
        </p:txBody>
      </p:sp>
      <p:pic>
        <p:nvPicPr>
          <p:cNvPr id="20" name="图片 19"/>
          <p:cNvPicPr>
            <a:picLocks noChangeAspect="1"/>
          </p:cNvPicPr>
          <p:nvPr>
            <p:custDataLst>
              <p:tags r:id="rId16"/>
            </p:custDataLst>
          </p:nvPr>
        </p:nvPicPr>
        <p:blipFill>
          <a:blip r:embed="rId17"/>
          <a:stretch>
            <a:fillRect/>
          </a:stretch>
        </p:blipFill>
        <p:spPr>
          <a:xfrm>
            <a:off x="3374390" y="2094230"/>
            <a:ext cx="2771140" cy="1154430"/>
          </a:xfrm>
          <a:prstGeom prst="rect">
            <a:avLst/>
          </a:prstGeom>
          <a:ln>
            <a:solidFill>
              <a:schemeClr val="accent1"/>
            </a:solidFill>
          </a:ln>
        </p:spPr>
      </p:pic>
      <p:pic>
        <p:nvPicPr>
          <p:cNvPr id="21" name="图片 20"/>
          <p:cNvPicPr>
            <a:picLocks noChangeAspect="1"/>
          </p:cNvPicPr>
          <p:nvPr>
            <p:custDataLst>
              <p:tags r:id="rId18"/>
            </p:custDataLst>
          </p:nvPr>
        </p:nvPicPr>
        <p:blipFill>
          <a:blip r:embed="rId19"/>
          <a:stretch>
            <a:fillRect/>
          </a:stretch>
        </p:blipFill>
        <p:spPr>
          <a:xfrm>
            <a:off x="3634740" y="3423920"/>
            <a:ext cx="2434590" cy="1221105"/>
          </a:xfrm>
          <a:prstGeom prst="rect">
            <a:avLst/>
          </a:prstGeom>
          <a:ln>
            <a:solidFill>
              <a:schemeClr val="accent1"/>
            </a:solidFill>
          </a:ln>
        </p:spPr>
      </p:pic>
      <p:pic>
        <p:nvPicPr>
          <p:cNvPr id="22" name="图片 21"/>
          <p:cNvPicPr>
            <a:picLocks noChangeAspect="1"/>
          </p:cNvPicPr>
          <p:nvPr>
            <p:custDataLst>
              <p:tags r:id="rId20"/>
            </p:custDataLst>
          </p:nvPr>
        </p:nvPicPr>
        <p:blipFill>
          <a:blip r:embed="rId21"/>
          <a:stretch>
            <a:fillRect/>
          </a:stretch>
        </p:blipFill>
        <p:spPr>
          <a:xfrm>
            <a:off x="3101340" y="1214120"/>
            <a:ext cx="3044190" cy="838200"/>
          </a:xfrm>
          <a:prstGeom prst="rect">
            <a:avLst/>
          </a:prstGeom>
          <a:ln>
            <a:solidFill>
              <a:schemeClr val="accent1"/>
            </a:solidFill>
          </a:ln>
        </p:spPr>
      </p:pic>
      <p:pic>
        <p:nvPicPr>
          <p:cNvPr id="23" name="图片 22"/>
          <p:cNvPicPr>
            <a:picLocks noChangeAspect="1"/>
          </p:cNvPicPr>
          <p:nvPr/>
        </p:nvPicPr>
        <p:blipFill>
          <a:blip r:embed="rId22"/>
          <a:stretch>
            <a:fillRect/>
          </a:stretch>
        </p:blipFill>
        <p:spPr>
          <a:xfrm>
            <a:off x="6528435" y="4982845"/>
            <a:ext cx="3150235" cy="1068070"/>
          </a:xfrm>
          <a:prstGeom prst="rect">
            <a:avLst/>
          </a:prstGeom>
          <a:ln>
            <a:solidFill>
              <a:schemeClr val="accent1"/>
            </a:solidFill>
          </a:ln>
        </p:spPr>
      </p:pic>
      <p:pic>
        <p:nvPicPr>
          <p:cNvPr id="24" name="图片 23"/>
          <p:cNvPicPr>
            <a:picLocks noChangeAspect="1"/>
          </p:cNvPicPr>
          <p:nvPr>
            <p:custDataLst>
              <p:tags r:id="rId23"/>
            </p:custDataLst>
          </p:nvPr>
        </p:nvPicPr>
        <p:blipFill>
          <a:blip r:embed="rId24"/>
          <a:stretch>
            <a:fillRect/>
          </a:stretch>
        </p:blipFill>
        <p:spPr>
          <a:xfrm>
            <a:off x="8968740" y="1231900"/>
            <a:ext cx="2779395" cy="1028065"/>
          </a:xfrm>
          <a:prstGeom prst="rect">
            <a:avLst/>
          </a:prstGeom>
          <a:ln>
            <a:solidFill>
              <a:schemeClr val="accent1"/>
            </a:solidFill>
          </a:ln>
        </p:spPr>
      </p:pic>
      <p:pic>
        <p:nvPicPr>
          <p:cNvPr id="25" name="图片 24"/>
          <p:cNvPicPr>
            <a:picLocks noChangeAspect="1"/>
          </p:cNvPicPr>
          <p:nvPr/>
        </p:nvPicPr>
        <p:blipFill>
          <a:blip r:embed="rId25"/>
          <a:stretch>
            <a:fillRect/>
          </a:stretch>
        </p:blipFill>
        <p:spPr>
          <a:xfrm>
            <a:off x="278130" y="4394835"/>
            <a:ext cx="3356610" cy="1352550"/>
          </a:xfrm>
          <a:prstGeom prst="rect">
            <a:avLst/>
          </a:prstGeom>
          <a:ln>
            <a:solidFill>
              <a:schemeClr val="accent1"/>
            </a:solidFill>
          </a:ln>
        </p:spPr>
      </p:pic>
      <p:pic>
        <p:nvPicPr>
          <p:cNvPr id="26" name="图片 25"/>
          <p:cNvPicPr>
            <a:picLocks noChangeAspect="1"/>
          </p:cNvPicPr>
          <p:nvPr/>
        </p:nvPicPr>
        <p:blipFill>
          <a:blip r:embed="rId26"/>
          <a:stretch>
            <a:fillRect/>
          </a:stretch>
        </p:blipFill>
        <p:spPr>
          <a:xfrm>
            <a:off x="9532620" y="3512820"/>
            <a:ext cx="2117090" cy="887730"/>
          </a:xfrm>
          <a:prstGeom prst="rect">
            <a:avLst/>
          </a:prstGeom>
          <a:ln>
            <a:solidFill>
              <a:schemeClr val="accent1"/>
            </a:solidFill>
          </a:ln>
        </p:spPr>
      </p:pic>
      <p:pic>
        <p:nvPicPr>
          <p:cNvPr id="27" name="图片 26"/>
          <p:cNvPicPr>
            <a:picLocks noChangeAspect="1"/>
          </p:cNvPicPr>
          <p:nvPr/>
        </p:nvPicPr>
        <p:blipFill>
          <a:blip r:embed="rId27"/>
          <a:srcRect r="6012"/>
          <a:stretch>
            <a:fillRect/>
          </a:stretch>
        </p:blipFill>
        <p:spPr>
          <a:xfrm>
            <a:off x="9532620" y="4471035"/>
            <a:ext cx="2152015" cy="848995"/>
          </a:xfrm>
          <a:prstGeom prst="rect">
            <a:avLst/>
          </a:prstGeom>
          <a:ln>
            <a:solidFill>
              <a:schemeClr val="accent1"/>
            </a:solidFill>
          </a:ln>
        </p:spPr>
      </p:pic>
    </p:spTree>
    <p:custDataLst>
      <p:tags r:id="rId28"/>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热点轮动</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5378"/>
          <a:stretch>
            <a:fillRect/>
          </a:stretch>
        </p:blipFill>
        <p:spPr>
          <a:xfrm>
            <a:off x="432435" y="859790"/>
            <a:ext cx="10687050" cy="5435600"/>
          </a:xfrm>
          <a:prstGeom prst="rect">
            <a:avLst/>
          </a:prstGeom>
        </p:spPr>
      </p:pic>
      <p:sp>
        <p:nvSpPr>
          <p:cNvPr id="5" name="文本框 4"/>
          <p:cNvSpPr txBox="1"/>
          <p:nvPr/>
        </p:nvSpPr>
        <p:spPr>
          <a:xfrm>
            <a:off x="5373370" y="1755775"/>
            <a:ext cx="4064000" cy="645160"/>
          </a:xfrm>
          <a:prstGeom prst="rect">
            <a:avLst/>
          </a:prstGeom>
          <a:noFill/>
        </p:spPr>
        <p:txBody>
          <a:bodyPr wrap="square" rtlCol="0">
            <a:spAutoFit/>
          </a:bodyPr>
          <a:p>
            <a:r>
              <a:rPr lang="zh-CN" altLang="en-US">
                <a:solidFill>
                  <a:srgbClr val="FF0000"/>
                </a:solidFill>
                <a:highlight>
                  <a:srgbClr val="FFFF00"/>
                </a:highlight>
              </a:rPr>
              <a:t>月线死叉</a:t>
            </a:r>
            <a:r>
              <a:rPr lang="en-US" altLang="zh-CN">
                <a:solidFill>
                  <a:srgbClr val="FF0000"/>
                </a:solidFill>
                <a:highlight>
                  <a:srgbClr val="FFFF00"/>
                </a:highlight>
              </a:rPr>
              <a:t>+</a:t>
            </a:r>
            <a:r>
              <a:rPr lang="zh-CN" altLang="en-US">
                <a:solidFill>
                  <a:srgbClr val="FF0000"/>
                </a:solidFill>
                <a:highlight>
                  <a:srgbClr val="FFFF00"/>
                </a:highlight>
              </a:rPr>
              <a:t>周线死叉</a:t>
            </a:r>
            <a:r>
              <a:rPr lang="en-US" altLang="zh-CN">
                <a:solidFill>
                  <a:srgbClr val="FF0000"/>
                </a:solidFill>
                <a:highlight>
                  <a:srgbClr val="FFFF00"/>
                </a:highlight>
              </a:rPr>
              <a:t>+</a:t>
            </a:r>
            <a:r>
              <a:rPr lang="zh-CN" altLang="en-US">
                <a:solidFill>
                  <a:srgbClr val="FF0000"/>
                </a:solidFill>
                <a:highlight>
                  <a:srgbClr val="FFFF00"/>
                </a:highlight>
              </a:rPr>
              <a:t>大盘</a:t>
            </a:r>
            <a:r>
              <a:rPr lang="en-US" altLang="zh-CN">
                <a:solidFill>
                  <a:srgbClr val="FF0000"/>
                </a:solidFill>
                <a:highlight>
                  <a:srgbClr val="FFFF00"/>
                </a:highlight>
              </a:rPr>
              <a:t>4000</a:t>
            </a:r>
            <a:r>
              <a:rPr lang="zh-CN" altLang="en-US">
                <a:solidFill>
                  <a:srgbClr val="FF0000"/>
                </a:solidFill>
                <a:highlight>
                  <a:srgbClr val="FFFF00"/>
                </a:highlight>
              </a:rPr>
              <a:t>点</a:t>
            </a:r>
            <a:endParaRPr lang="zh-CN" altLang="en-US">
              <a:solidFill>
                <a:srgbClr val="FF0000"/>
              </a:solidFill>
              <a:highlight>
                <a:srgbClr val="FFFF00"/>
              </a:highlight>
            </a:endParaRPr>
          </a:p>
          <a:p>
            <a:r>
              <a:rPr lang="zh-CN" altLang="en-US">
                <a:highlight>
                  <a:srgbClr val="FFFF00"/>
                </a:highlight>
              </a:rPr>
              <a:t>（出货式下跌破</a:t>
            </a:r>
            <a:r>
              <a:rPr lang="en-US" altLang="zh-CN">
                <a:highlight>
                  <a:srgbClr val="FFFF00"/>
                </a:highlight>
              </a:rPr>
              <a:t>60</a:t>
            </a:r>
            <a:r>
              <a:rPr lang="zh-CN" altLang="en-US">
                <a:highlight>
                  <a:srgbClr val="FFFF00"/>
                </a:highlight>
              </a:rPr>
              <a:t>日线，获利回吐）</a:t>
            </a:r>
            <a:endParaRPr lang="zh-CN" altLang="en-US">
              <a:highlight>
                <a:srgbClr val="FFFF00"/>
              </a:highlight>
            </a:endParaRPr>
          </a:p>
        </p:txBody>
      </p:sp>
      <p:sp>
        <p:nvSpPr>
          <p:cNvPr id="6" name="文本框 5"/>
          <p:cNvSpPr txBox="1"/>
          <p:nvPr/>
        </p:nvSpPr>
        <p:spPr>
          <a:xfrm>
            <a:off x="9437370" y="3185795"/>
            <a:ext cx="2753995" cy="1004570"/>
          </a:xfrm>
          <a:prstGeom prst="rect">
            <a:avLst/>
          </a:prstGeom>
          <a:noFill/>
        </p:spPr>
        <p:txBody>
          <a:bodyPr wrap="square" rtlCol="0">
            <a:spAutoFit/>
          </a:bodyPr>
          <a:p>
            <a:pPr>
              <a:lnSpc>
                <a:spcPct val="110000"/>
              </a:lnSpc>
            </a:pPr>
            <a:r>
              <a:rPr lang="zh-CN" altLang="en-US">
                <a:solidFill>
                  <a:srgbClr val="FF0000"/>
                </a:solidFill>
                <a:highlight>
                  <a:srgbClr val="FFFF00"/>
                </a:highlight>
              </a:rPr>
              <a:t>周线死叉</a:t>
            </a:r>
            <a:r>
              <a:rPr lang="en-US" altLang="zh-CN">
                <a:solidFill>
                  <a:srgbClr val="FF0000"/>
                </a:solidFill>
                <a:highlight>
                  <a:srgbClr val="FFFF00"/>
                </a:highlight>
              </a:rPr>
              <a:t>+</a:t>
            </a:r>
            <a:r>
              <a:rPr lang="zh-CN" altLang="en-US">
                <a:solidFill>
                  <a:srgbClr val="FF0000"/>
                </a:solidFill>
                <a:highlight>
                  <a:srgbClr val="FFFF00"/>
                </a:highlight>
              </a:rPr>
              <a:t>低位</a:t>
            </a:r>
            <a:r>
              <a:rPr lang="en-US" altLang="zh-CN">
                <a:solidFill>
                  <a:srgbClr val="FF0000"/>
                </a:solidFill>
                <a:highlight>
                  <a:srgbClr val="FFFF00"/>
                </a:highlight>
              </a:rPr>
              <a:t>+</a:t>
            </a:r>
            <a:r>
              <a:rPr lang="zh-CN" altLang="en-US">
                <a:solidFill>
                  <a:srgbClr val="FF0000"/>
                </a:solidFill>
                <a:highlight>
                  <a:srgbClr val="FFFF00"/>
                </a:highlight>
              </a:rPr>
              <a:t>震荡磨底</a:t>
            </a:r>
            <a:endParaRPr lang="zh-CN" altLang="en-US">
              <a:solidFill>
                <a:srgbClr val="FF0000"/>
              </a:solidFill>
              <a:highlight>
                <a:srgbClr val="FFFF00"/>
              </a:highlight>
            </a:endParaRPr>
          </a:p>
          <a:p>
            <a:pPr>
              <a:lnSpc>
                <a:spcPct val="110000"/>
              </a:lnSpc>
            </a:pPr>
            <a:r>
              <a:rPr lang="zh-CN" altLang="en-US">
                <a:highlight>
                  <a:srgbClr val="FFFF00"/>
                </a:highlight>
              </a:rPr>
              <a:t>（套牢盘涌出导致，</a:t>
            </a:r>
            <a:endParaRPr lang="zh-CN" altLang="en-US">
              <a:highlight>
                <a:srgbClr val="FFFF00"/>
              </a:highlight>
            </a:endParaRPr>
          </a:p>
          <a:p>
            <a:pPr>
              <a:lnSpc>
                <a:spcPct val="110000"/>
              </a:lnSpc>
            </a:pPr>
            <a:r>
              <a:rPr lang="zh-CN" altLang="en-US">
                <a:highlight>
                  <a:srgbClr val="FFFF00"/>
                </a:highlight>
              </a:rPr>
              <a:t>低位依旧有进攻方向）</a:t>
            </a:r>
            <a:endParaRPr lang="zh-CN" altLang="en-US">
              <a:highlight>
                <a:srgbClr val="FFFF00"/>
              </a:highlight>
            </a:endParaRPr>
          </a:p>
        </p:txBody>
      </p:sp>
      <p:sp>
        <p:nvSpPr>
          <p:cNvPr id="7" name="文本框 6"/>
          <p:cNvSpPr txBox="1"/>
          <p:nvPr/>
        </p:nvSpPr>
        <p:spPr>
          <a:xfrm>
            <a:off x="2997835" y="2540635"/>
            <a:ext cx="2375535" cy="645160"/>
          </a:xfrm>
          <a:prstGeom prst="rect">
            <a:avLst/>
          </a:prstGeom>
          <a:noFill/>
        </p:spPr>
        <p:txBody>
          <a:bodyPr wrap="square" rtlCol="0">
            <a:spAutoFit/>
          </a:bodyPr>
          <a:p>
            <a:r>
              <a:rPr lang="zh-CN" altLang="en-US">
                <a:solidFill>
                  <a:srgbClr val="FF0000"/>
                </a:solidFill>
                <a:highlight>
                  <a:srgbClr val="FFFF00"/>
                </a:highlight>
              </a:rPr>
              <a:t>上涨中继调整</a:t>
            </a:r>
            <a:endParaRPr lang="zh-CN" altLang="en-US">
              <a:solidFill>
                <a:srgbClr val="FF0000"/>
              </a:solidFill>
              <a:highlight>
                <a:srgbClr val="FFFF00"/>
              </a:highlight>
            </a:endParaRPr>
          </a:p>
          <a:p>
            <a:r>
              <a:rPr lang="zh-CN" altLang="en-US">
                <a:highlight>
                  <a:srgbClr val="FFFF00"/>
                </a:highlight>
              </a:rPr>
              <a:t>（回踩</a:t>
            </a:r>
            <a:r>
              <a:rPr lang="en-US" altLang="zh-CN">
                <a:highlight>
                  <a:srgbClr val="FFFF00"/>
                </a:highlight>
              </a:rPr>
              <a:t>60</a:t>
            </a:r>
            <a:r>
              <a:rPr lang="zh-CN" altLang="en-US">
                <a:highlight>
                  <a:srgbClr val="FFFF00"/>
                </a:highlight>
              </a:rPr>
              <a:t>日线再上）</a:t>
            </a:r>
            <a:endParaRPr lang="zh-CN" altLang="en-US">
              <a:highlight>
                <a:srgbClr val="FFFF00"/>
              </a:highlight>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资金翻绿背景下的反弹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l="18710"/>
          <a:stretch>
            <a:fillRect/>
          </a:stretch>
        </p:blipFill>
        <p:spPr>
          <a:xfrm>
            <a:off x="69850" y="768350"/>
            <a:ext cx="3376930" cy="3872230"/>
          </a:xfrm>
          <a:prstGeom prst="rect">
            <a:avLst/>
          </a:prstGeom>
          <a:ln>
            <a:solidFill>
              <a:schemeClr val="accent1"/>
            </a:solidFill>
          </a:ln>
        </p:spPr>
      </p:pic>
      <p:sp>
        <p:nvSpPr>
          <p:cNvPr id="4" name="文本框 3"/>
          <p:cNvSpPr txBox="1"/>
          <p:nvPr/>
        </p:nvSpPr>
        <p:spPr>
          <a:xfrm>
            <a:off x="8632825" y="834390"/>
            <a:ext cx="2440305" cy="1476375"/>
          </a:xfrm>
          <a:prstGeom prst="rect">
            <a:avLst/>
          </a:prstGeom>
          <a:noFill/>
        </p:spPr>
        <p:txBody>
          <a:bodyPr wrap="square" rtlCol="0">
            <a:spAutoFit/>
          </a:bodyPr>
          <a:p>
            <a:r>
              <a:rPr lang="zh-CN" altLang="en-US"/>
              <a:t>热点回档易出现</a:t>
            </a:r>
            <a:r>
              <a:rPr lang="zh-CN" altLang="en-US">
                <a:solidFill>
                  <a:srgbClr val="0029DA"/>
                </a:solidFill>
              </a:rPr>
              <a:t>承压</a:t>
            </a:r>
            <a:endParaRPr lang="zh-CN" altLang="en-US"/>
          </a:p>
          <a:p>
            <a:endParaRPr lang="zh-CN" altLang="en-US"/>
          </a:p>
          <a:p>
            <a:r>
              <a:rPr lang="zh-CN" altLang="en-US">
                <a:solidFill>
                  <a:srgbClr val="FF0000"/>
                </a:solidFill>
              </a:rPr>
              <a:t>策略：做活跃股</a:t>
            </a:r>
            <a:endParaRPr lang="zh-CN" altLang="en-US">
              <a:solidFill>
                <a:srgbClr val="FF0000"/>
              </a:solidFill>
            </a:endParaRPr>
          </a:p>
          <a:p>
            <a:endParaRPr lang="zh-CN" altLang="en-US"/>
          </a:p>
          <a:p>
            <a:r>
              <a:rPr lang="zh-CN" altLang="en-US"/>
              <a:t>大单突破首次回档</a:t>
            </a:r>
            <a:endParaRPr lang="zh-CN" altLang="en-US"/>
          </a:p>
        </p:txBody>
      </p:sp>
      <p:pic>
        <p:nvPicPr>
          <p:cNvPr id="8" name="图片 7"/>
          <p:cNvPicPr>
            <a:picLocks noChangeAspect="1"/>
          </p:cNvPicPr>
          <p:nvPr/>
        </p:nvPicPr>
        <p:blipFill>
          <a:blip r:embed="rId2"/>
          <a:stretch>
            <a:fillRect/>
          </a:stretch>
        </p:blipFill>
        <p:spPr>
          <a:xfrm>
            <a:off x="2155190" y="1374775"/>
            <a:ext cx="3664585" cy="3895090"/>
          </a:xfrm>
          <a:prstGeom prst="rect">
            <a:avLst/>
          </a:prstGeom>
          <a:ln>
            <a:solidFill>
              <a:schemeClr val="accent1"/>
            </a:solidFill>
          </a:ln>
        </p:spPr>
      </p:pic>
      <p:sp>
        <p:nvSpPr>
          <p:cNvPr id="15" name="文本框 14"/>
          <p:cNvSpPr txBox="1"/>
          <p:nvPr/>
        </p:nvSpPr>
        <p:spPr>
          <a:xfrm>
            <a:off x="746760" y="2607945"/>
            <a:ext cx="1236345" cy="645160"/>
          </a:xfrm>
          <a:prstGeom prst="rect">
            <a:avLst/>
          </a:prstGeom>
          <a:noFill/>
        </p:spPr>
        <p:txBody>
          <a:bodyPr wrap="square" rtlCol="0">
            <a:spAutoFit/>
          </a:bodyPr>
          <a:p>
            <a:r>
              <a:rPr lang="zh-CN" altLang="en-US">
                <a:highlight>
                  <a:srgbClr val="FFFF00"/>
                </a:highlight>
              </a:rPr>
              <a:t>反弹承压</a:t>
            </a:r>
            <a:endParaRPr lang="zh-CN" altLang="en-US">
              <a:highlight>
                <a:srgbClr val="FFFF00"/>
              </a:highlight>
            </a:endParaRPr>
          </a:p>
          <a:p>
            <a:r>
              <a:rPr lang="zh-CN" altLang="en-US">
                <a:highlight>
                  <a:srgbClr val="FFFF00"/>
                </a:highlight>
              </a:rPr>
              <a:t>（触角）</a:t>
            </a:r>
            <a:endParaRPr lang="zh-CN" altLang="en-US">
              <a:highlight>
                <a:srgbClr val="FFFF00"/>
              </a:highlight>
            </a:endParaRPr>
          </a:p>
        </p:txBody>
      </p:sp>
      <p:sp>
        <p:nvSpPr>
          <p:cNvPr id="16" name="文本框 15"/>
          <p:cNvSpPr txBox="1"/>
          <p:nvPr/>
        </p:nvSpPr>
        <p:spPr>
          <a:xfrm>
            <a:off x="2900680" y="2976245"/>
            <a:ext cx="1683385" cy="645160"/>
          </a:xfrm>
          <a:prstGeom prst="rect">
            <a:avLst/>
          </a:prstGeom>
          <a:noFill/>
        </p:spPr>
        <p:txBody>
          <a:bodyPr wrap="square" rtlCol="0">
            <a:spAutoFit/>
          </a:bodyPr>
          <a:p>
            <a:pPr algn="ctr"/>
            <a:r>
              <a:rPr lang="zh-CN" altLang="en-US">
                <a:highlight>
                  <a:srgbClr val="FFFF00"/>
                </a:highlight>
              </a:rPr>
              <a:t>反弹承压</a:t>
            </a:r>
            <a:endParaRPr lang="zh-CN" altLang="en-US">
              <a:highlight>
                <a:srgbClr val="FFFF00"/>
              </a:highlight>
            </a:endParaRPr>
          </a:p>
          <a:p>
            <a:pPr algn="ctr"/>
            <a:r>
              <a:rPr lang="zh-CN" altLang="en-US">
                <a:highlight>
                  <a:srgbClr val="FFFF00"/>
                </a:highlight>
              </a:rPr>
              <a:t>（捕捞翻绿）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131435" y="2682875"/>
            <a:ext cx="3292475" cy="3300095"/>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7537450" y="3142615"/>
            <a:ext cx="3833495" cy="3252470"/>
          </a:xfrm>
          <a:prstGeom prst="rect">
            <a:avLst/>
          </a:prstGeom>
          <a:ln>
            <a:solidFill>
              <a:schemeClr val="accent1"/>
            </a:solidFill>
          </a:ln>
        </p:spPr>
      </p:pic>
      <p:sp>
        <p:nvSpPr>
          <p:cNvPr id="18" name="文本框 17"/>
          <p:cNvSpPr txBox="1"/>
          <p:nvPr/>
        </p:nvSpPr>
        <p:spPr>
          <a:xfrm>
            <a:off x="5182235" y="4272280"/>
            <a:ext cx="2599690" cy="645160"/>
          </a:xfrm>
          <a:prstGeom prst="rect">
            <a:avLst/>
          </a:prstGeom>
          <a:noFill/>
        </p:spPr>
        <p:txBody>
          <a:bodyPr wrap="square" rtlCol="0">
            <a:spAutoFit/>
          </a:bodyPr>
          <a:p>
            <a:pPr algn="ctr"/>
            <a:r>
              <a:rPr lang="zh-CN" altLang="en-US">
                <a:highlight>
                  <a:srgbClr val="FFFF00"/>
                </a:highlight>
              </a:rPr>
              <a:t>反弹承压</a:t>
            </a:r>
            <a:endParaRPr lang="zh-CN" altLang="en-US">
              <a:highlight>
                <a:srgbClr val="FFFF00"/>
              </a:highlight>
            </a:endParaRPr>
          </a:p>
          <a:p>
            <a:pPr algn="ctr"/>
            <a:r>
              <a:rPr lang="zh-CN" altLang="en-US">
                <a:highlight>
                  <a:srgbClr val="FFFF00"/>
                </a:highlight>
              </a:rPr>
              <a:t>（资金翻绿）</a:t>
            </a:r>
            <a:endParaRPr lang="zh-CN" altLang="en-US">
              <a:highlight>
                <a:srgbClr val="FFFF00"/>
              </a:highlight>
            </a:endParaRPr>
          </a:p>
        </p:txBody>
      </p:sp>
      <p:sp>
        <p:nvSpPr>
          <p:cNvPr id="14" name="文本框 13"/>
          <p:cNvSpPr txBox="1"/>
          <p:nvPr/>
        </p:nvSpPr>
        <p:spPr>
          <a:xfrm>
            <a:off x="9517380" y="4549140"/>
            <a:ext cx="1564640" cy="368300"/>
          </a:xfrm>
          <a:prstGeom prst="rect">
            <a:avLst/>
          </a:prstGeom>
          <a:noFill/>
        </p:spPr>
        <p:txBody>
          <a:bodyPr wrap="square" rtlCol="0">
            <a:spAutoFit/>
          </a:bodyPr>
          <a:p>
            <a:r>
              <a:rPr lang="zh-CN" altLang="en-US">
                <a:highlight>
                  <a:srgbClr val="FFFF00"/>
                </a:highlight>
              </a:rPr>
              <a:t>反弹即将承压</a:t>
            </a:r>
            <a:endParaRPr lang="zh-CN" altLang="en-US">
              <a:highlight>
                <a:srgbClr val="FFFF00"/>
              </a:highlight>
            </a:endParaRPr>
          </a:p>
        </p:txBody>
      </p:sp>
    </p:spTree>
    <p:custDataLst>
      <p:tags r:id="rId5"/>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DIAGRAM_VIRTUALLY_FRAME" val="{&quot;height&quot;:333.65,&quot;left&quot;:13.95,&quot;top&quot;:20.45,&quot;width&quot;:903.2}"/>
</p:tagLst>
</file>

<file path=ppt/tags/tag135.xml><?xml version="1.0" encoding="utf-8"?>
<p:tagLst xmlns:p="http://schemas.openxmlformats.org/presentationml/2006/main">
  <p:tag name="KSO_WM_DIAGRAM_VIRTUALLY_FRAME" val="{&quot;height&quot;:333.65,&quot;left&quot;:13.95,&quot;top&quot;:20.45,&quot;width&quot;:903.2}"/>
</p:tagLst>
</file>

<file path=ppt/tags/tag136.xml><?xml version="1.0" encoding="utf-8"?>
<p:tagLst xmlns:p="http://schemas.openxmlformats.org/presentationml/2006/main">
  <p:tag name="KSO_WM_DIAGRAM_VIRTUALLY_FRAME" val="{&quot;height&quot;:333.65,&quot;left&quot;:13.95,&quot;top&quot;:20.45,&quot;width&quot;:903.2}"/>
</p:tagLst>
</file>

<file path=ppt/tags/tag137.xml><?xml version="1.0" encoding="utf-8"?>
<p:tagLst xmlns:p="http://schemas.openxmlformats.org/presentationml/2006/main">
  <p:tag name="KSO_WM_DIAGRAM_VIRTUALLY_FRAME" val="{&quot;height&quot;:333.65,&quot;left&quot;:13.95,&quot;top&quot;:20.45,&quot;width&quot;:903.2}"/>
</p:tagLst>
</file>

<file path=ppt/tags/tag138.xml><?xml version="1.0" encoding="utf-8"?>
<p:tagLst xmlns:p="http://schemas.openxmlformats.org/presentationml/2006/main">
  <p:tag name="KSO_WM_DIAGRAM_VIRTUALLY_FRAME" val="{&quot;height&quot;:333.65,&quot;left&quot;:13.95,&quot;top&quot;:20.45,&quot;width&quot;:903.2}"/>
</p:tagLst>
</file>

<file path=ppt/tags/tag139.xml><?xml version="1.0" encoding="utf-8"?>
<p:tagLst xmlns:p="http://schemas.openxmlformats.org/presentationml/2006/main">
  <p:tag name="KSO_WM_DIAGRAM_VIRTUALLY_FRAME" val="{&quot;height&quot;:333.65,&quot;left&quot;:13.95,&quot;top&quot;:20.45,&quot;width&quot;:903.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DIAGRAM_VIRTUALLY_FRAME" val="{&quot;height&quot;:333.65,&quot;left&quot;:13.95,&quot;top&quot;:20.45,&quot;width&quot;:903.2}"/>
</p:tagLst>
</file>

<file path=ppt/tags/tag141.xml><?xml version="1.0" encoding="utf-8"?>
<p:tagLst xmlns:p="http://schemas.openxmlformats.org/presentationml/2006/main">
  <p:tag name="KSO_WM_DIAGRAM_VIRTUALLY_FRAME" val="{&quot;height&quot;:333.65,&quot;left&quot;:13.95,&quot;top&quot;:20.45,&quot;width&quot;:903.2}"/>
</p:tagLst>
</file>

<file path=ppt/tags/tag142.xml><?xml version="1.0" encoding="utf-8"?>
<p:tagLst xmlns:p="http://schemas.openxmlformats.org/presentationml/2006/main">
  <p:tag name="KSO_WM_DIAGRAM_VIRTUALLY_FRAME" val="{&quot;height&quot;:333.65,&quot;left&quot;:13.95,&quot;top&quot;:20.45,&quot;width&quot;:903.2}"/>
</p:tagLst>
</file>

<file path=ppt/tags/tag143.xml><?xml version="1.0" encoding="utf-8"?>
<p:tagLst xmlns:p="http://schemas.openxmlformats.org/presentationml/2006/main">
  <p:tag name="KSO_WM_DIAGRAM_VIRTUALLY_FRAME" val="{&quot;height&quot;:333.65,&quot;left&quot;:13.95,&quot;top&quot;:20.45,&quot;width&quot;:903.2}"/>
</p:tagLst>
</file>

<file path=ppt/tags/tag144.xml><?xml version="1.0" encoding="utf-8"?>
<p:tagLst xmlns:p="http://schemas.openxmlformats.org/presentationml/2006/main">
  <p:tag name="KSO_WM_DIAGRAM_VIRTUALLY_FRAME" val="{&quot;height&quot;:333.65,&quot;left&quot;:13.95,&quot;top&quot;:20.45,&quot;width&quot;:903.2}"/>
</p:tagLst>
</file>

<file path=ppt/tags/tag145.xml><?xml version="1.0" encoding="utf-8"?>
<p:tagLst xmlns:p="http://schemas.openxmlformats.org/presentationml/2006/main">
  <p:tag name="KSO_WM_DIAGRAM_VIRTUALLY_FRAME" val="{&quot;height&quot;:333.65,&quot;left&quot;:13.95,&quot;top&quot;:20.45,&quot;width&quot;:903.2}"/>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wm#"/>
  <p:tag name="KSO_WM_TEMPLATE_CATEGORY" val="custom"/>
  <p:tag name="KSO_WM_TEMPLATE_INDEX" val="20205081"/>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BEAUTIFY_FLAG" val="#wm#"/>
  <p:tag name="KSO_WM_TEMPLATE_CATEGORY" val="custom"/>
  <p:tag name="KSO_WM_TEMPLATE_INDEX" val="20205081"/>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wm#"/>
  <p:tag name="KSO_WM_TEMPLATE_CATEGORY" val="custom"/>
  <p:tag name="KSO_WM_TEMPLATE_INDEX" val="20205081"/>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wm#"/>
  <p:tag name="KSO_WM_TEMPLATE_CATEGORY" val="custom"/>
  <p:tag name="KSO_WM_TEMPLATE_INDEX" val="20205081"/>
</p:tagLst>
</file>

<file path=ppt/tags/tag157.xml><?xml version="1.0" encoding="utf-8"?>
<p:tagLst xmlns:p="http://schemas.openxmlformats.org/presentationml/2006/main">
  <p:tag name="KSO_WM_BEAUTIFY_FLAG" val="#wm#"/>
  <p:tag name="KSO_WM_TEMPLATE_CATEGORY" val="custom"/>
  <p:tag name="KSO_WM_TEMPLATE_INDEX" val="20205081"/>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wm#"/>
  <p:tag name="KSO_WM_TEMPLATE_CATEGORY" val="custom"/>
  <p:tag name="KSO_WM_TEMPLATE_INDEX" val="20205081"/>
</p:tagLst>
</file>

<file path=ppt/tags/tag163.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1272</Words>
  <Application>WPS 演示</Application>
  <PresentationFormat>宽屏</PresentationFormat>
  <Paragraphs>162</Paragraphs>
  <Slides>20</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20</vt:i4>
      </vt:variant>
    </vt:vector>
  </HeadingPairs>
  <TitlesOfParts>
    <vt:vector size="33"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1337</cp:revision>
  <dcterms:created xsi:type="dcterms:W3CDTF">2019-06-19T02:08:00Z</dcterms:created>
  <dcterms:modified xsi:type="dcterms:W3CDTF">2026-08-19T10:30:29Z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