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6"/>
  </p:notesMasterIdLst>
  <p:handoutMasterIdLst>
    <p:handoutMasterId r:id="rId27"/>
  </p:handoutMasterIdLst>
  <p:sldIdLst>
    <p:sldId id="4166" r:id="rId4"/>
    <p:sldId id="4167" r:id="rId5"/>
    <p:sldId id="4168" r:id="rId6"/>
    <p:sldId id="4533" r:id="rId7"/>
    <p:sldId id="4537" r:id="rId8"/>
    <p:sldId id="4541" r:id="rId9"/>
    <p:sldId id="4549" r:id="rId10"/>
    <p:sldId id="4536" r:id="rId11"/>
    <p:sldId id="4559" r:id="rId12"/>
    <p:sldId id="4560" r:id="rId13"/>
    <p:sldId id="4229" r:id="rId14"/>
    <p:sldId id="4544" r:id="rId15"/>
    <p:sldId id="4556" r:id="rId16"/>
    <p:sldId id="4558" r:id="rId17"/>
    <p:sldId id="4561" r:id="rId18"/>
    <p:sldId id="4183" r:id="rId19"/>
    <p:sldId id="4426" r:id="rId20"/>
    <p:sldId id="4184" r:id="rId21"/>
    <p:sldId id="4209" r:id="rId22"/>
    <p:sldId id="4535" r:id="rId23"/>
    <p:sldId id="4241" r:id="rId24"/>
    <p:sldId id="4443" r:id="rId25"/>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9DA"/>
    <a:srgbClr val="F315F3"/>
    <a:srgbClr val="D7000F"/>
    <a:srgbClr val="23B253"/>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79"/>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2" Type="http://schemas.openxmlformats.org/officeDocument/2006/relationships/tags" Target="tags/tag153.xml"/><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Master" Target="slideMasters/slideMaster2.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handoutMaster" Target="handoutMasters/handoutMaster1.xml"/><Relationship Id="rId26" Type="http://schemas.openxmlformats.org/officeDocument/2006/relationships/notesMaster" Target="notesMasters/notesMaster1.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7.xml"/><Relationship Id="rId2" Type="http://schemas.openxmlformats.org/officeDocument/2006/relationships/image" Target="../media/image25.png"/><Relationship Id="rId1"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8.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9.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40.xml"/><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41.xml"/><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29.pn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6.xml"/><Relationship Id="rId1" Type="http://schemas.openxmlformats.org/officeDocument/2006/relationships/image" Target="../media/image48.png"/></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7.xml"/><Relationship Id="rId1"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8.xml"/><Relationship Id="rId1" Type="http://schemas.openxmlformats.org/officeDocument/2006/relationships/image" Target="../media/image50.png"/></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2.xml"/><Relationship Id="rId5" Type="http://schemas.openxmlformats.org/officeDocument/2006/relationships/tags" Target="../tags/tag151.xml"/><Relationship Id="rId4" Type="http://schemas.openxmlformats.org/officeDocument/2006/relationships/image" Target="../media/image3.png"/><Relationship Id="rId3" Type="http://schemas.openxmlformats.org/officeDocument/2006/relationships/tags" Target="../tags/tag150.xml"/><Relationship Id="rId2" Type="http://schemas.openxmlformats.org/officeDocument/2006/relationships/image" Target="../media/image1.png"/><Relationship Id="rId1" Type="http://schemas.openxmlformats.org/officeDocument/2006/relationships/tags" Target="../tags/tag14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3.xml"/><Relationship Id="rId2" Type="http://schemas.openxmlformats.org/officeDocument/2006/relationships/image" Target="../media/image16.png"/><Relationship Id="rId1"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4.xml"/><Relationship Id="rId1" Type="http://schemas.openxmlformats.org/officeDocument/2006/relationships/image" Target="../media/image17.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5.xml"/><Relationship Id="rId2" Type="http://schemas.openxmlformats.org/officeDocument/2006/relationships/image" Target="../media/image19.png"/><Relationship Id="rId1" Type="http://schemas.openxmlformats.org/officeDocument/2006/relationships/image" Target="../media/image18.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6.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医药的盘弱信号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p:nvPr/>
        </p:nvPicPr>
        <p:blipFill>
          <a:blip r:embed="rId1"/>
          <a:stretch>
            <a:fillRect/>
          </a:stretch>
        </p:blipFill>
        <p:spPr>
          <a:xfrm>
            <a:off x="108585" y="954405"/>
            <a:ext cx="5931535" cy="4759960"/>
          </a:xfrm>
          <a:prstGeom prst="rect">
            <a:avLst/>
          </a:prstGeom>
          <a:ln>
            <a:solidFill>
              <a:schemeClr val="accent1"/>
            </a:solidFill>
          </a:ln>
        </p:spPr>
      </p:pic>
      <p:pic>
        <p:nvPicPr>
          <p:cNvPr id="4" name="图片 3"/>
          <p:cNvPicPr/>
          <p:nvPr/>
        </p:nvPicPr>
        <p:blipFill>
          <a:blip r:embed="rId2"/>
          <a:stretch>
            <a:fillRect/>
          </a:stretch>
        </p:blipFill>
        <p:spPr>
          <a:xfrm>
            <a:off x="6322060" y="954405"/>
            <a:ext cx="4740275" cy="4759960"/>
          </a:xfrm>
          <a:prstGeom prst="rect">
            <a:avLst/>
          </a:prstGeom>
          <a:ln>
            <a:solidFill>
              <a:schemeClr val="accent1"/>
            </a:solidFill>
          </a:ln>
        </p:spPr>
      </p:pic>
      <p:sp>
        <p:nvSpPr>
          <p:cNvPr id="5" name="文本框 4"/>
          <p:cNvSpPr txBox="1"/>
          <p:nvPr/>
        </p:nvSpPr>
        <p:spPr>
          <a:xfrm>
            <a:off x="4272915" y="5900420"/>
            <a:ext cx="3842385" cy="368300"/>
          </a:xfrm>
          <a:prstGeom prst="rect">
            <a:avLst/>
          </a:prstGeom>
          <a:noFill/>
        </p:spPr>
        <p:txBody>
          <a:bodyPr wrap="square" rtlCol="0">
            <a:spAutoFit/>
          </a:bodyPr>
          <a:p>
            <a:r>
              <a:rPr lang="zh-CN" altLang="en-US">
                <a:highlight>
                  <a:srgbClr val="FFFF00"/>
                </a:highlight>
              </a:rPr>
              <a:t>周四提醒医药承压，周五阴线回落</a:t>
            </a:r>
            <a:endParaRPr lang="zh-CN" altLang="en-US">
              <a:highlight>
                <a:srgbClr val="FFFF00"/>
              </a:highlight>
            </a:endParaRPr>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震荡中走强方向（金、油、煤）</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6" name="图片 5"/>
          <p:cNvPicPr>
            <a:picLocks noChangeAspect="1"/>
          </p:cNvPicPr>
          <p:nvPr/>
        </p:nvPicPr>
        <p:blipFill>
          <a:blip r:embed="rId1"/>
          <a:stretch>
            <a:fillRect/>
          </a:stretch>
        </p:blipFill>
        <p:spPr>
          <a:xfrm>
            <a:off x="219075" y="855980"/>
            <a:ext cx="5281295" cy="5397500"/>
          </a:xfrm>
          <a:prstGeom prst="rect">
            <a:avLst/>
          </a:prstGeom>
        </p:spPr>
      </p:pic>
      <p:pic>
        <p:nvPicPr>
          <p:cNvPr id="4" name="图片 3"/>
          <p:cNvPicPr>
            <a:picLocks noChangeAspect="1"/>
          </p:cNvPicPr>
          <p:nvPr/>
        </p:nvPicPr>
        <p:blipFill>
          <a:blip r:embed="rId2"/>
          <a:stretch>
            <a:fillRect/>
          </a:stretch>
        </p:blipFill>
        <p:spPr>
          <a:xfrm>
            <a:off x="4010025" y="1158240"/>
            <a:ext cx="4369435" cy="2914650"/>
          </a:xfrm>
          <a:prstGeom prst="rect">
            <a:avLst/>
          </a:prstGeom>
          <a:ln>
            <a:solidFill>
              <a:schemeClr val="accent1"/>
            </a:solidFill>
          </a:ln>
        </p:spPr>
      </p:pic>
      <p:pic>
        <p:nvPicPr>
          <p:cNvPr id="5" name="图片 4"/>
          <p:cNvPicPr>
            <a:picLocks noChangeAspect="1"/>
          </p:cNvPicPr>
          <p:nvPr/>
        </p:nvPicPr>
        <p:blipFill>
          <a:blip r:embed="rId3"/>
          <a:srcRect t="1361"/>
          <a:stretch>
            <a:fillRect/>
          </a:stretch>
        </p:blipFill>
        <p:spPr>
          <a:xfrm>
            <a:off x="7529195" y="2870200"/>
            <a:ext cx="3998595" cy="3289935"/>
          </a:xfrm>
          <a:prstGeom prst="rect">
            <a:avLst/>
          </a:prstGeom>
          <a:ln>
            <a:solidFill>
              <a:schemeClr val="accent1"/>
            </a:solidFill>
          </a:ln>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轮动行情：活跃股（</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8.19</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262255" y="840740"/>
            <a:ext cx="4907915" cy="505841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3918585" y="1107440"/>
            <a:ext cx="4551680" cy="314833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7048500" y="3429000"/>
            <a:ext cx="4192270" cy="2937510"/>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8138160" y="840740"/>
            <a:ext cx="3915410" cy="2421255"/>
          </a:xfrm>
          <a:prstGeom prst="rect">
            <a:avLst/>
          </a:prstGeom>
          <a:ln>
            <a:solidFill>
              <a:schemeClr val="accent1"/>
            </a:solidFill>
          </a:ln>
        </p:spPr>
      </p:pic>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轮动行情：黄金三角（</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8.20</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t="5448"/>
          <a:stretch>
            <a:fillRect/>
          </a:stretch>
        </p:blipFill>
        <p:spPr>
          <a:xfrm>
            <a:off x="137160" y="841375"/>
            <a:ext cx="4907915" cy="4782820"/>
          </a:xfrm>
          <a:prstGeom prst="rect">
            <a:avLst/>
          </a:prstGeom>
          <a:ln>
            <a:solidFill>
              <a:schemeClr val="accent1"/>
            </a:solidFill>
          </a:ln>
        </p:spPr>
      </p:pic>
      <p:pic>
        <p:nvPicPr>
          <p:cNvPr id="5" name="图片 4"/>
          <p:cNvPicPr>
            <a:picLocks noChangeAspect="1"/>
          </p:cNvPicPr>
          <p:nvPr/>
        </p:nvPicPr>
        <p:blipFill>
          <a:blip r:embed="rId2"/>
          <a:srcRect l="7845"/>
          <a:stretch>
            <a:fillRect/>
          </a:stretch>
        </p:blipFill>
        <p:spPr>
          <a:xfrm>
            <a:off x="4264025" y="841375"/>
            <a:ext cx="3861435" cy="3112135"/>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8244840" y="841375"/>
            <a:ext cx="3390265" cy="3009900"/>
          </a:xfrm>
          <a:prstGeom prst="rect">
            <a:avLst/>
          </a:prstGeom>
          <a:ln>
            <a:solidFill>
              <a:schemeClr val="accent1"/>
            </a:solidFill>
          </a:ln>
        </p:spPr>
      </p:pic>
      <p:pic>
        <p:nvPicPr>
          <p:cNvPr id="9" name="图片 8"/>
          <p:cNvPicPr>
            <a:picLocks noChangeAspect="1"/>
          </p:cNvPicPr>
          <p:nvPr/>
        </p:nvPicPr>
        <p:blipFill>
          <a:blip r:embed="rId4"/>
          <a:stretch>
            <a:fillRect/>
          </a:stretch>
        </p:blipFill>
        <p:spPr>
          <a:xfrm>
            <a:off x="6551295" y="3665855"/>
            <a:ext cx="3563620" cy="2695575"/>
          </a:xfrm>
          <a:prstGeom prst="rect">
            <a:avLst/>
          </a:prstGeom>
          <a:ln>
            <a:solidFill>
              <a:schemeClr val="accent1"/>
            </a:solidFill>
          </a:ln>
        </p:spPr>
      </p:pic>
    </p:spTree>
    <p:custDataLst>
      <p:tags r:id="rId5"/>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热点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回档</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3bd448a4395afea1bcb146bd2ffdc797"/>
          <p:cNvPicPr>
            <a:picLocks noChangeAspect="1"/>
          </p:cNvPicPr>
          <p:nvPr/>
        </p:nvPicPr>
        <p:blipFill>
          <a:blip r:embed="rId1"/>
          <a:stretch>
            <a:fillRect/>
          </a:stretch>
        </p:blipFill>
        <p:spPr>
          <a:xfrm>
            <a:off x="167640" y="959485"/>
            <a:ext cx="5329555" cy="4938395"/>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4785995" y="1458595"/>
            <a:ext cx="3055620" cy="3549015"/>
          </a:xfrm>
          <a:prstGeom prst="rect">
            <a:avLst/>
          </a:prstGeom>
          <a:ln>
            <a:solidFill>
              <a:schemeClr val="accent1"/>
            </a:solidFill>
          </a:ln>
        </p:spPr>
      </p:pic>
      <p:pic>
        <p:nvPicPr>
          <p:cNvPr id="7" name="图片 6"/>
          <p:cNvPicPr>
            <a:picLocks noChangeAspect="1"/>
          </p:cNvPicPr>
          <p:nvPr/>
        </p:nvPicPr>
        <p:blipFill>
          <a:blip r:embed="rId3"/>
          <a:stretch>
            <a:fillRect/>
          </a:stretch>
        </p:blipFill>
        <p:spPr>
          <a:xfrm>
            <a:off x="6859905" y="2096770"/>
            <a:ext cx="3432175" cy="3499485"/>
          </a:xfrm>
          <a:prstGeom prst="rect">
            <a:avLst/>
          </a:prstGeom>
          <a:ln>
            <a:solidFill>
              <a:schemeClr val="accent1"/>
            </a:solidFill>
          </a:ln>
        </p:spPr>
      </p:pic>
      <p:sp>
        <p:nvSpPr>
          <p:cNvPr id="10" name="文本框 9"/>
          <p:cNvSpPr txBox="1"/>
          <p:nvPr/>
        </p:nvSpPr>
        <p:spPr>
          <a:xfrm>
            <a:off x="5336540" y="5873750"/>
            <a:ext cx="3666490" cy="368300"/>
          </a:xfrm>
          <a:prstGeom prst="rect">
            <a:avLst/>
          </a:prstGeom>
          <a:noFill/>
        </p:spPr>
        <p:txBody>
          <a:bodyPr wrap="square" rtlCol="0">
            <a:spAutoFit/>
          </a:bodyPr>
          <a:p>
            <a:r>
              <a:rPr lang="zh-CN" altLang="en-US"/>
              <a:t>缩量背景反弹会打折扣，权衡操作</a:t>
            </a:r>
            <a:endParaRPr lang="zh-CN" altLang="en-US"/>
          </a:p>
        </p:txBody>
      </p:sp>
      <p:pic>
        <p:nvPicPr>
          <p:cNvPr id="11" name="图片 10"/>
          <p:cNvPicPr>
            <a:picLocks noChangeAspect="1"/>
          </p:cNvPicPr>
          <p:nvPr/>
        </p:nvPicPr>
        <p:blipFill>
          <a:blip r:embed="rId4"/>
          <a:stretch>
            <a:fillRect/>
          </a:stretch>
        </p:blipFill>
        <p:spPr>
          <a:xfrm>
            <a:off x="9199245" y="2921635"/>
            <a:ext cx="2820035" cy="3228340"/>
          </a:xfrm>
          <a:prstGeom prst="rect">
            <a:avLst/>
          </a:prstGeom>
          <a:ln>
            <a:solidFill>
              <a:schemeClr val="accent1"/>
            </a:solidFill>
          </a:ln>
        </p:spPr>
      </p:pic>
    </p:spTree>
    <p:custDataLst>
      <p:tags r:id="rId5"/>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业绩窗口，缩量震荡</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2026.8.23</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462915"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大盘：震荡为主</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1"/>
          <a:stretch>
            <a:fillRect/>
          </a:stretch>
        </p:blipFill>
        <p:spPr>
          <a:xfrm>
            <a:off x="116840" y="864870"/>
            <a:ext cx="8142605" cy="5336540"/>
          </a:xfrm>
          <a:prstGeom prst="rect">
            <a:avLst/>
          </a:prstGeom>
          <a:ln>
            <a:solidFill>
              <a:schemeClr val="accent1"/>
            </a:solidFill>
          </a:ln>
        </p:spPr>
      </p:pic>
      <p:sp>
        <p:nvSpPr>
          <p:cNvPr id="7" name="文本框 6"/>
          <p:cNvSpPr txBox="1"/>
          <p:nvPr/>
        </p:nvSpPr>
        <p:spPr>
          <a:xfrm>
            <a:off x="1492885" y="4107815"/>
            <a:ext cx="1242060" cy="368300"/>
          </a:xfrm>
          <a:prstGeom prst="rect">
            <a:avLst/>
          </a:prstGeom>
          <a:noFill/>
        </p:spPr>
        <p:txBody>
          <a:bodyPr wrap="square" rtlCol="0">
            <a:spAutoFit/>
          </a:bodyPr>
          <a:p>
            <a:r>
              <a:rPr lang="en-US" altLang="zh-CN">
                <a:highlight>
                  <a:srgbClr val="FFFF00"/>
                </a:highlight>
              </a:rPr>
              <a:t>25</a:t>
            </a:r>
            <a:r>
              <a:rPr lang="zh-CN" altLang="en-US">
                <a:highlight>
                  <a:srgbClr val="FFFF00"/>
                </a:highlight>
              </a:rPr>
              <a:t>交易日</a:t>
            </a:r>
            <a:endParaRPr lang="zh-CN" altLang="en-US">
              <a:highlight>
                <a:srgbClr val="FFFF00"/>
              </a:highlight>
            </a:endParaRPr>
          </a:p>
        </p:txBody>
      </p:sp>
      <p:sp>
        <p:nvSpPr>
          <p:cNvPr id="8" name="文本框 7"/>
          <p:cNvSpPr txBox="1"/>
          <p:nvPr/>
        </p:nvSpPr>
        <p:spPr>
          <a:xfrm>
            <a:off x="3534410" y="2875915"/>
            <a:ext cx="1306830" cy="368300"/>
          </a:xfrm>
          <a:prstGeom prst="rect">
            <a:avLst/>
          </a:prstGeom>
          <a:noFill/>
        </p:spPr>
        <p:txBody>
          <a:bodyPr wrap="square" rtlCol="0">
            <a:spAutoFit/>
          </a:bodyPr>
          <a:p>
            <a:r>
              <a:rPr lang="en-US" altLang="zh-CN">
                <a:highlight>
                  <a:srgbClr val="FFFF00"/>
                </a:highlight>
              </a:rPr>
              <a:t>22</a:t>
            </a:r>
            <a:r>
              <a:rPr lang="zh-CN" altLang="en-US">
                <a:highlight>
                  <a:srgbClr val="FFFF00"/>
                </a:highlight>
              </a:rPr>
              <a:t>交易日</a:t>
            </a:r>
            <a:endParaRPr lang="zh-CN" altLang="en-US">
              <a:highlight>
                <a:srgbClr val="FFFF00"/>
              </a:highlight>
            </a:endParaRPr>
          </a:p>
        </p:txBody>
      </p:sp>
      <p:sp>
        <p:nvSpPr>
          <p:cNvPr id="10" name="文本框 9"/>
          <p:cNvSpPr txBox="1"/>
          <p:nvPr/>
        </p:nvSpPr>
        <p:spPr>
          <a:xfrm>
            <a:off x="8568055" y="3615055"/>
            <a:ext cx="3424555" cy="1004570"/>
          </a:xfrm>
          <a:prstGeom prst="rect">
            <a:avLst/>
          </a:prstGeom>
          <a:noFill/>
        </p:spPr>
        <p:txBody>
          <a:bodyPr wrap="square" rtlCol="0">
            <a:spAutoFit/>
          </a:bodyPr>
          <a:p>
            <a:pPr>
              <a:lnSpc>
                <a:spcPct val="110000"/>
              </a:lnSpc>
            </a:pPr>
            <a:r>
              <a:rPr lang="zh-CN" altLang="en-US">
                <a:highlight>
                  <a:srgbClr val="FFFF00"/>
                </a:highlight>
              </a:rPr>
              <a:t>①未来一个月（震荡市）</a:t>
            </a:r>
            <a:endParaRPr lang="zh-CN" altLang="en-US">
              <a:highlight>
                <a:srgbClr val="FFFF00"/>
              </a:highlight>
            </a:endParaRPr>
          </a:p>
          <a:p>
            <a:pPr>
              <a:lnSpc>
                <a:spcPct val="110000"/>
              </a:lnSpc>
            </a:pPr>
            <a:r>
              <a:rPr lang="zh-CN" altLang="en-US">
                <a:highlight>
                  <a:srgbClr val="FFFF00"/>
                </a:highlight>
              </a:rPr>
              <a:t>②率先寻找突破</a:t>
            </a:r>
            <a:r>
              <a:rPr lang="en-US" altLang="zh-CN">
                <a:highlight>
                  <a:srgbClr val="FFFF00"/>
                </a:highlight>
              </a:rPr>
              <a:t>60</a:t>
            </a:r>
            <a:r>
              <a:rPr lang="zh-CN" altLang="en-US">
                <a:highlight>
                  <a:srgbClr val="FFFF00"/>
                </a:highlight>
              </a:rPr>
              <a:t>日线个股</a:t>
            </a:r>
            <a:endParaRPr lang="zh-CN" altLang="en-US">
              <a:highlight>
                <a:srgbClr val="FFFF00"/>
              </a:highlight>
            </a:endParaRPr>
          </a:p>
          <a:p>
            <a:pPr>
              <a:lnSpc>
                <a:spcPct val="110000"/>
              </a:lnSpc>
            </a:pPr>
            <a:r>
              <a:rPr lang="zh-CN" altLang="en-US">
                <a:highlight>
                  <a:srgbClr val="FFFF00"/>
                </a:highlight>
              </a:rPr>
              <a:t>③低仓位</a:t>
            </a:r>
            <a:r>
              <a:rPr lang="en-US" altLang="zh-CN">
                <a:highlight>
                  <a:srgbClr val="FFFF00"/>
                </a:highlight>
              </a:rPr>
              <a:t>+</a:t>
            </a:r>
            <a:r>
              <a:rPr lang="zh-CN" altLang="en-US">
                <a:highlight>
                  <a:srgbClr val="FFFF00"/>
                </a:highlight>
              </a:rPr>
              <a:t>热点试错</a:t>
            </a:r>
            <a:r>
              <a:rPr lang="en-US" altLang="zh-CN">
                <a:highlight>
                  <a:srgbClr val="FFFF00"/>
                </a:highlight>
              </a:rPr>
              <a:t>+</a:t>
            </a:r>
            <a:r>
              <a:rPr lang="zh-CN" altLang="en-US">
                <a:highlight>
                  <a:srgbClr val="FFFF00"/>
                </a:highlight>
              </a:rPr>
              <a:t>活跃股</a:t>
            </a:r>
            <a:endParaRPr lang="zh-CN" altLang="en-US">
              <a:highlight>
                <a:srgbClr val="FFFF00"/>
              </a:highlight>
            </a:endParaRPr>
          </a:p>
        </p:txBody>
      </p:sp>
      <p:pic>
        <p:nvPicPr>
          <p:cNvPr id="12" name="图片 11"/>
          <p:cNvPicPr>
            <a:picLocks noChangeAspect="1"/>
          </p:cNvPicPr>
          <p:nvPr/>
        </p:nvPicPr>
        <p:blipFill>
          <a:blip r:embed="rId2"/>
          <a:stretch>
            <a:fillRect/>
          </a:stretch>
        </p:blipFill>
        <p:spPr>
          <a:xfrm>
            <a:off x="8344535" y="932815"/>
            <a:ext cx="3832860" cy="2418080"/>
          </a:xfrm>
          <a:prstGeom prst="rect">
            <a:avLst/>
          </a:prstGeom>
          <a:ln>
            <a:solidFill>
              <a:schemeClr val="accent1"/>
            </a:solidFill>
          </a:ln>
        </p:spPr>
      </p:pic>
      <p:sp>
        <p:nvSpPr>
          <p:cNvPr id="17" name="文本框 16"/>
          <p:cNvSpPr txBox="1"/>
          <p:nvPr/>
        </p:nvSpPr>
        <p:spPr>
          <a:xfrm>
            <a:off x="5980430" y="3969385"/>
            <a:ext cx="1640205" cy="645160"/>
          </a:xfrm>
          <a:prstGeom prst="rect">
            <a:avLst/>
          </a:prstGeom>
          <a:noFill/>
        </p:spPr>
        <p:txBody>
          <a:bodyPr wrap="square" rtlCol="0">
            <a:spAutoFit/>
          </a:bodyPr>
          <a:p>
            <a:r>
              <a:rPr lang="en-US" altLang="zh-CN">
                <a:highlight>
                  <a:srgbClr val="FFFF00"/>
                </a:highlight>
              </a:rPr>
              <a:t>15--25</a:t>
            </a:r>
            <a:r>
              <a:rPr lang="zh-CN" altLang="en-US">
                <a:highlight>
                  <a:srgbClr val="FFFF00"/>
                </a:highlight>
              </a:rPr>
              <a:t>交易日</a:t>
            </a:r>
            <a:endParaRPr lang="zh-CN" altLang="en-US">
              <a:highlight>
                <a:srgbClr val="FFFF00"/>
              </a:highlight>
            </a:endParaRPr>
          </a:p>
          <a:p>
            <a:r>
              <a:rPr lang="zh-CN" altLang="en-US">
                <a:highlight>
                  <a:srgbClr val="FFFF00"/>
                </a:highlight>
              </a:rPr>
              <a:t>（震荡特征）</a:t>
            </a:r>
            <a:endParaRPr lang="zh-CN" altLang="en-US">
              <a:highlight>
                <a:srgbClr val="FFFF00"/>
              </a:highlight>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文本框 15"/>
          <p:cNvSpPr txBox="1"/>
          <p:nvPr/>
        </p:nvSpPr>
        <p:spPr>
          <a:xfrm>
            <a:off x="2820670" y="7620"/>
            <a:ext cx="609600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本周：背离死叉潮</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9" name="文本框 8"/>
          <p:cNvSpPr txBox="1"/>
          <p:nvPr/>
        </p:nvSpPr>
        <p:spPr>
          <a:xfrm>
            <a:off x="6156960" y="2838450"/>
            <a:ext cx="4347210" cy="645160"/>
          </a:xfrm>
          <a:prstGeom prst="rect">
            <a:avLst/>
          </a:prstGeom>
          <a:noFill/>
        </p:spPr>
        <p:txBody>
          <a:bodyPr wrap="square" rtlCol="0">
            <a:spAutoFit/>
          </a:bodyPr>
          <a:p>
            <a:r>
              <a:rPr lang="en-US" altLang="zh-CN"/>
              <a:t>                </a:t>
            </a:r>
            <a:r>
              <a:rPr lang="zh-CN" altLang="en-US"/>
              <a:t>下半周</a:t>
            </a:r>
            <a:r>
              <a:rPr lang="en-US" altLang="zh-CN"/>
              <a:t>——</a:t>
            </a:r>
            <a:r>
              <a:rPr lang="en-US" altLang="zh-CN">
                <a:solidFill>
                  <a:srgbClr val="0029DA"/>
                </a:solidFill>
              </a:rPr>
              <a:t>“</a:t>
            </a:r>
            <a:r>
              <a:rPr lang="zh-CN" altLang="en-US">
                <a:solidFill>
                  <a:srgbClr val="0029DA"/>
                </a:solidFill>
              </a:rPr>
              <a:t>背离死叉潮</a:t>
            </a:r>
            <a:r>
              <a:rPr lang="en-US" altLang="zh-CN">
                <a:solidFill>
                  <a:srgbClr val="0029DA"/>
                </a:solidFill>
              </a:rPr>
              <a:t>”</a:t>
            </a:r>
            <a:endParaRPr lang="en-US" altLang="zh-CN">
              <a:solidFill>
                <a:srgbClr val="0029DA"/>
              </a:solidFill>
            </a:endParaRPr>
          </a:p>
          <a:p>
            <a:pPr algn="ctr"/>
            <a:r>
              <a:rPr lang="zh-CN" altLang="en-US">
                <a:solidFill>
                  <a:srgbClr val="FF0000"/>
                </a:solidFill>
              </a:rPr>
              <a:t>（日线的背离会导致周线的死叉）</a:t>
            </a:r>
            <a:endParaRPr lang="zh-CN" altLang="en-US">
              <a:solidFill>
                <a:srgbClr val="FF0000"/>
              </a:solidFill>
            </a:endParaRPr>
          </a:p>
        </p:txBody>
      </p:sp>
      <p:pic>
        <p:nvPicPr>
          <p:cNvPr id="3" name="图片 2"/>
          <p:cNvPicPr>
            <a:picLocks noChangeAspect="1"/>
          </p:cNvPicPr>
          <p:nvPr/>
        </p:nvPicPr>
        <p:blipFill>
          <a:blip r:embed="rId1"/>
          <a:stretch>
            <a:fillRect/>
          </a:stretch>
        </p:blipFill>
        <p:spPr>
          <a:xfrm>
            <a:off x="6285230" y="775970"/>
            <a:ext cx="3917950" cy="195897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302895" y="775970"/>
            <a:ext cx="5767070" cy="4516120"/>
          </a:xfrm>
          <a:prstGeom prst="rect">
            <a:avLst/>
          </a:prstGeom>
          <a:ln>
            <a:solidFill>
              <a:schemeClr val="accent1"/>
            </a:solidFill>
          </a:ln>
        </p:spPr>
      </p:pic>
      <p:pic>
        <p:nvPicPr>
          <p:cNvPr id="6" name="图片 5"/>
          <p:cNvPicPr>
            <a:picLocks noChangeAspect="1"/>
          </p:cNvPicPr>
          <p:nvPr/>
        </p:nvPicPr>
        <p:blipFill>
          <a:blip r:embed="rId3"/>
          <a:srcRect l="26340" t="4212"/>
          <a:stretch>
            <a:fillRect/>
          </a:stretch>
        </p:blipFill>
        <p:spPr>
          <a:xfrm>
            <a:off x="6443345" y="3587115"/>
            <a:ext cx="2312035" cy="1592580"/>
          </a:xfrm>
          <a:prstGeom prst="rect">
            <a:avLst/>
          </a:prstGeom>
          <a:ln>
            <a:solidFill>
              <a:schemeClr val="accent1"/>
            </a:solidFill>
          </a:ln>
        </p:spPr>
      </p:pic>
      <p:sp>
        <p:nvSpPr>
          <p:cNvPr id="10" name="文本框 9"/>
          <p:cNvSpPr txBox="1"/>
          <p:nvPr/>
        </p:nvSpPr>
        <p:spPr>
          <a:xfrm>
            <a:off x="6965315" y="5314950"/>
            <a:ext cx="1584960" cy="368300"/>
          </a:xfrm>
          <a:prstGeom prst="rect">
            <a:avLst/>
          </a:prstGeom>
          <a:noFill/>
        </p:spPr>
        <p:txBody>
          <a:bodyPr wrap="square" rtlCol="0">
            <a:spAutoFit/>
          </a:bodyPr>
          <a:p>
            <a:r>
              <a:rPr lang="zh-CN" altLang="en-US">
                <a:highlight>
                  <a:srgbClr val="FFFF00"/>
                </a:highlight>
              </a:rPr>
              <a:t>资金翻绿</a:t>
            </a:r>
            <a:endParaRPr lang="zh-CN" altLang="en-US">
              <a:highlight>
                <a:srgbClr val="FFFF00"/>
              </a:highlight>
            </a:endParaRPr>
          </a:p>
        </p:txBody>
      </p:sp>
      <p:pic>
        <p:nvPicPr>
          <p:cNvPr id="11" name="图片 10"/>
          <p:cNvPicPr>
            <a:picLocks noChangeAspect="1"/>
          </p:cNvPicPr>
          <p:nvPr/>
        </p:nvPicPr>
        <p:blipFill>
          <a:blip r:embed="rId4"/>
          <a:stretch>
            <a:fillRect/>
          </a:stretch>
        </p:blipFill>
        <p:spPr>
          <a:xfrm>
            <a:off x="9271635" y="3587115"/>
            <a:ext cx="2355215" cy="1588135"/>
          </a:xfrm>
          <a:prstGeom prst="rect">
            <a:avLst/>
          </a:prstGeom>
          <a:ln>
            <a:solidFill>
              <a:schemeClr val="accent1"/>
            </a:solidFill>
          </a:ln>
        </p:spPr>
      </p:pic>
    </p:spTree>
    <p:custDataLst>
      <p:tags r:id="rId5"/>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alpha val="59000"/>
          </a:schemeClr>
        </a:solidFill>
        <a:effectLst/>
      </p:bgPr>
    </p:bg>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下周：周线死叉潮</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368935" y="868680"/>
            <a:ext cx="4001135" cy="4927600"/>
          </a:xfrm>
          <a:prstGeom prst="rect">
            <a:avLst/>
          </a:prstGeom>
          <a:ln>
            <a:solidFill>
              <a:schemeClr val="accent1"/>
            </a:solidFill>
          </a:ln>
        </p:spPr>
      </p:pic>
      <p:sp>
        <p:nvSpPr>
          <p:cNvPr id="6" name="文本框 5"/>
          <p:cNvSpPr txBox="1"/>
          <p:nvPr/>
        </p:nvSpPr>
        <p:spPr>
          <a:xfrm>
            <a:off x="8342630" y="2329180"/>
            <a:ext cx="3696970" cy="1004570"/>
          </a:xfrm>
          <a:prstGeom prst="rect">
            <a:avLst/>
          </a:prstGeom>
          <a:noFill/>
        </p:spPr>
        <p:txBody>
          <a:bodyPr wrap="square" rtlCol="0">
            <a:spAutoFit/>
          </a:bodyPr>
          <a:p>
            <a:pPr>
              <a:lnSpc>
                <a:spcPct val="110000"/>
              </a:lnSpc>
            </a:pPr>
            <a:r>
              <a:rPr lang="zh-CN" altLang="en-US">
                <a:highlight>
                  <a:srgbClr val="FFFF00"/>
                </a:highlight>
              </a:rPr>
              <a:t>①捕捞季节背离（翻绿、光头彩等）</a:t>
            </a:r>
            <a:endParaRPr lang="zh-CN" altLang="en-US">
              <a:highlight>
                <a:srgbClr val="FFFF00"/>
              </a:highlight>
            </a:endParaRPr>
          </a:p>
          <a:p>
            <a:pPr>
              <a:lnSpc>
                <a:spcPct val="110000"/>
              </a:lnSpc>
            </a:pPr>
            <a:r>
              <a:rPr lang="zh-CN" altLang="en-US">
                <a:highlight>
                  <a:srgbClr val="FFFF00"/>
                </a:highlight>
              </a:rPr>
              <a:t>②个股破趋势线</a:t>
            </a:r>
            <a:endParaRPr lang="zh-CN" altLang="en-US">
              <a:highlight>
                <a:srgbClr val="FFFF00"/>
              </a:highlight>
            </a:endParaRPr>
          </a:p>
          <a:p>
            <a:pPr>
              <a:lnSpc>
                <a:spcPct val="110000"/>
              </a:lnSpc>
            </a:pPr>
            <a:r>
              <a:rPr lang="zh-CN" altLang="en-US">
                <a:highlight>
                  <a:srgbClr val="FFFF00"/>
                </a:highlight>
              </a:rPr>
              <a:t>③资金走低（翻绿）</a:t>
            </a:r>
            <a:endParaRPr lang="en-US" altLang="zh-CN">
              <a:highlight>
                <a:srgbClr val="FFFF00"/>
              </a:highlight>
            </a:endParaRPr>
          </a:p>
        </p:txBody>
      </p:sp>
      <p:pic>
        <p:nvPicPr>
          <p:cNvPr id="7" name="图片 6"/>
          <p:cNvPicPr>
            <a:picLocks noChangeAspect="1"/>
          </p:cNvPicPr>
          <p:nvPr/>
        </p:nvPicPr>
        <p:blipFill>
          <a:blip r:embed="rId2"/>
          <a:stretch>
            <a:fillRect/>
          </a:stretch>
        </p:blipFill>
        <p:spPr>
          <a:xfrm>
            <a:off x="4539615" y="868680"/>
            <a:ext cx="3803015" cy="4927600"/>
          </a:xfrm>
          <a:prstGeom prst="rect">
            <a:avLst/>
          </a:prstGeom>
          <a:ln>
            <a:solidFill>
              <a:schemeClr val="accent1"/>
            </a:solidFill>
          </a:ln>
        </p:spPr>
      </p:pic>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大盘：背离死叉潮</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rcRect t="5378"/>
          <a:stretch>
            <a:fillRect/>
          </a:stretch>
        </p:blipFill>
        <p:spPr>
          <a:xfrm>
            <a:off x="432435" y="859790"/>
            <a:ext cx="10687050" cy="5435600"/>
          </a:xfrm>
          <a:prstGeom prst="rect">
            <a:avLst/>
          </a:prstGeom>
        </p:spPr>
      </p:pic>
      <p:sp>
        <p:nvSpPr>
          <p:cNvPr id="5" name="文本框 4"/>
          <p:cNvSpPr txBox="1"/>
          <p:nvPr/>
        </p:nvSpPr>
        <p:spPr>
          <a:xfrm>
            <a:off x="5373370" y="1755775"/>
            <a:ext cx="4064000" cy="645160"/>
          </a:xfrm>
          <a:prstGeom prst="rect">
            <a:avLst/>
          </a:prstGeom>
          <a:noFill/>
        </p:spPr>
        <p:txBody>
          <a:bodyPr wrap="square" rtlCol="0">
            <a:spAutoFit/>
          </a:bodyPr>
          <a:p>
            <a:r>
              <a:rPr lang="zh-CN" altLang="en-US">
                <a:solidFill>
                  <a:srgbClr val="FF0000"/>
                </a:solidFill>
                <a:highlight>
                  <a:srgbClr val="FFFF00"/>
                </a:highlight>
              </a:rPr>
              <a:t>月线死叉</a:t>
            </a:r>
            <a:r>
              <a:rPr lang="en-US" altLang="zh-CN">
                <a:solidFill>
                  <a:srgbClr val="FF0000"/>
                </a:solidFill>
                <a:highlight>
                  <a:srgbClr val="FFFF00"/>
                </a:highlight>
              </a:rPr>
              <a:t>+</a:t>
            </a:r>
            <a:r>
              <a:rPr lang="zh-CN" altLang="en-US">
                <a:solidFill>
                  <a:srgbClr val="FF0000"/>
                </a:solidFill>
                <a:highlight>
                  <a:srgbClr val="FFFF00"/>
                </a:highlight>
              </a:rPr>
              <a:t>周线死叉</a:t>
            </a:r>
            <a:r>
              <a:rPr lang="en-US" altLang="zh-CN">
                <a:solidFill>
                  <a:srgbClr val="FF0000"/>
                </a:solidFill>
                <a:highlight>
                  <a:srgbClr val="FFFF00"/>
                </a:highlight>
              </a:rPr>
              <a:t>+</a:t>
            </a:r>
            <a:r>
              <a:rPr lang="zh-CN" altLang="en-US">
                <a:solidFill>
                  <a:srgbClr val="FF0000"/>
                </a:solidFill>
                <a:highlight>
                  <a:srgbClr val="FFFF00"/>
                </a:highlight>
              </a:rPr>
              <a:t>大盘</a:t>
            </a:r>
            <a:r>
              <a:rPr lang="en-US" altLang="zh-CN">
                <a:solidFill>
                  <a:srgbClr val="FF0000"/>
                </a:solidFill>
                <a:highlight>
                  <a:srgbClr val="FFFF00"/>
                </a:highlight>
              </a:rPr>
              <a:t>4000</a:t>
            </a:r>
            <a:r>
              <a:rPr lang="zh-CN" altLang="en-US">
                <a:solidFill>
                  <a:srgbClr val="FF0000"/>
                </a:solidFill>
                <a:highlight>
                  <a:srgbClr val="FFFF00"/>
                </a:highlight>
              </a:rPr>
              <a:t>点</a:t>
            </a:r>
            <a:endParaRPr lang="zh-CN" altLang="en-US">
              <a:solidFill>
                <a:srgbClr val="FF0000"/>
              </a:solidFill>
              <a:highlight>
                <a:srgbClr val="FFFF00"/>
              </a:highlight>
            </a:endParaRPr>
          </a:p>
          <a:p>
            <a:r>
              <a:rPr lang="zh-CN" altLang="en-US">
                <a:highlight>
                  <a:srgbClr val="FFFF00"/>
                </a:highlight>
              </a:rPr>
              <a:t>（出货式下跌破</a:t>
            </a:r>
            <a:r>
              <a:rPr lang="en-US" altLang="zh-CN">
                <a:highlight>
                  <a:srgbClr val="FFFF00"/>
                </a:highlight>
              </a:rPr>
              <a:t>60</a:t>
            </a:r>
            <a:r>
              <a:rPr lang="zh-CN" altLang="en-US">
                <a:highlight>
                  <a:srgbClr val="FFFF00"/>
                </a:highlight>
              </a:rPr>
              <a:t>日线，获利回吐）</a:t>
            </a:r>
            <a:endParaRPr lang="zh-CN" altLang="en-US">
              <a:highlight>
                <a:srgbClr val="FFFF00"/>
              </a:highlight>
            </a:endParaRPr>
          </a:p>
        </p:txBody>
      </p:sp>
      <p:sp>
        <p:nvSpPr>
          <p:cNvPr id="6" name="文本框 5"/>
          <p:cNvSpPr txBox="1"/>
          <p:nvPr/>
        </p:nvSpPr>
        <p:spPr>
          <a:xfrm>
            <a:off x="9437370" y="3185795"/>
            <a:ext cx="2753995" cy="1004570"/>
          </a:xfrm>
          <a:prstGeom prst="rect">
            <a:avLst/>
          </a:prstGeom>
          <a:noFill/>
        </p:spPr>
        <p:txBody>
          <a:bodyPr wrap="square" rtlCol="0">
            <a:spAutoFit/>
          </a:bodyPr>
          <a:p>
            <a:pPr>
              <a:lnSpc>
                <a:spcPct val="110000"/>
              </a:lnSpc>
            </a:pPr>
            <a:r>
              <a:rPr lang="zh-CN" altLang="en-US">
                <a:solidFill>
                  <a:srgbClr val="FF0000"/>
                </a:solidFill>
                <a:highlight>
                  <a:srgbClr val="FFFF00"/>
                </a:highlight>
              </a:rPr>
              <a:t>周线死叉</a:t>
            </a:r>
            <a:r>
              <a:rPr lang="en-US" altLang="zh-CN">
                <a:solidFill>
                  <a:srgbClr val="FF0000"/>
                </a:solidFill>
                <a:highlight>
                  <a:srgbClr val="FFFF00"/>
                </a:highlight>
              </a:rPr>
              <a:t>+</a:t>
            </a:r>
            <a:r>
              <a:rPr lang="zh-CN" altLang="en-US">
                <a:solidFill>
                  <a:srgbClr val="FF0000"/>
                </a:solidFill>
                <a:highlight>
                  <a:srgbClr val="FFFF00"/>
                </a:highlight>
              </a:rPr>
              <a:t>低位</a:t>
            </a:r>
            <a:r>
              <a:rPr lang="en-US" altLang="zh-CN">
                <a:solidFill>
                  <a:srgbClr val="FF0000"/>
                </a:solidFill>
                <a:highlight>
                  <a:srgbClr val="FFFF00"/>
                </a:highlight>
              </a:rPr>
              <a:t>+</a:t>
            </a:r>
            <a:r>
              <a:rPr lang="zh-CN" altLang="en-US">
                <a:solidFill>
                  <a:srgbClr val="FF0000"/>
                </a:solidFill>
                <a:highlight>
                  <a:srgbClr val="FFFF00"/>
                </a:highlight>
              </a:rPr>
              <a:t>震荡磨底</a:t>
            </a:r>
            <a:endParaRPr lang="zh-CN" altLang="en-US">
              <a:solidFill>
                <a:srgbClr val="FF0000"/>
              </a:solidFill>
              <a:highlight>
                <a:srgbClr val="FFFF00"/>
              </a:highlight>
            </a:endParaRPr>
          </a:p>
          <a:p>
            <a:pPr>
              <a:lnSpc>
                <a:spcPct val="110000"/>
              </a:lnSpc>
            </a:pPr>
            <a:r>
              <a:rPr lang="zh-CN" altLang="en-US">
                <a:highlight>
                  <a:srgbClr val="FFFF00"/>
                </a:highlight>
              </a:rPr>
              <a:t>（套牢盘涌出导致，</a:t>
            </a:r>
            <a:endParaRPr lang="zh-CN" altLang="en-US">
              <a:highlight>
                <a:srgbClr val="FFFF00"/>
              </a:highlight>
            </a:endParaRPr>
          </a:p>
          <a:p>
            <a:pPr>
              <a:lnSpc>
                <a:spcPct val="110000"/>
              </a:lnSpc>
            </a:pPr>
            <a:r>
              <a:rPr lang="zh-CN" altLang="en-US">
                <a:highlight>
                  <a:srgbClr val="FFFF00"/>
                </a:highlight>
              </a:rPr>
              <a:t>低位依旧有进攻方向）</a:t>
            </a:r>
            <a:endParaRPr lang="zh-CN" altLang="en-US">
              <a:highlight>
                <a:srgbClr val="FFFF00"/>
              </a:highlight>
            </a:endParaRPr>
          </a:p>
        </p:txBody>
      </p:sp>
      <p:sp>
        <p:nvSpPr>
          <p:cNvPr id="7" name="文本框 6"/>
          <p:cNvSpPr txBox="1"/>
          <p:nvPr/>
        </p:nvSpPr>
        <p:spPr>
          <a:xfrm>
            <a:off x="2997835" y="2540635"/>
            <a:ext cx="2375535" cy="645160"/>
          </a:xfrm>
          <a:prstGeom prst="rect">
            <a:avLst/>
          </a:prstGeom>
          <a:noFill/>
        </p:spPr>
        <p:txBody>
          <a:bodyPr wrap="square" rtlCol="0">
            <a:spAutoFit/>
          </a:bodyPr>
          <a:p>
            <a:r>
              <a:rPr lang="zh-CN" altLang="en-US">
                <a:solidFill>
                  <a:srgbClr val="FF0000"/>
                </a:solidFill>
                <a:highlight>
                  <a:srgbClr val="FFFF00"/>
                </a:highlight>
              </a:rPr>
              <a:t>上涨中继调整</a:t>
            </a:r>
            <a:endParaRPr lang="zh-CN" altLang="en-US">
              <a:solidFill>
                <a:srgbClr val="FF0000"/>
              </a:solidFill>
              <a:highlight>
                <a:srgbClr val="FFFF00"/>
              </a:highlight>
            </a:endParaRPr>
          </a:p>
          <a:p>
            <a:r>
              <a:rPr lang="zh-CN" altLang="en-US">
                <a:highlight>
                  <a:srgbClr val="FFFF00"/>
                </a:highlight>
              </a:rPr>
              <a:t>（回踩</a:t>
            </a:r>
            <a:r>
              <a:rPr lang="en-US" altLang="zh-CN">
                <a:highlight>
                  <a:srgbClr val="FFFF00"/>
                </a:highlight>
              </a:rPr>
              <a:t>60</a:t>
            </a:r>
            <a:r>
              <a:rPr lang="zh-CN" altLang="en-US">
                <a:highlight>
                  <a:srgbClr val="FFFF00"/>
                </a:highlight>
              </a:rPr>
              <a:t>日线再上）</a:t>
            </a:r>
            <a:endParaRPr lang="zh-CN" altLang="en-US">
              <a:highlight>
                <a:srgbClr val="FFFF00"/>
              </a:highlight>
            </a:endParaRPr>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八月下旬策略</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3" name="文本框 2"/>
          <p:cNvSpPr txBox="1"/>
          <p:nvPr/>
        </p:nvSpPr>
        <p:spPr>
          <a:xfrm>
            <a:off x="206375" y="942340"/>
            <a:ext cx="9685655" cy="1529715"/>
          </a:xfrm>
          <a:prstGeom prst="rect">
            <a:avLst/>
          </a:prstGeom>
          <a:noFill/>
        </p:spPr>
        <p:txBody>
          <a:bodyPr wrap="square" rtlCol="0">
            <a:spAutoFit/>
          </a:bodyPr>
          <a:p>
            <a:pPr>
              <a:lnSpc>
                <a:spcPct val="130000"/>
              </a:lnSpc>
            </a:pPr>
            <a:r>
              <a:rPr lang="en-US" altLang="zh-CN" sz="2400"/>
              <a:t>1.</a:t>
            </a:r>
            <a:r>
              <a:rPr lang="zh-CN" altLang="en-US" sz="2400">
                <a:solidFill>
                  <a:srgbClr val="0029DA"/>
                </a:solidFill>
              </a:rPr>
              <a:t>缩量急涨到压力，触发套牢盘卖出</a:t>
            </a:r>
            <a:r>
              <a:rPr lang="zh-CN" altLang="en-US" sz="2400"/>
              <a:t>导致下跌，不是出货。</a:t>
            </a:r>
            <a:endParaRPr lang="zh-CN" altLang="en-US" sz="2400"/>
          </a:p>
          <a:p>
            <a:pPr>
              <a:lnSpc>
                <a:spcPct val="130000"/>
              </a:lnSpc>
            </a:pPr>
            <a:r>
              <a:rPr lang="en-US" altLang="zh-CN" sz="2400"/>
              <a:t>2.</a:t>
            </a:r>
            <a:r>
              <a:rPr lang="zh-CN" altLang="en-US" sz="2400"/>
              <a:t>震荡箱体找到</a:t>
            </a:r>
            <a:r>
              <a:rPr lang="zh-CN" altLang="en-US" sz="2400">
                <a:solidFill>
                  <a:srgbClr val="FF0000"/>
                </a:solidFill>
              </a:rPr>
              <a:t>先于大盘趋势启动</a:t>
            </a:r>
            <a:r>
              <a:rPr lang="zh-CN" altLang="en-US" sz="2400"/>
              <a:t>股是未来</a:t>
            </a:r>
            <a:r>
              <a:rPr lang="en-US" altLang="zh-CN" sz="2400"/>
              <a:t>2</a:t>
            </a:r>
            <a:r>
              <a:rPr lang="zh-CN" altLang="en-US" sz="2400"/>
              <a:t>个月的大趋势。</a:t>
            </a:r>
            <a:endParaRPr lang="zh-CN" altLang="en-US" sz="2400"/>
          </a:p>
          <a:p>
            <a:pPr>
              <a:lnSpc>
                <a:spcPct val="130000"/>
              </a:lnSpc>
            </a:pPr>
            <a:r>
              <a:rPr lang="en-US" altLang="zh-CN" sz="2400"/>
              <a:t>3.</a:t>
            </a:r>
            <a:r>
              <a:rPr lang="zh-CN" altLang="en-US" sz="2400"/>
              <a:t>八月底业绩披露窗口</a:t>
            </a:r>
            <a:r>
              <a:rPr lang="zh-CN" altLang="en-US" sz="2400">
                <a:solidFill>
                  <a:srgbClr val="FF0000"/>
                </a:solidFill>
              </a:rPr>
              <a:t>弱震荡</a:t>
            </a:r>
            <a:r>
              <a:rPr lang="zh-CN" altLang="en-US" sz="2400"/>
              <a:t>，</a:t>
            </a:r>
            <a:r>
              <a:rPr lang="en-US" altLang="zh-CN" sz="2400"/>
              <a:t>9-10</a:t>
            </a:r>
            <a:r>
              <a:rPr lang="zh-CN" altLang="en-US" sz="2400"/>
              <a:t>月有</a:t>
            </a:r>
            <a:r>
              <a:rPr lang="zh-CN" altLang="en-US" sz="2400">
                <a:solidFill>
                  <a:srgbClr val="FF0000"/>
                </a:solidFill>
              </a:rPr>
              <a:t>修复潮</a:t>
            </a:r>
            <a:r>
              <a:rPr lang="zh-CN" altLang="en-US" sz="2400"/>
              <a:t>。</a:t>
            </a:r>
            <a:endParaRPr lang="zh-CN" altLang="en-US" sz="2400"/>
          </a:p>
        </p:txBody>
      </p:sp>
      <p:pic>
        <p:nvPicPr>
          <p:cNvPr id="4" name="图片 3" descr="5e402f9b5f3c020661d8ad1949d1385f"/>
          <p:cNvPicPr>
            <a:picLocks noChangeAspect="1"/>
          </p:cNvPicPr>
          <p:nvPr/>
        </p:nvPicPr>
        <p:blipFill>
          <a:blip r:embed="rId1"/>
          <a:stretch>
            <a:fillRect/>
          </a:stretch>
        </p:blipFill>
        <p:spPr>
          <a:xfrm>
            <a:off x="6997700" y="2226945"/>
            <a:ext cx="4996815" cy="390525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265430" y="3181985"/>
            <a:ext cx="6135370" cy="2552700"/>
          </a:xfrm>
          <a:prstGeom prst="rect">
            <a:avLst/>
          </a:prstGeom>
          <a:ln>
            <a:solidFill>
              <a:schemeClr val="accent1"/>
            </a:solidFill>
          </a:ln>
        </p:spPr>
      </p:pic>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注意权衡缩量下的节奏</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6" name="图片 5"/>
          <p:cNvPicPr>
            <a:picLocks noChangeAspect="1"/>
          </p:cNvPicPr>
          <p:nvPr/>
        </p:nvPicPr>
        <p:blipFill>
          <a:blip r:embed="rId1"/>
          <a:stretch>
            <a:fillRect/>
          </a:stretch>
        </p:blipFill>
        <p:spPr>
          <a:xfrm>
            <a:off x="164465" y="868680"/>
            <a:ext cx="5187950" cy="1485900"/>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164465" y="2454910"/>
            <a:ext cx="5188585" cy="346456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5726430" y="2454910"/>
            <a:ext cx="5098415" cy="3464560"/>
          </a:xfrm>
          <a:prstGeom prst="rect">
            <a:avLst/>
          </a:prstGeom>
          <a:ln>
            <a:solidFill>
              <a:schemeClr val="accent1"/>
            </a:solidFill>
          </a:ln>
        </p:spPr>
      </p:pic>
      <p:pic>
        <p:nvPicPr>
          <p:cNvPr id="9" name="图片 8"/>
          <p:cNvPicPr>
            <a:picLocks noChangeAspect="1"/>
          </p:cNvPicPr>
          <p:nvPr/>
        </p:nvPicPr>
        <p:blipFill>
          <a:blip r:embed="rId4"/>
          <a:stretch>
            <a:fillRect/>
          </a:stretch>
        </p:blipFill>
        <p:spPr>
          <a:xfrm>
            <a:off x="5663565" y="947420"/>
            <a:ext cx="5160645" cy="1407160"/>
          </a:xfrm>
          <a:prstGeom prst="rect">
            <a:avLst/>
          </a:prstGeom>
          <a:ln>
            <a:solidFill>
              <a:schemeClr val="accent1"/>
            </a:solidFill>
          </a:ln>
        </p:spPr>
      </p:pic>
      <p:sp>
        <p:nvSpPr>
          <p:cNvPr id="10" name="文本框 9"/>
          <p:cNvSpPr txBox="1"/>
          <p:nvPr/>
        </p:nvSpPr>
        <p:spPr>
          <a:xfrm>
            <a:off x="3630930" y="4473575"/>
            <a:ext cx="1821180" cy="368300"/>
          </a:xfrm>
          <a:prstGeom prst="rect">
            <a:avLst/>
          </a:prstGeom>
          <a:noFill/>
        </p:spPr>
        <p:txBody>
          <a:bodyPr wrap="square" rtlCol="0">
            <a:spAutoFit/>
          </a:bodyPr>
          <a:p>
            <a:r>
              <a:rPr lang="zh-CN" altLang="en-US">
                <a:highlight>
                  <a:srgbClr val="FFFF00"/>
                </a:highlight>
              </a:rPr>
              <a:t>反弹次日回落</a:t>
            </a:r>
            <a:endParaRPr lang="zh-CN" altLang="en-US">
              <a:highlight>
                <a:srgbClr val="FFFF00"/>
              </a:highlight>
            </a:endParaRPr>
          </a:p>
        </p:txBody>
      </p:sp>
      <p:sp>
        <p:nvSpPr>
          <p:cNvPr id="11" name="文本框 10"/>
          <p:cNvSpPr txBox="1"/>
          <p:nvPr/>
        </p:nvSpPr>
        <p:spPr>
          <a:xfrm>
            <a:off x="8105140" y="4473575"/>
            <a:ext cx="1569720" cy="368300"/>
          </a:xfrm>
          <a:prstGeom prst="rect">
            <a:avLst/>
          </a:prstGeom>
          <a:noFill/>
        </p:spPr>
        <p:txBody>
          <a:bodyPr wrap="square" rtlCol="0">
            <a:spAutoFit/>
          </a:bodyPr>
          <a:p>
            <a:r>
              <a:rPr lang="zh-CN" altLang="en-US">
                <a:highlight>
                  <a:srgbClr val="FFFF00"/>
                </a:highlight>
              </a:rPr>
              <a:t>反弹资金翻绿</a:t>
            </a:r>
            <a:endParaRPr lang="zh-CN" altLang="en-US">
              <a:highlight>
                <a:srgbClr val="FFFF00"/>
              </a:highlight>
            </a:endParaRPr>
          </a:p>
        </p:txBody>
      </p:sp>
    </p:spTree>
    <p:custDataLst>
      <p:tags r:id="rId5"/>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wm#"/>
  <p:tag name="KSO_WM_TEMPLATE_CATEGORY" val="custom"/>
  <p:tag name="KSO_WM_TEMPLATE_INDEX" val="20205081"/>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1282</Words>
  <Application>WPS 演示</Application>
  <PresentationFormat>宽屏</PresentationFormat>
  <Paragraphs>148</Paragraphs>
  <Slides>22</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22</vt:i4>
      </vt:variant>
    </vt:vector>
  </HeadingPairs>
  <TitlesOfParts>
    <vt:vector size="35"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武</cp:lastModifiedBy>
  <cp:revision>1340</cp:revision>
  <dcterms:created xsi:type="dcterms:W3CDTF">2019-06-19T02:08:00Z</dcterms:created>
  <dcterms:modified xsi:type="dcterms:W3CDTF">2026-08-23T09:02:07Z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67F8E99CA25843CDBAFD0150A9FB820A</vt:lpwstr>
  </property>
</Properties>
</file>