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435" r:id="rId3"/>
    <p:sldId id="586" r:id="rId4"/>
    <p:sldId id="591" r:id="rId5"/>
    <p:sldId id="562" r:id="rId6"/>
    <p:sldId id="601" r:id="rId7"/>
    <p:sldId id="593" r:id="rId8"/>
    <p:sldId id="587" r:id="rId9"/>
    <p:sldId id="599" r:id="rId10"/>
    <p:sldId id="600" r:id="rId11"/>
    <p:sldId id="602" r:id="rId12"/>
    <p:sldId id="595" r:id="rId13"/>
    <p:sldId id="589" r:id="rId14"/>
    <p:sldId id="603" r:id="rId15"/>
    <p:sldId id="604" r:id="rId16"/>
    <p:sldId id="272" r:id="rId17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3FF"/>
    <a:srgbClr val="F31BF3"/>
    <a:srgbClr val="AB5ED1"/>
    <a:srgbClr val="092BB1"/>
    <a:srgbClr val="B34500"/>
    <a:srgbClr val="FFBF75"/>
    <a:srgbClr val="FFD483"/>
    <a:srgbClr val="FFEFCE"/>
    <a:srgbClr val="FFD585"/>
    <a:srgbClr val="FFE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08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37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657860" y="638238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经传多赢资深投顾：罗雪奎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A1120616080001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A20250619001216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sp>
        <p:nvSpPr>
          <p:cNvPr id="11" name="等腰三角形 10"/>
          <p:cNvSpPr/>
          <p:nvPr userDrawn="1"/>
        </p:nvSpPr>
        <p:spPr>
          <a:xfrm rot="5400000">
            <a:off x="4345305" y="2675890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 userDrawn="1"/>
        </p:nvSpPr>
        <p:spPr>
          <a:xfrm rot="5400000">
            <a:off x="4592320" y="26714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等腰三角形 12"/>
          <p:cNvSpPr/>
          <p:nvPr userDrawn="1"/>
        </p:nvSpPr>
        <p:spPr>
          <a:xfrm rot="5400000">
            <a:off x="4843780" y="268287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 userDrawn="1"/>
        </p:nvCxnSpPr>
        <p:spPr>
          <a:xfrm>
            <a:off x="1203960" y="4286250"/>
            <a:ext cx="8296275" cy="0"/>
          </a:xfrm>
          <a:prstGeom prst="line">
            <a:avLst/>
          </a:prstGeom>
          <a:ln w="22225">
            <a:gradFill>
              <a:gsLst>
                <a:gs pos="0">
                  <a:srgbClr val="132AAC"/>
                </a:gs>
                <a:gs pos="47000">
                  <a:srgbClr val="7399DC"/>
                </a:gs>
                <a:gs pos="100000">
                  <a:srgbClr val="0A2EA8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1.xml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3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4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5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5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6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8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9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0.xml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55245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  <a:sym typeface="+mn-ea"/>
              </a:rPr>
              <a:t>4.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熊线作为颈线使用</a:t>
            </a:r>
            <a:endParaRPr lang="zh-CN" altLang="en-US" sz="36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4460" y="1019175"/>
            <a:ext cx="9292590" cy="36080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2139315" y="4882515"/>
            <a:ext cx="76498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highlight>
                  <a:srgbClr val="FFFF00"/>
                </a:highlight>
              </a:rPr>
              <a:t>熊线代表估计曾经停留过的位置，会形成支撑和压力的转换。</a:t>
            </a:r>
            <a:endParaRPr lang="zh-CN" altLang="en-US">
              <a:highlight>
                <a:srgbClr val="FFFF00"/>
              </a:highlight>
            </a:endParaRPr>
          </a:p>
          <a:p>
            <a:pPr algn="ctr"/>
            <a:r>
              <a:rPr lang="zh-CN" altLang="en-US">
                <a:highlight>
                  <a:srgbClr val="FFFF00"/>
                </a:highlight>
              </a:rPr>
              <a:t>（下跌末期熊线下移，说明寻找到新的支撑平台）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建立股池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建立股池</a:t>
            </a:r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t="5515"/>
          <a:stretch>
            <a:fillRect/>
          </a:stretch>
        </p:blipFill>
        <p:spPr>
          <a:xfrm>
            <a:off x="100965" y="948690"/>
            <a:ext cx="5852160" cy="53486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330" y="1638935"/>
            <a:ext cx="3382645" cy="29197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760" y="2522220"/>
            <a:ext cx="3305810" cy="3274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8417560" y="1306830"/>
            <a:ext cx="34245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大盘金叉：熊线上移</a:t>
            </a:r>
            <a:r>
              <a:rPr lang="en-US" altLang="zh-CN"/>
              <a:t>+</a:t>
            </a:r>
            <a:r>
              <a:rPr lang="zh-CN" altLang="en-US"/>
              <a:t>大单介入</a:t>
            </a:r>
            <a:endParaRPr lang="zh-CN" altLang="en-US"/>
          </a:p>
          <a:p>
            <a:r>
              <a:rPr lang="zh-CN" altLang="en-US"/>
              <a:t>大盘死叉：回档中资金翻红</a:t>
            </a:r>
            <a:endParaRPr lang="zh-CN" altLang="en-US"/>
          </a:p>
          <a:p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建立股池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821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建立股池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47720" y="2235200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33520" y="3119755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47720" y="4004310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02200" y="201803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市场简评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09720" y="193484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09720" y="370141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09720" y="281813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02200" y="290131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牛熊线的使用方法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02200" y="378460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建立股池的方法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市场简评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市场：震荡筑底</a:t>
            </a:r>
            <a:endParaRPr lang="zh-CN" altLang="en-US" sz="3600">
              <a:solidFill>
                <a:schemeClr val="bg1"/>
              </a:solidFill>
            </a:endParaRPr>
          </a:p>
          <a:p>
            <a:pPr marL="457200" lvl="1" indent="457200" algn="ctr"/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rcRect t="5507"/>
          <a:stretch>
            <a:fillRect/>
          </a:stretch>
        </p:blipFill>
        <p:spPr>
          <a:xfrm>
            <a:off x="1145540" y="821690"/>
            <a:ext cx="9688830" cy="54921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3600">
                <a:solidFill>
                  <a:schemeClr val="bg1"/>
                </a:solidFill>
              </a:rPr>
              <a:t>市场：震荡筑底</a:t>
            </a:r>
            <a:endParaRPr lang="zh-CN" altLang="en-US" sz="3600">
              <a:solidFill>
                <a:schemeClr val="bg1"/>
              </a:solidFill>
            </a:endParaRPr>
          </a:p>
          <a:p>
            <a:pPr marL="457200" lvl="1" indent="457200" algn="ctr"/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864870"/>
            <a:ext cx="8142605" cy="53365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1492885" y="4107815"/>
            <a:ext cx="12420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25</a:t>
            </a:r>
            <a:r>
              <a:rPr lang="zh-CN" altLang="en-US">
                <a:highlight>
                  <a:srgbClr val="FFFF00"/>
                </a:highlight>
              </a:rPr>
              <a:t>交易日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34410" y="2875915"/>
            <a:ext cx="13068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22</a:t>
            </a:r>
            <a:r>
              <a:rPr lang="zh-CN" altLang="en-US">
                <a:highlight>
                  <a:srgbClr val="FFFF00"/>
                </a:highlight>
              </a:rPr>
              <a:t>交易日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568055" y="3615055"/>
            <a:ext cx="3424555" cy="10045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①未来一个月（震荡市）</a:t>
            </a:r>
            <a:endParaRPr lang="zh-CN" altLang="en-US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②率先寻找突破</a:t>
            </a:r>
            <a:r>
              <a:rPr lang="en-US" altLang="zh-CN">
                <a:highlight>
                  <a:srgbClr val="FFFF00"/>
                </a:highlight>
              </a:rPr>
              <a:t>60</a:t>
            </a:r>
            <a:r>
              <a:rPr lang="zh-CN" altLang="en-US">
                <a:highlight>
                  <a:srgbClr val="FFFF00"/>
                </a:highlight>
              </a:rPr>
              <a:t>日线个股</a:t>
            </a:r>
            <a:endParaRPr lang="zh-CN" altLang="en-US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>
                <a:highlight>
                  <a:srgbClr val="FFFF00"/>
                </a:highlight>
              </a:rPr>
              <a:t>③低仓位</a:t>
            </a:r>
            <a:r>
              <a:rPr lang="en-US" altLang="zh-CN">
                <a:highlight>
                  <a:srgbClr val="FFFF00"/>
                </a:highlight>
              </a:rPr>
              <a:t>+</a:t>
            </a:r>
            <a:r>
              <a:rPr lang="zh-CN" altLang="en-US">
                <a:highlight>
                  <a:srgbClr val="FFFF00"/>
                </a:highlight>
              </a:rPr>
              <a:t>热点试错</a:t>
            </a:r>
            <a:r>
              <a:rPr lang="en-US" altLang="zh-CN">
                <a:highlight>
                  <a:srgbClr val="FFFF00"/>
                </a:highlight>
              </a:rPr>
              <a:t>+</a:t>
            </a:r>
            <a:r>
              <a:rPr lang="zh-CN" altLang="en-US">
                <a:highlight>
                  <a:srgbClr val="FFFF00"/>
                </a:highlight>
              </a:rPr>
              <a:t>活跃股</a:t>
            </a:r>
            <a:endParaRPr lang="zh-CN" altLang="en-US">
              <a:highlight>
                <a:srgbClr val="FFFF00"/>
              </a:highlight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4535" y="932815"/>
            <a:ext cx="3832860" cy="24180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5980430" y="3969385"/>
            <a:ext cx="16402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15--25</a:t>
            </a:r>
            <a:r>
              <a:rPr lang="zh-CN" altLang="en-US">
                <a:highlight>
                  <a:srgbClr val="FFFF00"/>
                </a:highlight>
              </a:rPr>
              <a:t>交易日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（震荡特征）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牛熊线的使用方法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106045" y="4064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</a:rPr>
              <a:t>1.</a:t>
            </a:r>
            <a:r>
              <a:rPr lang="zh-CN" altLang="en-US" sz="3600">
                <a:solidFill>
                  <a:schemeClr val="bg1"/>
                </a:solidFill>
              </a:rPr>
              <a:t>牛熊线</a:t>
            </a:r>
            <a:r>
              <a:rPr lang="zh-CN" altLang="en-US" sz="3600">
                <a:solidFill>
                  <a:schemeClr val="bg1"/>
                </a:solidFill>
              </a:rPr>
              <a:t>的用法</a:t>
            </a:r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7665" y="985520"/>
            <a:ext cx="57277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sz="1600"/>
          </a:p>
          <a:p>
            <a:endParaRPr lang="zh-CN" altLang="en-US" sz="1600"/>
          </a:p>
        </p:txBody>
      </p:sp>
      <p:sp>
        <p:nvSpPr>
          <p:cNvPr id="7" name="文本框 6"/>
          <p:cNvSpPr txBox="1"/>
          <p:nvPr/>
        </p:nvSpPr>
        <p:spPr>
          <a:xfrm>
            <a:off x="922020" y="3822065"/>
            <a:ext cx="3463925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红色</a:t>
            </a:r>
            <a:r>
              <a:rPr lang="zh-CN" altLang="en-US" sz="1600" b="0" i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是牛线，代表箱体压力线。</a:t>
            </a:r>
            <a:endParaRPr lang="zh-CN" altLang="en-US" sz="1600" b="0" i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绿色</a:t>
            </a:r>
            <a:r>
              <a:rPr lang="zh-CN" altLang="en-US" sz="1600" b="0" i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是熊线，代表箱体支撑线。</a:t>
            </a:r>
            <a:endParaRPr lang="zh-CN" altLang="en-US" sz="1600" b="0" i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熊线上移</a:t>
            </a:r>
            <a:r>
              <a:rPr lang="zh-CN" altLang="en-US" sz="1600" b="0" i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突破牛线，股价突破平台</a:t>
            </a:r>
            <a:endParaRPr lang="zh-CN" altLang="en-US" sz="1600" b="0" i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7665" y="1094740"/>
            <a:ext cx="4191000" cy="24231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710" y="985520"/>
            <a:ext cx="5444490" cy="37776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55245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  <a:sym typeface="+mn-ea"/>
              </a:rPr>
              <a:t>2.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牛熊线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的各类情况</a:t>
            </a:r>
            <a:endParaRPr lang="zh-CN" altLang="en-US" sz="3600">
              <a:solidFill>
                <a:schemeClr val="bg1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39510" y="1056640"/>
            <a:ext cx="4346575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en-US" altLang="zh-CN" b="0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0" i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熊线上移</a:t>
            </a:r>
            <a:r>
              <a:rPr lang="zh-CN" altLang="en-US" b="0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：开始上涨</a:t>
            </a:r>
            <a:endParaRPr lang="zh-CN" altLang="en-US" b="0" i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en-US" altLang="zh-CN" b="0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b="0" i="0">
                <a:solidFill>
                  <a:srgbClr val="F31BF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突破牛熊线</a:t>
            </a:r>
            <a:r>
              <a:rPr lang="zh-CN" altLang="en-US" b="0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：加速上涨（考验资金）</a:t>
            </a:r>
            <a:endParaRPr lang="en-US" altLang="zh-CN" b="0" i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635" y="1056640"/>
            <a:ext cx="5942330" cy="50907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435" y="2096770"/>
            <a:ext cx="2925445" cy="40557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9250045" y="2593975"/>
            <a:ext cx="28867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2003FF"/>
                </a:solidFill>
              </a:rPr>
              <a:t>3.</a:t>
            </a:r>
            <a:r>
              <a:rPr lang="zh-CN" altLang="en-US">
                <a:solidFill>
                  <a:srgbClr val="2003FF"/>
                </a:solidFill>
              </a:rPr>
              <a:t>熊线下移：（承压分化）</a:t>
            </a:r>
            <a:endParaRPr lang="zh-CN" altLang="en-US">
              <a:solidFill>
                <a:srgbClr val="2003FF"/>
              </a:solidFill>
            </a:endParaRPr>
          </a:p>
          <a:p>
            <a:r>
              <a:rPr lang="en-US" altLang="zh-CN"/>
              <a:t>a. </a:t>
            </a:r>
            <a:r>
              <a:rPr lang="zh-CN" altLang="en-US"/>
              <a:t>资金翻绿，反弹承压</a:t>
            </a:r>
            <a:endParaRPr lang="zh-CN" altLang="en-US"/>
          </a:p>
          <a:p>
            <a:r>
              <a:rPr lang="en-US" altLang="zh-CN"/>
              <a:t>b.</a:t>
            </a:r>
            <a:r>
              <a:rPr lang="zh-CN" altLang="en-US"/>
              <a:t>下跌末期，即将出现</a:t>
            </a:r>
            <a:r>
              <a:rPr lang="en-US" altLang="zh-CN"/>
              <a:t>B</a:t>
            </a:r>
            <a:r>
              <a:rPr lang="zh-CN" altLang="en-US"/>
              <a:t>点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9250045" y="4159250"/>
            <a:ext cx="25406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4.</a:t>
            </a:r>
            <a:r>
              <a:rPr lang="zh-CN" altLang="en-US">
                <a:solidFill>
                  <a:srgbClr val="FF0000"/>
                </a:solidFill>
              </a:rPr>
              <a:t>牛线下移：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/>
              <a:t>天花板塌陷，中期趋势破位，下跌开启。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55245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3600">
                <a:solidFill>
                  <a:schemeClr val="bg1"/>
                </a:solidFill>
                <a:sym typeface="+mn-ea"/>
              </a:rPr>
              <a:t>3.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牛熊线</a:t>
            </a:r>
            <a:r>
              <a:rPr lang="zh-CN" altLang="en-US" sz="3600">
                <a:solidFill>
                  <a:schemeClr val="bg1"/>
                </a:solidFill>
                <a:sym typeface="+mn-ea"/>
              </a:rPr>
              <a:t>的买卖</a:t>
            </a:r>
            <a:endParaRPr lang="zh-CN" altLang="en-US" sz="36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" name="图片 3" descr="牛熊线看控盘股的分化（2024）"/>
          <p:cNvPicPr>
            <a:picLocks noChangeAspect="1"/>
          </p:cNvPicPr>
          <p:nvPr/>
        </p:nvPicPr>
        <p:blipFill>
          <a:blip r:embed="rId1"/>
          <a:srcRect l="18100"/>
          <a:stretch>
            <a:fillRect/>
          </a:stretch>
        </p:blipFill>
        <p:spPr>
          <a:xfrm>
            <a:off x="1778635" y="1009650"/>
            <a:ext cx="8899525" cy="5177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5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6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7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8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19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21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22.xml><?xml version="1.0" encoding="utf-8"?>
<p:tagLst xmlns:p="http://schemas.openxmlformats.org/presentationml/2006/main">
  <p:tag name="KSO_WM_DIAGRAM_VIRTUALLY_FRAME" val="{&quot;height&quot;:365.25,&quot;left&quot;:261,&quot;top&quot;:61.5,&quot;width&quot;:602.1}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WPS 演示</Application>
  <PresentationFormat>宽屏</PresentationFormat>
  <Paragraphs>82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Light</vt:lpstr>
      <vt:lpstr>思源黑体 CN Bold</vt:lpstr>
      <vt:lpstr>思源黑体 CN Regular</vt:lpstr>
      <vt:lpstr>Impact</vt:lpstr>
      <vt:lpstr>思源黑体 CN Medium</vt:lpstr>
      <vt:lpstr>Arial Unicode MS</vt:lpstr>
      <vt:lpstr>Calibri</vt:lpstr>
      <vt:lpstr>KSOF6188761F</vt:lpstr>
      <vt:lpstr>Segoe Print</vt:lpstr>
      <vt:lpstr>KSOF954951BB</vt:lpstr>
      <vt:lpstr>优设标题黑</vt:lpstr>
      <vt:lpstr>思源黑体 CN Light</vt:lpstr>
      <vt:lpstr>思源黑体 CN Medium</vt:lpstr>
      <vt:lpstr>思源黑体 CN Normal</vt:lpstr>
      <vt:lpstr>思源黑体 CN Regular</vt:lpstr>
      <vt:lpstr>文道标题黑</vt:lpstr>
      <vt:lpstr>方正悠黑体</vt:lpstr>
      <vt:lpstr>方正宝黑体 简 Light</vt:lpstr>
      <vt:lpstr>方正大黑体_GBK</vt:lpstr>
      <vt:lpstr>方正宝黑体 简 Medium</vt:lpstr>
      <vt:lpstr>KSOF618801C0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俏俏</cp:lastModifiedBy>
  <cp:revision>710</cp:revision>
  <dcterms:created xsi:type="dcterms:W3CDTF">2019-06-19T02:08:00Z</dcterms:created>
  <dcterms:modified xsi:type="dcterms:W3CDTF">2026-08-24T09:31:11Z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59BC3DF784374FFE9248BDD012039189_13</vt:lpwstr>
  </property>
</Properties>
</file>