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47.svg" ContentType="image/svg+xml"/>
  <Override PartName="/ppt/media/image49.svg" ContentType="image/svg+xml"/>
  <Override PartName="/ppt/media/image5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501" r:id="rId6"/>
    <p:sldId id="1354" r:id="rId8"/>
    <p:sldId id="1507" r:id="rId9"/>
    <p:sldId id="1542" r:id="rId10"/>
    <p:sldId id="1543" r:id="rId11"/>
    <p:sldId id="1544" r:id="rId12"/>
    <p:sldId id="1545" r:id="rId13"/>
    <p:sldId id="1546" r:id="rId14"/>
    <p:sldId id="1551" r:id="rId15"/>
    <p:sldId id="1529" r:id="rId16"/>
    <p:sldId id="607" r:id="rId17"/>
    <p:sldId id="1524" r:id="rId18"/>
    <p:sldId id="1494" r:id="rId19"/>
    <p:sldId id="1533" r:id="rId20"/>
    <p:sldId id="1547" r:id="rId21"/>
    <p:sldId id="1534" r:id="rId22"/>
    <p:sldId id="1552" r:id="rId23"/>
    <p:sldId id="1493" r:id="rId24"/>
    <p:sldId id="1516" r:id="rId25"/>
    <p:sldId id="614" r:id="rId26"/>
    <p:sldId id="615" r:id="rId27"/>
    <p:sldId id="635" r:id="rId28"/>
    <p:sldId id="616" r:id="rId29"/>
    <p:sldId id="1447" r:id="rId30"/>
    <p:sldId id="1554" r:id="rId31"/>
    <p:sldId id="1556" r:id="rId32"/>
    <p:sldId id="1557" r:id="rId33"/>
    <p:sldId id="1558" r:id="rId34"/>
    <p:sldId id="1553" r:id="rId35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89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  <p:cmAuthor id="3" name="PP" initials="P" lastIdx="1" clrIdx="2"/>
  <p:cmAuthor id="252404380" name="周伟杰" initials="周" lastIdx="1" clrIdx="3"/>
  <p:cmAuthor id="0" name="Mia Vida Villanueva" initials="MVV" lastIdx="1" clrIdx="0"/>
  <p:cmAuthor id="7" name="1206988966@qq.com" initials="1" lastIdx="1" clrIdx="2"/>
  <p:cmAuthor id="8" name="姜伟光" initials="姜" lastIdx="1" clrIdx="0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244"/>
        <p:guide pos="3840"/>
        <p:guide pos="489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0" Type="http://schemas.openxmlformats.org/officeDocument/2006/relationships/tags" Target="tags/tag128.xml"/><Relationship Id="rId4" Type="http://schemas.openxmlformats.org/officeDocument/2006/relationships/slide" Target="slides/slide2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苏柏安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| 执业编号:A1120619080002  风险提示:观点基于软件数据和理论模型分析，仅供参考，不构成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4.xml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5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57.xml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0" Type="http://schemas.openxmlformats.org/officeDocument/2006/relationships/notesSlide" Target="../notesSlides/notesSlide11.xml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9" Type="http://schemas.openxmlformats.org/officeDocument/2006/relationships/notesSlide" Target="../notesSlides/notesSlide12.xml"/><Relationship Id="rId18" Type="http://schemas.openxmlformats.org/officeDocument/2006/relationships/slideLayout" Target="../slideLayouts/slideLayout5.xml"/><Relationship Id="rId17" Type="http://schemas.openxmlformats.org/officeDocument/2006/relationships/tags" Target="../tags/tag74.xml"/><Relationship Id="rId16" Type="http://schemas.openxmlformats.org/officeDocument/2006/relationships/tags" Target="../tags/tag73.xml"/><Relationship Id="rId15" Type="http://schemas.openxmlformats.org/officeDocument/2006/relationships/tags" Target="../tags/tag72.xml"/><Relationship Id="rId14" Type="http://schemas.openxmlformats.org/officeDocument/2006/relationships/tags" Target="../tags/tag71.xml"/><Relationship Id="rId13" Type="http://schemas.openxmlformats.org/officeDocument/2006/relationships/tags" Target="../tags/tag70.xml"/><Relationship Id="rId12" Type="http://schemas.openxmlformats.org/officeDocument/2006/relationships/tags" Target="../tags/tag69.xml"/><Relationship Id="rId11" Type="http://schemas.openxmlformats.org/officeDocument/2006/relationships/tags" Target="../tags/tag68.xml"/><Relationship Id="rId10" Type="http://schemas.openxmlformats.org/officeDocument/2006/relationships/tags" Target="../tags/tag67.xml"/><Relationship Id="rId1" Type="http://schemas.openxmlformats.org/officeDocument/2006/relationships/tags" Target="../tags/tag58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75.xml"/><Relationship Id="rId1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76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77.xml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78.xml"/><Relationship Id="rId1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79.xml"/><Relationship Id="rId1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80.xml"/><Relationship Id="rId1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8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8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87.xml"/><Relationship Id="rId6" Type="http://schemas.openxmlformats.org/officeDocument/2006/relationships/image" Target="../media/image39.png"/><Relationship Id="rId5" Type="http://schemas.openxmlformats.org/officeDocument/2006/relationships/tags" Target="../tags/tag86.xml"/><Relationship Id="rId4" Type="http://schemas.openxmlformats.org/officeDocument/2006/relationships/image" Target="../media/image38.png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tags" Target="../tags/tag92.xml"/><Relationship Id="rId7" Type="http://schemas.openxmlformats.org/officeDocument/2006/relationships/image" Target="../media/image42.png"/><Relationship Id="rId6" Type="http://schemas.openxmlformats.org/officeDocument/2006/relationships/tags" Target="../tags/tag91.xml"/><Relationship Id="rId5" Type="http://schemas.openxmlformats.org/officeDocument/2006/relationships/image" Target="../media/image41.png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image" Target="../media/image40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93.xml"/><Relationship Id="rId1" Type="http://schemas.openxmlformats.org/officeDocument/2006/relationships/tags" Target="../tags/tag8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94.xml"/><Relationship Id="rId1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95.xml"/><Relationship Id="rId1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104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8" Type="http://schemas.openxmlformats.org/officeDocument/2006/relationships/notesSlide" Target="../notesSlides/notesSlide19.xml"/><Relationship Id="rId37" Type="http://schemas.openxmlformats.org/officeDocument/2006/relationships/slideLayout" Target="../slideLayouts/slideLayout5.xml"/><Relationship Id="rId36" Type="http://schemas.openxmlformats.org/officeDocument/2006/relationships/tags" Target="../tags/tag124.xml"/><Relationship Id="rId35" Type="http://schemas.openxmlformats.org/officeDocument/2006/relationships/image" Target="../media/image52.png"/><Relationship Id="rId34" Type="http://schemas.openxmlformats.org/officeDocument/2006/relationships/tags" Target="../tags/tag123.xml"/><Relationship Id="rId33" Type="http://schemas.openxmlformats.org/officeDocument/2006/relationships/tags" Target="../tags/tag122.xml"/><Relationship Id="rId32" Type="http://schemas.openxmlformats.org/officeDocument/2006/relationships/tags" Target="../tags/tag121.xml"/><Relationship Id="rId31" Type="http://schemas.openxmlformats.org/officeDocument/2006/relationships/tags" Target="../tags/tag120.xml"/><Relationship Id="rId30" Type="http://schemas.openxmlformats.org/officeDocument/2006/relationships/image" Target="../media/image51.svg"/><Relationship Id="rId3" Type="http://schemas.openxmlformats.org/officeDocument/2006/relationships/tags" Target="../tags/tag98.xml"/><Relationship Id="rId29" Type="http://schemas.openxmlformats.org/officeDocument/2006/relationships/image" Target="../media/image50.png"/><Relationship Id="rId28" Type="http://schemas.openxmlformats.org/officeDocument/2006/relationships/tags" Target="../tags/tag119.xml"/><Relationship Id="rId27" Type="http://schemas.openxmlformats.org/officeDocument/2006/relationships/image" Target="../media/image49.svg"/><Relationship Id="rId26" Type="http://schemas.openxmlformats.org/officeDocument/2006/relationships/image" Target="../media/image48.png"/><Relationship Id="rId25" Type="http://schemas.openxmlformats.org/officeDocument/2006/relationships/tags" Target="../tags/tag118.xml"/><Relationship Id="rId24" Type="http://schemas.openxmlformats.org/officeDocument/2006/relationships/image" Target="../media/image47.svg"/><Relationship Id="rId23" Type="http://schemas.openxmlformats.org/officeDocument/2006/relationships/image" Target="../media/image46.png"/><Relationship Id="rId22" Type="http://schemas.openxmlformats.org/officeDocument/2006/relationships/tags" Target="../tags/tag117.xml"/><Relationship Id="rId21" Type="http://schemas.openxmlformats.org/officeDocument/2006/relationships/tags" Target="../tags/tag116.xml"/><Relationship Id="rId20" Type="http://schemas.openxmlformats.org/officeDocument/2006/relationships/tags" Target="../tags/tag115.xml"/><Relationship Id="rId2" Type="http://schemas.openxmlformats.org/officeDocument/2006/relationships/tags" Target="../tags/tag97.xml"/><Relationship Id="rId19" Type="http://schemas.openxmlformats.org/officeDocument/2006/relationships/tags" Target="../tags/tag114.xml"/><Relationship Id="rId18" Type="http://schemas.openxmlformats.org/officeDocument/2006/relationships/tags" Target="../tags/tag113.xml"/><Relationship Id="rId17" Type="http://schemas.openxmlformats.org/officeDocument/2006/relationships/tags" Target="../tags/tag112.xml"/><Relationship Id="rId16" Type="http://schemas.openxmlformats.org/officeDocument/2006/relationships/tags" Target="../tags/tag111.xml"/><Relationship Id="rId15" Type="http://schemas.openxmlformats.org/officeDocument/2006/relationships/tags" Target="../tags/tag110.xml"/><Relationship Id="rId14" Type="http://schemas.openxmlformats.org/officeDocument/2006/relationships/tags" Target="../tags/tag109.xml"/><Relationship Id="rId13" Type="http://schemas.openxmlformats.org/officeDocument/2006/relationships/tags" Target="../tags/tag108.xml"/><Relationship Id="rId12" Type="http://schemas.openxmlformats.org/officeDocument/2006/relationships/tags" Target="../tags/tag107.xml"/><Relationship Id="rId11" Type="http://schemas.openxmlformats.org/officeDocument/2006/relationships/tags" Target="../tags/tag106.xml"/><Relationship Id="rId10" Type="http://schemas.openxmlformats.org/officeDocument/2006/relationships/tags" Target="../tags/tag105.xml"/><Relationship Id="rId1" Type="http://schemas.openxmlformats.org/officeDocument/2006/relationships/tags" Target="../tags/tag9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7" Type="http://schemas.openxmlformats.org/officeDocument/2006/relationships/slideLayout" Target="../slideLayouts/slideLayout5.xml"/><Relationship Id="rId6" Type="http://schemas.openxmlformats.org/officeDocument/2006/relationships/tags" Target="../tags/tag125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126.xml"/><Relationship Id="rId1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7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8.xml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9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8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28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91590" y="1515110"/>
            <a:ext cx="8511540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价值龙头波段操作</a:t>
            </a:r>
            <a:endParaRPr lang="zh-CN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46684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经传投资顾问，金融专业出身，坚持以资金推动论为研究核心，擅长主题风口擒龙头，独创软件经典战法：三色/三紫战法、价值龙头战法等，提倡用简单的方法稳健获利，同获2022、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2024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学习回顾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底部启动【指南针】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2320" y="842645"/>
            <a:ext cx="10418445" cy="57524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学习回顾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底部启动【兆龙互连】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375" y="847725"/>
            <a:ext cx="10648950" cy="57531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学习回顾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底部启动【中芯国际】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6390" y="811530"/>
            <a:ext cx="11415395" cy="57702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29560" y="86995"/>
            <a:ext cx="7353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牛市慢涨急跌是常态，资金轮动是机会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969770" y="1232535"/>
            <a:ext cx="93967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①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r>
              <a:rPr lang="zh-CN" altLang="en-US" b="1">
                <a:highlight>
                  <a:srgbClr val="FFFF00"/>
                </a:highlight>
              </a:rPr>
              <a:t>市场消灭底部股，看好的方向，持有一个月以上再看结果，反复横跳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r>
              <a:rPr lang="zh-CN" altLang="en-US" b="1">
                <a:highlight>
                  <a:srgbClr val="FFFF00"/>
                </a:highlight>
              </a:rPr>
              <a:t>我在躲牛市！</a:t>
            </a:r>
            <a:endParaRPr lang="zh-CN" altLang="en-US" b="1">
              <a:highlight>
                <a:srgbClr val="FFFF00"/>
              </a:highlight>
            </a:endParaRPr>
          </a:p>
          <a:p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②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r>
              <a:rPr lang="zh-CN" altLang="en-US" b="1">
                <a:highlight>
                  <a:srgbClr val="FFFF00"/>
                </a:highlight>
              </a:rPr>
              <a:t>对牛市的坚定，持股信心，是给股民最好的汇报（昨日跳水就割，今天牛回来打脸！）</a:t>
            </a:r>
            <a:endParaRPr lang="zh-CN" altLang="en-US" b="1">
              <a:highlight>
                <a:srgbClr val="FFFF00"/>
              </a:highlight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470" y="2524760"/>
            <a:ext cx="6819900" cy="39236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图片 24"/>
          <p:cNvPicPr/>
          <p:nvPr/>
        </p:nvPicPr>
        <p:blipFill>
          <a:blip r:embed="rId2"/>
          <a:stretch>
            <a:fillRect/>
          </a:stretch>
        </p:blipFill>
        <p:spPr>
          <a:xfrm>
            <a:off x="6897370" y="3496310"/>
            <a:ext cx="5242560" cy="23914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猎手选股</a:t>
            </a:r>
            <a:endParaRPr lang="zh-CN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958465" y="106680"/>
            <a:ext cx="627570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底部启动模式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7345" y="802005"/>
            <a:ext cx="5238750" cy="29781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3434715"/>
            <a:ext cx="5272405" cy="31946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230" y="1011555"/>
            <a:ext cx="3848735" cy="35617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0395" y="4621530"/>
            <a:ext cx="3076575" cy="7810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0395" y="5524500"/>
            <a:ext cx="3743325" cy="8382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6825" y="4657090"/>
            <a:ext cx="2414905" cy="7835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6825" y="5562600"/>
            <a:ext cx="3295650" cy="8001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945505" y="4288790"/>
            <a:ext cx="57130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中线波段埋伏，机会是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r>
              <a:rPr lang="zh-CN" altLang="en-US" b="1">
                <a:highlight>
                  <a:srgbClr val="FFFF00"/>
                </a:highlight>
              </a:rPr>
              <a:t>【熊线上移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资金红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猎手热点】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288540" y="86360"/>
            <a:ext cx="71189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</a:rPr>
              <a:t>                          </a:t>
            </a:r>
            <a:r>
              <a:rPr lang="zh-CN" altLang="en-US" sz="3200" b="1">
                <a:solidFill>
                  <a:schemeClr val="bg1"/>
                </a:solidFill>
              </a:rPr>
              <a:t>选股</a:t>
            </a:r>
            <a:r>
              <a:rPr lang="zh-CN" altLang="en-US" sz="3200" b="1">
                <a:solidFill>
                  <a:schemeClr val="bg1"/>
                </a:solidFill>
              </a:rPr>
              <a:t>标准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50" name="任意多边形: 形状 66"/>
          <p:cNvSpPr/>
          <p:nvPr>
            <p:custDataLst>
              <p:tags r:id="rId1"/>
            </p:custDataLst>
          </p:nvPr>
        </p:nvSpPr>
        <p:spPr>
          <a:xfrm>
            <a:off x="4510088" y="3344863"/>
            <a:ext cx="1610360" cy="1339850"/>
          </a:xfrm>
          <a:custGeom>
            <a:avLst/>
            <a:gdLst>
              <a:gd name="connsiteX0" fmla="*/ 1276741 w 1276742"/>
              <a:gd name="connsiteY0" fmla="*/ 0 h 1061986"/>
              <a:gd name="connsiteX1" fmla="*/ 1276742 w 1276742"/>
              <a:gd name="connsiteY1" fmla="*/ 754178 h 1061986"/>
              <a:gd name="connsiteX2" fmla="*/ 1193218 w 1276742"/>
              <a:gd name="connsiteY2" fmla="*/ 758133 h 1061986"/>
              <a:gd name="connsiteX3" fmla="*/ 661068 w 1276742"/>
              <a:gd name="connsiteY3" fmla="*/ 955275 h 1061986"/>
              <a:gd name="connsiteX4" fmla="*/ 533981 w 1276742"/>
              <a:gd name="connsiteY4" fmla="*/ 1061986 h 1061986"/>
              <a:gd name="connsiteX5" fmla="*/ 0 w 1276742"/>
              <a:gd name="connsiteY5" fmla="*/ 528005 h 1061986"/>
              <a:gd name="connsiteX6" fmla="*/ 102148 w 1276742"/>
              <a:gd name="connsiteY6" fmla="*/ 434642 h 1061986"/>
              <a:gd name="connsiteX7" fmla="*/ 210764 w 1276742"/>
              <a:gd name="connsiteY7" fmla="*/ 350038 h 1061986"/>
              <a:gd name="connsiteX8" fmla="*/ 226476 w 1276742"/>
              <a:gd name="connsiteY8" fmla="*/ 339564 h 1061986"/>
              <a:gd name="connsiteX9" fmla="*/ 231818 w 1276742"/>
              <a:gd name="connsiteY9" fmla="*/ 349407 h 1061986"/>
              <a:gd name="connsiteX10" fmla="*/ 567617 w 1276742"/>
              <a:gd name="connsiteY10" fmla="*/ 527950 h 1061986"/>
              <a:gd name="connsiteX11" fmla="*/ 972577 w 1276742"/>
              <a:gd name="connsiteY11" fmla="*/ 122990 h 1061986"/>
              <a:gd name="connsiteX12" fmla="*/ 964350 w 1276742"/>
              <a:gd name="connsiteY12" fmla="*/ 41377 h 1061986"/>
              <a:gd name="connsiteX13" fmla="*/ 960889 w 1276742"/>
              <a:gd name="connsiteY13" fmla="*/ 30227 h 1061986"/>
              <a:gd name="connsiteX14" fmla="*/ 977784 w 1276742"/>
              <a:gd name="connsiteY14" fmla="*/ 26610 h 1061986"/>
              <a:gd name="connsiteX15" fmla="*/ 1120866 w 1276742"/>
              <a:gd name="connsiteY15" fmla="*/ 7380 h 1061986"/>
              <a:gd name="connsiteX16" fmla="*/ 1276741 w 1276742"/>
              <a:gd name="connsiteY16" fmla="*/ 0 h 106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76742" h="1061986">
                <a:moveTo>
                  <a:pt x="1276741" y="0"/>
                </a:moveTo>
                <a:lnTo>
                  <a:pt x="1276742" y="754178"/>
                </a:lnTo>
                <a:lnTo>
                  <a:pt x="1193218" y="758133"/>
                </a:lnTo>
                <a:cubicBezTo>
                  <a:pt x="996274" y="776879"/>
                  <a:pt x="814351" y="847135"/>
                  <a:pt x="661068" y="955275"/>
                </a:cubicBezTo>
                <a:lnTo>
                  <a:pt x="533981" y="1061986"/>
                </a:lnTo>
                <a:lnTo>
                  <a:pt x="0" y="528005"/>
                </a:lnTo>
                <a:lnTo>
                  <a:pt x="102148" y="434642"/>
                </a:lnTo>
                <a:cubicBezTo>
                  <a:pt x="137272" y="405144"/>
                  <a:pt x="173502" y="376919"/>
                  <a:pt x="210764" y="350038"/>
                </a:cubicBezTo>
                <a:lnTo>
                  <a:pt x="226476" y="339564"/>
                </a:lnTo>
                <a:lnTo>
                  <a:pt x="231818" y="349407"/>
                </a:lnTo>
                <a:cubicBezTo>
                  <a:pt x="304592" y="457127"/>
                  <a:pt x="427834" y="527950"/>
                  <a:pt x="567617" y="527950"/>
                </a:cubicBezTo>
                <a:cubicBezTo>
                  <a:pt x="791270" y="527950"/>
                  <a:pt x="972577" y="346643"/>
                  <a:pt x="972577" y="122990"/>
                </a:cubicBezTo>
                <a:cubicBezTo>
                  <a:pt x="972577" y="95034"/>
                  <a:pt x="969744" y="67739"/>
                  <a:pt x="964350" y="41377"/>
                </a:cubicBezTo>
                <a:lnTo>
                  <a:pt x="960889" y="30227"/>
                </a:lnTo>
                <a:lnTo>
                  <a:pt x="977784" y="26610"/>
                </a:lnTo>
                <a:cubicBezTo>
                  <a:pt x="1024895" y="18407"/>
                  <a:pt x="1072612" y="11973"/>
                  <a:pt x="1120866" y="7380"/>
                </a:cubicBezTo>
                <a:lnTo>
                  <a:pt x="1276741" y="0"/>
                </a:lnTo>
                <a:close/>
              </a:path>
            </a:pathLst>
          </a:custGeom>
          <a:gradFill>
            <a:gsLst>
              <a:gs pos="85000">
                <a:schemeClr val="accent2">
                  <a:lumMod val="70000"/>
                  <a:lumOff val="30000"/>
                  <a:alpha val="100000"/>
                </a:schemeClr>
              </a:gs>
              <a:gs pos="0">
                <a:schemeClr val="accent2">
                  <a:lumMod val="30000"/>
                  <a:lumOff val="70000"/>
                  <a:alpha val="100000"/>
                </a:schemeClr>
              </a:gs>
            </a:gsLst>
            <a:lin ang="135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71" name="任意多边形: 形状 70"/>
          <p:cNvSpPr/>
          <p:nvPr>
            <p:custDataLst>
              <p:tags r:id="rId2"/>
            </p:custDataLst>
          </p:nvPr>
        </p:nvSpPr>
        <p:spPr>
          <a:xfrm rot="8100000">
            <a:off x="3567748" y="4424998"/>
            <a:ext cx="1609725" cy="1337310"/>
          </a:xfrm>
          <a:custGeom>
            <a:avLst/>
            <a:gdLst>
              <a:gd name="connsiteX0" fmla="*/ 0 w 1276199"/>
              <a:gd name="connsiteY0" fmla="*/ 1060005 h 1060005"/>
              <a:gd name="connsiteX1" fmla="*/ 0 w 1276199"/>
              <a:gd name="connsiteY1" fmla="*/ 304875 h 1060005"/>
              <a:gd name="connsiteX2" fmla="*/ 161676 w 1276199"/>
              <a:gd name="connsiteY2" fmla="*/ 291757 h 1060005"/>
              <a:gd name="connsiteX3" fmla="*/ 678505 w 1276199"/>
              <a:gd name="connsiteY3" fmla="*/ 58217 h 1060005"/>
              <a:gd name="connsiteX4" fmla="*/ 742913 w 1276199"/>
              <a:gd name="connsiteY4" fmla="*/ 0 h 1060005"/>
              <a:gd name="connsiteX5" fmla="*/ 1276199 w 1276199"/>
              <a:gd name="connsiteY5" fmla="*/ 533284 h 1060005"/>
              <a:gd name="connsiteX6" fmla="*/ 1154511 w 1276199"/>
              <a:gd name="connsiteY6" fmla="*/ 643273 h 1060005"/>
              <a:gd name="connsiteX7" fmla="*/ 1039317 w 1276199"/>
              <a:gd name="connsiteY7" fmla="*/ 730030 h 1060005"/>
              <a:gd name="connsiteX8" fmla="*/ 1004619 w 1276199"/>
              <a:gd name="connsiteY8" fmla="*/ 752187 h 1060005"/>
              <a:gd name="connsiteX9" fmla="*/ 999492 w 1276199"/>
              <a:gd name="connsiteY9" fmla="*/ 742444 h 1060005"/>
              <a:gd name="connsiteX10" fmla="*/ 947600 w 1276199"/>
              <a:gd name="connsiteY10" fmla="*/ 678917 h 1060005"/>
              <a:gd name="connsiteX11" fmla="*/ 374901 w 1276199"/>
              <a:gd name="connsiteY11" fmla="*/ 678917 h 1060005"/>
              <a:gd name="connsiteX12" fmla="*/ 256290 w 1276199"/>
              <a:gd name="connsiteY12" fmla="*/ 965267 h 1060005"/>
              <a:gd name="connsiteX13" fmla="*/ 263374 w 1276199"/>
              <a:gd name="connsiteY13" fmla="*/ 1039178 h 1060005"/>
              <a:gd name="connsiteX14" fmla="*/ 130034 w 1276199"/>
              <a:gd name="connsiteY14" fmla="*/ 1054940 h 1060005"/>
              <a:gd name="connsiteX15" fmla="*/ 0 w 1276199"/>
              <a:gd name="connsiteY15" fmla="*/ 1060005 h 106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76199" h="1060005">
                <a:moveTo>
                  <a:pt x="0" y="1060005"/>
                </a:moveTo>
                <a:lnTo>
                  <a:pt x="0" y="304875"/>
                </a:lnTo>
                <a:lnTo>
                  <a:pt x="161676" y="291757"/>
                </a:lnTo>
                <a:cubicBezTo>
                  <a:pt x="346683" y="260953"/>
                  <a:pt x="525381" y="183107"/>
                  <a:pt x="678505" y="58217"/>
                </a:cubicBezTo>
                <a:lnTo>
                  <a:pt x="742913" y="0"/>
                </a:lnTo>
                <a:lnTo>
                  <a:pt x="1276199" y="533284"/>
                </a:lnTo>
                <a:lnTo>
                  <a:pt x="1154511" y="643273"/>
                </a:lnTo>
                <a:cubicBezTo>
                  <a:pt x="1116994" y="673873"/>
                  <a:pt x="1078562" y="702792"/>
                  <a:pt x="1039317" y="730030"/>
                </a:cubicBezTo>
                <a:lnTo>
                  <a:pt x="1004619" y="752187"/>
                </a:lnTo>
                <a:lnTo>
                  <a:pt x="999492" y="742444"/>
                </a:lnTo>
                <a:cubicBezTo>
                  <a:pt x="984666" y="719989"/>
                  <a:pt x="967369" y="698685"/>
                  <a:pt x="947600" y="678917"/>
                </a:cubicBezTo>
                <a:cubicBezTo>
                  <a:pt x="789454" y="520771"/>
                  <a:pt x="533047" y="520771"/>
                  <a:pt x="374901" y="678917"/>
                </a:cubicBezTo>
                <a:cubicBezTo>
                  <a:pt x="295827" y="757990"/>
                  <a:pt x="256291" y="861629"/>
                  <a:pt x="256290" y="965267"/>
                </a:cubicBezTo>
                <a:lnTo>
                  <a:pt x="263374" y="1039178"/>
                </a:lnTo>
                <a:lnTo>
                  <a:pt x="130034" y="1054940"/>
                </a:lnTo>
                <a:lnTo>
                  <a:pt x="0" y="1060005"/>
                </a:lnTo>
                <a:close/>
              </a:path>
            </a:pathLst>
          </a:custGeom>
          <a:gradFill>
            <a:gsLst>
              <a:gs pos="85000">
                <a:schemeClr val="accent1">
                  <a:lumMod val="70000"/>
                  <a:lumOff val="30000"/>
                  <a:alpha val="100000"/>
                </a:schemeClr>
              </a:gs>
              <a:gs pos="0">
                <a:schemeClr val="accent1">
                  <a:lumMod val="30000"/>
                  <a:lumOff val="70000"/>
                  <a:alpha val="100000"/>
                </a:schemeClr>
              </a:gs>
            </a:gsLst>
            <a:lin ang="135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55" name="椭圆 54"/>
          <p:cNvSpPr/>
          <p:nvPr>
            <p:custDataLst>
              <p:tags r:id="rId3"/>
            </p:custDataLst>
          </p:nvPr>
        </p:nvSpPr>
        <p:spPr>
          <a:xfrm>
            <a:off x="4786948" y="3056573"/>
            <a:ext cx="877570" cy="877570"/>
          </a:xfrm>
          <a:prstGeom prst="ellipse">
            <a:avLst/>
          </a:prstGeom>
          <a:gradFill>
            <a:gsLst>
              <a:gs pos="44000">
                <a:schemeClr val="accent2">
                  <a:alpha val="100000"/>
                </a:schemeClr>
              </a:gs>
              <a:gs pos="0">
                <a:schemeClr val="accent2">
                  <a:lumMod val="40000"/>
                  <a:lumOff val="60000"/>
                  <a:alpha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股性</a:t>
            </a:r>
            <a:endParaRPr lang="zh-CN" altLang="en-US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6" name="椭圆 55"/>
          <p:cNvSpPr/>
          <p:nvPr>
            <p:custDataLst>
              <p:tags r:id="rId4"/>
            </p:custDataLst>
          </p:nvPr>
        </p:nvSpPr>
        <p:spPr>
          <a:xfrm>
            <a:off x="3525203" y="4283393"/>
            <a:ext cx="877570" cy="877570"/>
          </a:xfrm>
          <a:prstGeom prst="ellipse">
            <a:avLst/>
          </a:prstGeom>
          <a:gradFill>
            <a:gsLst>
              <a:gs pos="44000">
                <a:schemeClr val="accent1">
                  <a:alpha val="100000"/>
                </a:schemeClr>
              </a:gs>
              <a:gs pos="0">
                <a:schemeClr val="accent1">
                  <a:lumMod val="40000"/>
                  <a:lumOff val="60000"/>
                  <a:alpha val="100000"/>
                </a:schemeClr>
              </a:gs>
              <a:gs pos="66000">
                <a:schemeClr val="accent1"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市值</a:t>
            </a:r>
            <a:endParaRPr lang="zh-CN" altLang="en-US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7" name="任意多边形: 形状 72"/>
          <p:cNvSpPr/>
          <p:nvPr>
            <p:custDataLst>
              <p:tags r:id="rId5"/>
            </p:custDataLst>
          </p:nvPr>
        </p:nvSpPr>
        <p:spPr>
          <a:xfrm>
            <a:off x="6178233" y="3344863"/>
            <a:ext cx="1612900" cy="1341755"/>
          </a:xfrm>
          <a:custGeom>
            <a:avLst/>
            <a:gdLst>
              <a:gd name="connsiteX0" fmla="*/ 0 w 1278677"/>
              <a:gd name="connsiteY0" fmla="*/ 0 h 1063676"/>
              <a:gd name="connsiteX1" fmla="*/ 155877 w 1278677"/>
              <a:gd name="connsiteY1" fmla="*/ 7381 h 1063676"/>
              <a:gd name="connsiteX2" fmla="*/ 298959 w 1278677"/>
              <a:gd name="connsiteY2" fmla="*/ 26610 h 1063676"/>
              <a:gd name="connsiteX3" fmla="*/ 335795 w 1278677"/>
              <a:gd name="connsiteY3" fmla="*/ 34495 h 1063676"/>
              <a:gd name="connsiteX4" fmla="*/ 331683 w 1278677"/>
              <a:gd name="connsiteY4" fmla="*/ 47742 h 1063676"/>
              <a:gd name="connsiteX5" fmla="*/ 323456 w 1278677"/>
              <a:gd name="connsiteY5" fmla="*/ 129355 h 1063676"/>
              <a:gd name="connsiteX6" fmla="*/ 728416 w 1278677"/>
              <a:gd name="connsiteY6" fmla="*/ 534315 h 1063676"/>
              <a:gd name="connsiteX7" fmla="*/ 1064215 w 1278677"/>
              <a:gd name="connsiteY7" fmla="*/ 355772 h 1063676"/>
              <a:gd name="connsiteX8" fmla="*/ 1066927 w 1278677"/>
              <a:gd name="connsiteY8" fmla="*/ 350776 h 1063676"/>
              <a:gd name="connsiteX9" fmla="*/ 1174595 w 1278677"/>
              <a:gd name="connsiteY9" fmla="*/ 434643 h 1063676"/>
              <a:gd name="connsiteX10" fmla="*/ 1278677 w 1278677"/>
              <a:gd name="connsiteY10" fmla="*/ 529773 h 1063676"/>
              <a:gd name="connsiteX11" fmla="*/ 744774 w 1278677"/>
              <a:gd name="connsiteY11" fmla="*/ 1063676 h 1063676"/>
              <a:gd name="connsiteX12" fmla="*/ 615675 w 1278677"/>
              <a:gd name="connsiteY12" fmla="*/ 955276 h 1063676"/>
              <a:gd name="connsiteX13" fmla="*/ 83525 w 1278677"/>
              <a:gd name="connsiteY13" fmla="*/ 758134 h 1063676"/>
              <a:gd name="connsiteX14" fmla="*/ 0 w 1278677"/>
              <a:gd name="connsiteY14" fmla="*/ 754179 h 1063676"/>
              <a:gd name="connsiteX15" fmla="*/ 0 w 1278677"/>
              <a:gd name="connsiteY15" fmla="*/ 0 h 1063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78677" h="1063676">
                <a:moveTo>
                  <a:pt x="0" y="0"/>
                </a:moveTo>
                <a:lnTo>
                  <a:pt x="155877" y="7381"/>
                </a:lnTo>
                <a:cubicBezTo>
                  <a:pt x="204131" y="11974"/>
                  <a:pt x="251848" y="18407"/>
                  <a:pt x="298959" y="26610"/>
                </a:cubicBezTo>
                <a:lnTo>
                  <a:pt x="335795" y="34495"/>
                </a:lnTo>
                <a:lnTo>
                  <a:pt x="331683" y="47742"/>
                </a:lnTo>
                <a:cubicBezTo>
                  <a:pt x="326289" y="74104"/>
                  <a:pt x="323456" y="101399"/>
                  <a:pt x="323456" y="129355"/>
                </a:cubicBezTo>
                <a:cubicBezTo>
                  <a:pt x="323456" y="353008"/>
                  <a:pt x="504763" y="534315"/>
                  <a:pt x="728416" y="534315"/>
                </a:cubicBezTo>
                <a:cubicBezTo>
                  <a:pt x="868199" y="534315"/>
                  <a:pt x="991441" y="463492"/>
                  <a:pt x="1064215" y="355772"/>
                </a:cubicBezTo>
                <a:lnTo>
                  <a:pt x="1066927" y="350776"/>
                </a:lnTo>
                <a:lnTo>
                  <a:pt x="1174595" y="434643"/>
                </a:lnTo>
                <a:lnTo>
                  <a:pt x="1278677" y="529773"/>
                </a:lnTo>
                <a:lnTo>
                  <a:pt x="744774" y="1063676"/>
                </a:lnTo>
                <a:lnTo>
                  <a:pt x="615675" y="955276"/>
                </a:lnTo>
                <a:cubicBezTo>
                  <a:pt x="462393" y="847135"/>
                  <a:pt x="280468" y="776880"/>
                  <a:pt x="83525" y="758134"/>
                </a:cubicBezTo>
                <a:lnTo>
                  <a:pt x="0" y="75417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85000">
                <a:schemeClr val="accent1">
                  <a:lumMod val="70000"/>
                  <a:lumOff val="30000"/>
                  <a:alpha val="100000"/>
                </a:schemeClr>
              </a:gs>
              <a:gs pos="0">
                <a:schemeClr val="accent1">
                  <a:lumMod val="30000"/>
                  <a:lumOff val="70000"/>
                  <a:alpha val="100000"/>
                </a:schemeClr>
              </a:gs>
            </a:gsLst>
            <a:lin ang="135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58" name="椭圆 57"/>
          <p:cNvSpPr/>
          <p:nvPr>
            <p:custDataLst>
              <p:tags r:id="rId6"/>
            </p:custDataLst>
          </p:nvPr>
        </p:nvSpPr>
        <p:spPr>
          <a:xfrm>
            <a:off x="6658293" y="3064828"/>
            <a:ext cx="877570" cy="877570"/>
          </a:xfrm>
          <a:prstGeom prst="ellipse">
            <a:avLst/>
          </a:prstGeom>
          <a:gradFill>
            <a:gsLst>
              <a:gs pos="50000">
                <a:schemeClr val="accent1">
                  <a:alpha val="100000"/>
                </a:schemeClr>
              </a:gs>
              <a:gs pos="0">
                <a:schemeClr val="accent1">
                  <a:lumMod val="40000"/>
                  <a:lumOff val="60000"/>
                  <a:alpha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控盘</a:t>
            </a:r>
            <a:endParaRPr lang="zh-CN" altLang="en-US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0" name="任意多边形: 形状 76"/>
          <p:cNvSpPr/>
          <p:nvPr>
            <p:custDataLst>
              <p:tags r:id="rId7"/>
            </p:custDataLst>
          </p:nvPr>
        </p:nvSpPr>
        <p:spPr>
          <a:xfrm>
            <a:off x="7157403" y="4054158"/>
            <a:ext cx="1339850" cy="1605915"/>
          </a:xfrm>
          <a:custGeom>
            <a:avLst/>
            <a:gdLst>
              <a:gd name="connsiteX0" fmla="*/ 534034 w 1062218"/>
              <a:gd name="connsiteY0" fmla="*/ 0 h 1272934"/>
              <a:gd name="connsiteX1" fmla="*/ 620622 w 1062218"/>
              <a:gd name="connsiteY1" fmla="*/ 93608 h 1272934"/>
              <a:gd name="connsiteX2" fmla="*/ 705863 w 1062218"/>
              <a:gd name="connsiteY2" fmla="*/ 201702 h 1272934"/>
              <a:gd name="connsiteX3" fmla="*/ 725983 w 1062218"/>
              <a:gd name="connsiteY3" fmla="*/ 231493 h 1272934"/>
              <a:gd name="connsiteX4" fmla="*/ 677176 w 1062218"/>
              <a:gd name="connsiteY4" fmla="*/ 271762 h 1272934"/>
              <a:gd name="connsiteX5" fmla="*/ 558566 w 1062218"/>
              <a:gd name="connsiteY5" fmla="*/ 558112 h 1272934"/>
              <a:gd name="connsiteX6" fmla="*/ 963526 w 1062218"/>
              <a:gd name="connsiteY6" fmla="*/ 963072 h 1272934"/>
              <a:gd name="connsiteX7" fmla="*/ 1031607 w 1062218"/>
              <a:gd name="connsiteY7" fmla="*/ 956209 h 1272934"/>
              <a:gd name="connsiteX8" fmla="*/ 1033836 w 1062218"/>
              <a:gd name="connsiteY8" fmla="*/ 966313 h 1272934"/>
              <a:gd name="connsiteX9" fmla="*/ 1053944 w 1062218"/>
              <a:gd name="connsiteY9" fmla="*/ 1109114 h 1272934"/>
              <a:gd name="connsiteX10" fmla="*/ 1062218 w 1062218"/>
              <a:gd name="connsiteY10" fmla="*/ 1272934 h 1272934"/>
              <a:gd name="connsiteX11" fmla="*/ 308039 w 1062218"/>
              <a:gd name="connsiteY11" fmla="*/ 1272934 h 1272934"/>
              <a:gd name="connsiteX12" fmla="*/ 303660 w 1062218"/>
              <a:gd name="connsiteY12" fmla="*/ 1186224 h 1272934"/>
              <a:gd name="connsiteX13" fmla="*/ 103346 w 1062218"/>
              <a:gd name="connsiteY13" fmla="*/ 655633 h 1272934"/>
              <a:gd name="connsiteX14" fmla="*/ 0 w 1062218"/>
              <a:gd name="connsiteY14" fmla="*/ 534036 h 1272934"/>
              <a:gd name="connsiteX15" fmla="*/ 534034 w 1062218"/>
              <a:gd name="connsiteY15" fmla="*/ 0 h 1272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62218" h="1272934">
                <a:moveTo>
                  <a:pt x="534034" y="0"/>
                </a:moveTo>
                <a:lnTo>
                  <a:pt x="620622" y="93608"/>
                </a:lnTo>
                <a:cubicBezTo>
                  <a:pt x="650326" y="128552"/>
                  <a:pt x="678764" y="164608"/>
                  <a:pt x="705863" y="201702"/>
                </a:cubicBezTo>
                <a:lnTo>
                  <a:pt x="725983" y="231493"/>
                </a:lnTo>
                <a:lnTo>
                  <a:pt x="677176" y="271762"/>
                </a:lnTo>
                <a:cubicBezTo>
                  <a:pt x="603893" y="345046"/>
                  <a:pt x="558566" y="446286"/>
                  <a:pt x="558566" y="558112"/>
                </a:cubicBezTo>
                <a:cubicBezTo>
                  <a:pt x="558566" y="781765"/>
                  <a:pt x="739873" y="963072"/>
                  <a:pt x="963526" y="963072"/>
                </a:cubicBezTo>
                <a:lnTo>
                  <a:pt x="1031607" y="956209"/>
                </a:lnTo>
                <a:lnTo>
                  <a:pt x="1033836" y="966313"/>
                </a:lnTo>
                <a:cubicBezTo>
                  <a:pt x="1042326" y="1013324"/>
                  <a:pt x="1049053" y="1060948"/>
                  <a:pt x="1053944" y="1109114"/>
                </a:cubicBezTo>
                <a:lnTo>
                  <a:pt x="1062218" y="1272934"/>
                </a:lnTo>
                <a:lnTo>
                  <a:pt x="308039" y="1272934"/>
                </a:lnTo>
                <a:lnTo>
                  <a:pt x="303660" y="1186224"/>
                </a:lnTo>
                <a:cubicBezTo>
                  <a:pt x="283696" y="989639"/>
                  <a:pt x="212383" y="808235"/>
                  <a:pt x="103346" y="655633"/>
                </a:cubicBezTo>
                <a:lnTo>
                  <a:pt x="0" y="534036"/>
                </a:lnTo>
                <a:lnTo>
                  <a:pt x="534034" y="0"/>
                </a:lnTo>
                <a:close/>
              </a:path>
            </a:pathLst>
          </a:custGeom>
          <a:gradFill>
            <a:gsLst>
              <a:gs pos="85000">
                <a:schemeClr val="accent2">
                  <a:lumMod val="70000"/>
                  <a:lumOff val="30000"/>
                  <a:alpha val="100000"/>
                </a:schemeClr>
              </a:gs>
              <a:gs pos="0">
                <a:schemeClr val="accent2">
                  <a:lumMod val="30000"/>
                  <a:lumOff val="70000"/>
                  <a:alpha val="100000"/>
                </a:schemeClr>
              </a:gs>
            </a:gsLst>
            <a:lin ang="135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61" name="椭圆 60"/>
          <p:cNvSpPr/>
          <p:nvPr>
            <p:custDataLst>
              <p:tags r:id="rId8"/>
            </p:custDataLst>
          </p:nvPr>
        </p:nvSpPr>
        <p:spPr>
          <a:xfrm>
            <a:off x="7934008" y="4315143"/>
            <a:ext cx="877570" cy="877570"/>
          </a:xfrm>
          <a:prstGeom prst="ellipse">
            <a:avLst/>
          </a:prstGeom>
          <a:gradFill>
            <a:gsLst>
              <a:gs pos="44000">
                <a:schemeClr val="accent2">
                  <a:alpha val="100000"/>
                </a:schemeClr>
              </a:gs>
              <a:gs pos="0">
                <a:schemeClr val="accent2">
                  <a:lumMod val="40000"/>
                  <a:lumOff val="60000"/>
                  <a:alpha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业绩</a:t>
            </a:r>
            <a:endParaRPr lang="zh-CN" altLang="en-US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9"/>
            </p:custDataLst>
          </p:nvPr>
        </p:nvSpPr>
        <p:spPr>
          <a:xfrm>
            <a:off x="1185545" y="2211070"/>
            <a:ext cx="4150995" cy="7899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股性活跃，资金进入量大，容易形成快速拉升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10"/>
            </p:custDataLst>
          </p:nvPr>
        </p:nvSpPr>
        <p:spPr>
          <a:xfrm>
            <a:off x="2521268" y="1540828"/>
            <a:ext cx="2827655" cy="625475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noAutofit/>
          </a:bodyPr>
          <a:p>
            <a:pPr lvl="0" algn="r">
              <a:buClrTx/>
              <a:buSzTx/>
              <a:buFontTx/>
            </a:pPr>
            <a:r>
              <a:rPr lang="zh-CN" altLang="en-US" b="1">
                <a:solidFill>
                  <a:schemeClr val="accent2"/>
                </a:solidFill>
                <a:sym typeface="+mn-ea"/>
              </a:rPr>
              <a:t>常出涨停或</a:t>
            </a:r>
            <a:r>
              <a:rPr lang="zh-CN" altLang="en-US" b="1">
                <a:solidFill>
                  <a:schemeClr val="accent2"/>
                </a:solidFill>
                <a:sym typeface="+mn-ea"/>
              </a:rPr>
              <a:t>大阳线</a:t>
            </a:r>
            <a:endParaRPr lang="zh-CN" altLang="en-US" b="1">
              <a:solidFill>
                <a:schemeClr val="accent2"/>
              </a:solidFill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11"/>
            </p:custDataLst>
          </p:nvPr>
        </p:nvSpPr>
        <p:spPr>
          <a:xfrm>
            <a:off x="398463" y="4028758"/>
            <a:ext cx="3018790" cy="7899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选择底线是</a:t>
            </a:r>
            <a:r>
              <a:rPr lang="en-US" altLang="zh-CN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70</a:t>
            </a:r>
            <a:r>
              <a:rPr lang="zh-CN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亿以上</a:t>
            </a:r>
            <a:endParaRPr lang="zh-CN" altLang="en-US" sz="1600" b="1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12"/>
            </p:custDataLst>
          </p:nvPr>
        </p:nvSpPr>
        <p:spPr>
          <a:xfrm>
            <a:off x="589598" y="3368358"/>
            <a:ext cx="2827655" cy="625475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noAutofit/>
          </a:bodyPr>
          <a:p>
            <a:pPr lvl="0" algn="r">
              <a:buClrTx/>
              <a:buSzTx/>
              <a:buFontTx/>
            </a:pPr>
            <a:r>
              <a:rPr lang="zh-CN" altLang="en-US" b="1">
                <a:solidFill>
                  <a:schemeClr val="accent1"/>
                </a:solidFill>
                <a:sym typeface="+mn-ea"/>
              </a:rPr>
              <a:t>市值越大，越</a:t>
            </a:r>
            <a:r>
              <a:rPr lang="zh-CN" altLang="en-US" b="1">
                <a:solidFill>
                  <a:schemeClr val="accent1"/>
                </a:solidFill>
                <a:sym typeface="+mn-ea"/>
              </a:rPr>
              <a:t>核心</a:t>
            </a:r>
            <a:endParaRPr lang="zh-CN" altLang="en-US" b="1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13"/>
            </p:custDataLst>
          </p:nvPr>
        </p:nvSpPr>
        <p:spPr>
          <a:xfrm>
            <a:off x="6858953" y="2206943"/>
            <a:ext cx="3027600" cy="7899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有控盘代表有趋势和中线资金</a:t>
            </a:r>
            <a:endParaRPr lang="zh-CN" altLang="en-US" sz="1600" b="1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14"/>
            </p:custDataLst>
          </p:nvPr>
        </p:nvSpPr>
        <p:spPr>
          <a:xfrm>
            <a:off x="6809423" y="1547813"/>
            <a:ext cx="2827656" cy="625475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noAutofit/>
          </a:bodyPr>
          <a:p>
            <a:pPr lvl="0" algn="l">
              <a:buClrTx/>
              <a:buSzTx/>
              <a:buFontTx/>
            </a:pPr>
            <a:r>
              <a:rPr lang="zh-CN" altLang="en-US" b="1">
                <a:solidFill>
                  <a:schemeClr val="accent1"/>
                </a:solidFill>
                <a:sym typeface="+mn-ea"/>
              </a:rPr>
              <a:t>形成</a:t>
            </a:r>
            <a:r>
              <a:rPr lang="zh-CN" altLang="en-US" b="1">
                <a:solidFill>
                  <a:schemeClr val="accent1"/>
                </a:solidFill>
                <a:sym typeface="+mn-ea"/>
              </a:rPr>
              <a:t>控盘</a:t>
            </a:r>
            <a:endParaRPr lang="zh-CN" altLang="en-US" b="1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15"/>
            </p:custDataLst>
          </p:nvPr>
        </p:nvSpPr>
        <p:spPr>
          <a:xfrm>
            <a:off x="8887778" y="4028758"/>
            <a:ext cx="3027600" cy="7899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业绩非上涨必选项，如果想安全考虑选业绩红紫的即可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</a:t>
            </a:r>
            <a:endParaRPr lang="en-US" altLang="zh-CN" sz="16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（滚动净利润）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6"/>
            </p:custDataLst>
          </p:nvPr>
        </p:nvSpPr>
        <p:spPr>
          <a:xfrm>
            <a:off x="8734108" y="3368358"/>
            <a:ext cx="2827655" cy="625475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noAutofit/>
          </a:bodyPr>
          <a:p>
            <a:pPr lvl="0" algn="l">
              <a:buClrTx/>
              <a:buSzTx/>
              <a:buFontTx/>
            </a:pPr>
            <a:r>
              <a:rPr lang="zh-CN" altLang="en-US" b="1">
                <a:solidFill>
                  <a:schemeClr val="accent2"/>
                </a:solidFill>
                <a:sym typeface="+mn-ea"/>
              </a:rPr>
              <a:t>有业绩</a:t>
            </a:r>
            <a:r>
              <a:rPr lang="zh-CN" altLang="en-US" b="1">
                <a:solidFill>
                  <a:schemeClr val="accent2"/>
                </a:solidFill>
                <a:sym typeface="+mn-ea"/>
              </a:rPr>
              <a:t>更好</a:t>
            </a:r>
            <a:endParaRPr lang="zh-CN" altLang="en-US" b="1">
              <a:solidFill>
                <a:schemeClr val="accent2"/>
              </a:solidFill>
              <a:sym typeface="+mn-ea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958465" y="106680"/>
            <a:ext cx="627570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硬科技大市值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1785" y="745490"/>
            <a:ext cx="8761095" cy="59016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1896745" y="5046980"/>
            <a:ext cx="98266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highlight>
                  <a:srgbClr val="FFFF00"/>
                </a:highlight>
              </a:rPr>
              <a:t>拥抱</a:t>
            </a:r>
            <a:r>
              <a:rPr lang="en-US" altLang="zh-CN" sz="2000" b="1">
                <a:highlight>
                  <a:srgbClr val="FFFF00"/>
                </a:highlight>
              </a:rPr>
              <a:t>AI </a:t>
            </a:r>
            <a:r>
              <a:rPr lang="zh-CN" altLang="en-US" sz="2000" b="1">
                <a:highlight>
                  <a:srgbClr val="FFFF00"/>
                </a:highlight>
              </a:rPr>
              <a:t>硬科技，业绩</a:t>
            </a:r>
            <a:r>
              <a:rPr lang="en-US" altLang="zh-CN" sz="2000" b="1">
                <a:highlight>
                  <a:srgbClr val="FFFF00"/>
                </a:highlight>
              </a:rPr>
              <a:t>+</a:t>
            </a:r>
            <a:r>
              <a:rPr lang="zh-CN" altLang="en-US" sz="2000" b="1">
                <a:highlight>
                  <a:srgbClr val="FFFF00"/>
                </a:highlight>
              </a:rPr>
              <a:t>大市值</a:t>
            </a:r>
            <a:r>
              <a:rPr lang="en-US" altLang="zh-CN" sz="2000" b="1">
                <a:highlight>
                  <a:srgbClr val="FFFF00"/>
                </a:highlight>
              </a:rPr>
              <a:t>+</a:t>
            </a:r>
            <a:r>
              <a:rPr lang="zh-CN" altLang="en-US" sz="2000" b="1">
                <a:highlight>
                  <a:srgbClr val="FFFF00"/>
                </a:highlight>
              </a:rPr>
              <a:t>熊线上移</a:t>
            </a:r>
            <a:r>
              <a:rPr lang="en-US" altLang="zh-CN" sz="2000" b="1">
                <a:highlight>
                  <a:srgbClr val="FFFF00"/>
                </a:highlight>
              </a:rPr>
              <a:t>+</a:t>
            </a:r>
            <a:r>
              <a:rPr lang="zh-CN" altLang="en-US" sz="2000" b="1">
                <a:highlight>
                  <a:srgbClr val="FFFF00"/>
                </a:highlight>
              </a:rPr>
              <a:t>资金红</a:t>
            </a:r>
            <a:r>
              <a:rPr lang="en-US" altLang="zh-CN" sz="2000" b="1">
                <a:highlight>
                  <a:srgbClr val="FFFF00"/>
                </a:highlight>
              </a:rPr>
              <a:t>/</a:t>
            </a:r>
            <a:r>
              <a:rPr lang="zh-CN" altLang="en-US" sz="2000" b="1">
                <a:highlight>
                  <a:srgbClr val="FFFF00"/>
                </a:highlight>
              </a:rPr>
              <a:t>控盘，</a:t>
            </a:r>
            <a:r>
              <a:rPr lang="en-US" altLang="zh-CN" sz="2000" b="1">
                <a:highlight>
                  <a:srgbClr val="FFFF00"/>
                </a:highlight>
              </a:rPr>
              <a:t> </a:t>
            </a:r>
            <a:r>
              <a:rPr lang="zh-CN" altLang="en-US" sz="2000" b="1">
                <a:highlight>
                  <a:srgbClr val="FFFF00"/>
                </a:highlight>
              </a:rPr>
              <a:t>跟趋势做朋友</a:t>
            </a:r>
            <a:endParaRPr lang="zh-CN" altLang="en-US" sz="2000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9295" y="745490"/>
            <a:ext cx="10791190" cy="58451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2958465" y="106680"/>
            <a:ext cx="627570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价值优质龙头，底部启动模式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96745" y="6191885"/>
            <a:ext cx="98266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highlight>
                  <a:srgbClr val="FFFF00"/>
                </a:highlight>
              </a:rPr>
              <a:t>拥抱</a:t>
            </a:r>
            <a:r>
              <a:rPr lang="en-US" altLang="zh-CN" sz="2000" b="1">
                <a:highlight>
                  <a:srgbClr val="FFFF00"/>
                </a:highlight>
              </a:rPr>
              <a:t>AI </a:t>
            </a:r>
            <a:r>
              <a:rPr lang="zh-CN" altLang="en-US" sz="2000" b="1">
                <a:highlight>
                  <a:srgbClr val="FFFF00"/>
                </a:highlight>
              </a:rPr>
              <a:t>硬科技，业绩</a:t>
            </a:r>
            <a:r>
              <a:rPr lang="en-US" altLang="zh-CN" sz="2000" b="1">
                <a:highlight>
                  <a:srgbClr val="FFFF00"/>
                </a:highlight>
              </a:rPr>
              <a:t>+</a:t>
            </a:r>
            <a:r>
              <a:rPr lang="zh-CN" altLang="en-US" sz="2000" b="1">
                <a:highlight>
                  <a:srgbClr val="FFFF00"/>
                </a:highlight>
              </a:rPr>
              <a:t>大市值</a:t>
            </a:r>
            <a:r>
              <a:rPr lang="en-US" altLang="zh-CN" sz="2000" b="1">
                <a:highlight>
                  <a:srgbClr val="FFFF00"/>
                </a:highlight>
              </a:rPr>
              <a:t>+</a:t>
            </a:r>
            <a:r>
              <a:rPr lang="zh-CN" altLang="en-US" sz="2000" b="1">
                <a:highlight>
                  <a:srgbClr val="FFFF00"/>
                </a:highlight>
              </a:rPr>
              <a:t>熊线上移</a:t>
            </a:r>
            <a:r>
              <a:rPr lang="en-US" altLang="zh-CN" sz="2000" b="1">
                <a:highlight>
                  <a:srgbClr val="FFFF00"/>
                </a:highlight>
              </a:rPr>
              <a:t>+</a:t>
            </a:r>
            <a:r>
              <a:rPr lang="zh-CN" altLang="en-US" sz="2000" b="1">
                <a:highlight>
                  <a:srgbClr val="FFFF00"/>
                </a:highlight>
              </a:rPr>
              <a:t>资金红</a:t>
            </a:r>
            <a:r>
              <a:rPr lang="en-US" altLang="zh-CN" sz="2000" b="1">
                <a:highlight>
                  <a:srgbClr val="FFFF00"/>
                </a:highlight>
              </a:rPr>
              <a:t>/</a:t>
            </a:r>
            <a:r>
              <a:rPr lang="zh-CN" altLang="en-US" sz="2000" b="1">
                <a:highlight>
                  <a:srgbClr val="FFFF00"/>
                </a:highlight>
              </a:rPr>
              <a:t>控盘，</a:t>
            </a:r>
            <a:r>
              <a:rPr lang="en-US" altLang="zh-CN" sz="2000" b="1">
                <a:highlight>
                  <a:srgbClr val="FFFF00"/>
                </a:highlight>
              </a:rPr>
              <a:t> </a:t>
            </a:r>
            <a:r>
              <a:rPr lang="zh-CN" altLang="en-US" sz="2000" b="1">
                <a:highlight>
                  <a:srgbClr val="FFFF00"/>
                </a:highlight>
              </a:rPr>
              <a:t>跟趋势做朋友</a:t>
            </a:r>
            <a:endParaRPr lang="zh-CN" altLang="en-US" sz="2000" b="1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745490"/>
            <a:ext cx="2432050" cy="21272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030" y="842010"/>
            <a:ext cx="10695940" cy="57937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2958465" y="106680"/>
            <a:ext cx="627570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价值优质龙头，底部启动模式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96745" y="6191885"/>
            <a:ext cx="98266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highlight>
                  <a:srgbClr val="FFFF00"/>
                </a:highlight>
              </a:rPr>
              <a:t>拥抱</a:t>
            </a:r>
            <a:r>
              <a:rPr lang="en-US" altLang="zh-CN" sz="2000" b="1">
                <a:highlight>
                  <a:srgbClr val="FFFF00"/>
                </a:highlight>
              </a:rPr>
              <a:t>AI </a:t>
            </a:r>
            <a:r>
              <a:rPr lang="zh-CN" altLang="en-US" sz="2000" b="1">
                <a:highlight>
                  <a:srgbClr val="FFFF00"/>
                </a:highlight>
              </a:rPr>
              <a:t>硬科技，业绩</a:t>
            </a:r>
            <a:r>
              <a:rPr lang="en-US" altLang="zh-CN" sz="2000" b="1">
                <a:highlight>
                  <a:srgbClr val="FFFF00"/>
                </a:highlight>
              </a:rPr>
              <a:t>+</a:t>
            </a:r>
            <a:r>
              <a:rPr lang="zh-CN" altLang="en-US" sz="2000" b="1">
                <a:highlight>
                  <a:srgbClr val="FFFF00"/>
                </a:highlight>
              </a:rPr>
              <a:t>大市值</a:t>
            </a:r>
            <a:r>
              <a:rPr lang="en-US" altLang="zh-CN" sz="2000" b="1">
                <a:highlight>
                  <a:srgbClr val="FFFF00"/>
                </a:highlight>
              </a:rPr>
              <a:t>+</a:t>
            </a:r>
            <a:r>
              <a:rPr lang="zh-CN" altLang="en-US" sz="2000" b="1">
                <a:highlight>
                  <a:srgbClr val="FFFF00"/>
                </a:highlight>
              </a:rPr>
              <a:t>熊线上移</a:t>
            </a:r>
            <a:r>
              <a:rPr lang="en-US" altLang="zh-CN" sz="2000" b="1">
                <a:highlight>
                  <a:srgbClr val="FFFF00"/>
                </a:highlight>
              </a:rPr>
              <a:t>+</a:t>
            </a:r>
            <a:r>
              <a:rPr lang="zh-CN" altLang="en-US" sz="2000" b="1">
                <a:highlight>
                  <a:srgbClr val="FFFF00"/>
                </a:highlight>
              </a:rPr>
              <a:t>资金红</a:t>
            </a:r>
            <a:r>
              <a:rPr lang="en-US" altLang="zh-CN" sz="2000" b="1">
                <a:highlight>
                  <a:srgbClr val="FFFF00"/>
                </a:highlight>
              </a:rPr>
              <a:t>/</a:t>
            </a:r>
            <a:r>
              <a:rPr lang="zh-CN" altLang="en-US" sz="2000" b="1">
                <a:highlight>
                  <a:srgbClr val="FFFF00"/>
                </a:highlight>
              </a:rPr>
              <a:t>控盘，</a:t>
            </a:r>
            <a:r>
              <a:rPr lang="en-US" altLang="zh-CN" sz="2000" b="1">
                <a:highlight>
                  <a:srgbClr val="FFFF00"/>
                </a:highlight>
              </a:rPr>
              <a:t> </a:t>
            </a:r>
            <a:r>
              <a:rPr lang="zh-CN" altLang="en-US" sz="2000" b="1">
                <a:highlight>
                  <a:srgbClr val="FFFF00"/>
                </a:highlight>
              </a:rPr>
              <a:t>跟趋势做朋友</a:t>
            </a:r>
            <a:endParaRPr lang="zh-CN" altLang="en-US" sz="2000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猎手选股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7560" y="849630"/>
            <a:ext cx="10598150" cy="57410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2958465" y="106680"/>
            <a:ext cx="627570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价值优质龙头，底部启动模式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96745" y="6191885"/>
            <a:ext cx="98266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highlight>
                  <a:srgbClr val="FFFF00"/>
                </a:highlight>
              </a:rPr>
              <a:t>拥抱</a:t>
            </a:r>
            <a:r>
              <a:rPr lang="en-US" altLang="zh-CN" sz="2000" b="1">
                <a:highlight>
                  <a:srgbClr val="FFFF00"/>
                </a:highlight>
              </a:rPr>
              <a:t>AI </a:t>
            </a:r>
            <a:r>
              <a:rPr lang="zh-CN" altLang="en-US" sz="2000" b="1">
                <a:highlight>
                  <a:srgbClr val="FFFF00"/>
                </a:highlight>
              </a:rPr>
              <a:t>硬科技，业绩</a:t>
            </a:r>
            <a:r>
              <a:rPr lang="en-US" altLang="zh-CN" sz="2000" b="1">
                <a:highlight>
                  <a:srgbClr val="FFFF00"/>
                </a:highlight>
              </a:rPr>
              <a:t>+</a:t>
            </a:r>
            <a:r>
              <a:rPr lang="zh-CN" altLang="en-US" sz="2000" b="1">
                <a:highlight>
                  <a:srgbClr val="FFFF00"/>
                </a:highlight>
              </a:rPr>
              <a:t>大市值</a:t>
            </a:r>
            <a:r>
              <a:rPr lang="en-US" altLang="zh-CN" sz="2000" b="1">
                <a:highlight>
                  <a:srgbClr val="FFFF00"/>
                </a:highlight>
              </a:rPr>
              <a:t>+</a:t>
            </a:r>
            <a:r>
              <a:rPr lang="zh-CN" altLang="en-US" sz="2000" b="1">
                <a:highlight>
                  <a:srgbClr val="FFFF00"/>
                </a:highlight>
              </a:rPr>
              <a:t>熊线上移</a:t>
            </a:r>
            <a:r>
              <a:rPr lang="en-US" altLang="zh-CN" sz="2000" b="1">
                <a:highlight>
                  <a:srgbClr val="FFFF00"/>
                </a:highlight>
              </a:rPr>
              <a:t>+</a:t>
            </a:r>
            <a:r>
              <a:rPr lang="zh-CN" altLang="en-US" sz="2000" b="1">
                <a:highlight>
                  <a:srgbClr val="FFFF00"/>
                </a:highlight>
              </a:rPr>
              <a:t>资金红</a:t>
            </a:r>
            <a:r>
              <a:rPr lang="en-US" altLang="zh-CN" sz="2000" b="1">
                <a:highlight>
                  <a:srgbClr val="FFFF00"/>
                </a:highlight>
              </a:rPr>
              <a:t>/</a:t>
            </a:r>
            <a:r>
              <a:rPr lang="zh-CN" altLang="en-US" sz="2000" b="1">
                <a:highlight>
                  <a:srgbClr val="FFFF00"/>
                </a:highlight>
              </a:rPr>
              <a:t>控盘，</a:t>
            </a:r>
            <a:r>
              <a:rPr lang="en-US" altLang="zh-CN" sz="2000" b="1">
                <a:highlight>
                  <a:srgbClr val="FFFF00"/>
                </a:highlight>
              </a:rPr>
              <a:t> </a:t>
            </a:r>
            <a:r>
              <a:rPr lang="zh-CN" altLang="en-US" sz="2000" b="1">
                <a:highlight>
                  <a:srgbClr val="FFFF00"/>
                </a:highlight>
              </a:rPr>
              <a:t>跟趋势做朋友</a:t>
            </a:r>
            <a:endParaRPr lang="zh-CN" altLang="en-US" sz="2000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382010" y="106680"/>
            <a:ext cx="542734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设置预警，盘中提醒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0025" y="955040"/>
            <a:ext cx="9561195" cy="55613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6787515" y="4638040"/>
            <a:ext cx="4064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highlight>
                  <a:srgbClr val="FFFF00"/>
                </a:highlight>
              </a:rPr>
              <a:t>②第二步</a:t>
            </a:r>
            <a:r>
              <a:rPr lang="en-US" altLang="zh-CN" sz="1600" b="1">
                <a:highlight>
                  <a:srgbClr val="FFFF00"/>
                </a:highlight>
              </a:rPr>
              <a:t> </a:t>
            </a:r>
            <a:r>
              <a:rPr lang="zh-CN" altLang="en-US" sz="1600" b="1">
                <a:highlight>
                  <a:srgbClr val="FFFF00"/>
                </a:highlight>
              </a:rPr>
              <a:t>添加预警</a:t>
            </a:r>
            <a:endParaRPr lang="zh-CN" altLang="en-US" sz="1600" b="1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576945" y="4975225"/>
            <a:ext cx="4064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highlight>
                  <a:srgbClr val="FFFF00"/>
                </a:highlight>
              </a:rPr>
              <a:t>①第一步</a:t>
            </a:r>
            <a:r>
              <a:rPr lang="en-US" altLang="zh-CN" sz="1600" b="1">
                <a:highlight>
                  <a:srgbClr val="FFFF00"/>
                </a:highlight>
              </a:rPr>
              <a:t> </a:t>
            </a:r>
            <a:r>
              <a:rPr lang="zh-CN" altLang="en-US" sz="1600" b="1">
                <a:highlight>
                  <a:srgbClr val="FFFF00"/>
                </a:highlight>
              </a:rPr>
              <a:t>预警按钮</a:t>
            </a:r>
            <a:endParaRPr lang="zh-CN" altLang="en-US" sz="1600" b="1"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94130" y="3924300"/>
            <a:ext cx="4064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highlight>
                  <a:srgbClr val="FFFF00"/>
                </a:highlight>
              </a:rPr>
              <a:t>③第三步</a:t>
            </a:r>
            <a:r>
              <a:rPr lang="en-US" altLang="zh-CN" sz="1600" b="1">
                <a:highlight>
                  <a:srgbClr val="FFFF00"/>
                </a:highlight>
              </a:rPr>
              <a:t> </a:t>
            </a:r>
            <a:r>
              <a:rPr lang="zh-CN" altLang="en-US" sz="1600" b="1">
                <a:highlight>
                  <a:srgbClr val="FFFF00"/>
                </a:highlight>
              </a:rPr>
              <a:t>添加指标</a:t>
            </a:r>
            <a:endParaRPr lang="zh-CN" altLang="en-US" sz="1600" b="1">
              <a:highlight>
                <a:srgbClr val="FFFF00"/>
              </a:highligh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884295" y="3924300"/>
            <a:ext cx="4064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highlight>
                  <a:srgbClr val="FFFF00"/>
                </a:highlight>
              </a:rPr>
              <a:t>④第四步</a:t>
            </a:r>
            <a:r>
              <a:rPr lang="en-US" altLang="zh-CN" sz="1600" b="1">
                <a:highlight>
                  <a:srgbClr val="FFFF00"/>
                </a:highlight>
              </a:rPr>
              <a:t> </a:t>
            </a:r>
            <a:r>
              <a:rPr lang="zh-CN" altLang="en-US" sz="1600" b="1">
                <a:highlight>
                  <a:srgbClr val="FFFF00"/>
                </a:highlight>
              </a:rPr>
              <a:t>添加个股</a:t>
            </a:r>
            <a:endParaRPr lang="zh-CN" altLang="en-US" sz="1600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508375" y="106680"/>
            <a:ext cx="5871210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资金出逃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回避高位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02180" y="6166485"/>
            <a:ext cx="7969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控盘向上，资金翻红，主力动向大单，熊线兜底支撑上，突破回踩的机会</a:t>
            </a:r>
            <a:endParaRPr lang="zh-CN" altLang="en-US" b="1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1570" y="804545"/>
            <a:ext cx="9833610" cy="58191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8037830" y="4147185"/>
            <a:ext cx="3740785" cy="27108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highlight>
                  <a:srgbClr val="FFFF00"/>
                </a:highlight>
              </a:rPr>
              <a:t>近期热点股是涨幅过高透支的，一旦高位资金大绿柱在出逃，就别轻易买在最后一波的回档了。</a:t>
            </a:r>
            <a:endParaRPr lang="zh-CN" altLang="en-US" b="1">
              <a:highlight>
                <a:srgbClr val="FFFF00"/>
              </a:highlight>
            </a:endParaRPr>
          </a:p>
          <a:p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尽量做底部突破第一波回档，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r>
              <a:rPr lang="zh-CN" altLang="en-US" b="1">
                <a:highlight>
                  <a:srgbClr val="FFFF00"/>
                </a:highlight>
              </a:rPr>
              <a:t>有自己的熟悉自选（控盘向上或资金持续红）就做做差价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8232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7677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337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33248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_1080_175637022968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x1080_17563702355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0" y="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基金产品</a:t>
            </a:r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严选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椭圆 1"/>
          <p:cNvSpPr/>
          <p:nvPr>
            <p:custDataLst>
              <p:tags r:id="rId1"/>
            </p:custDataLst>
          </p:nvPr>
        </p:nvSpPr>
        <p:spPr>
          <a:xfrm>
            <a:off x="2567940" y="3380423"/>
            <a:ext cx="7148335" cy="1870167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alpha val="10000"/>
                </a:schemeClr>
              </a:gs>
              <a:gs pos="25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dash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椭圆 6"/>
          <p:cNvSpPr/>
          <p:nvPr>
            <p:custDataLst>
              <p:tags r:id="rId2"/>
            </p:custDataLst>
          </p:nvPr>
        </p:nvSpPr>
        <p:spPr>
          <a:xfrm>
            <a:off x="3395980" y="3458528"/>
            <a:ext cx="5419759" cy="1606034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alpha val="10000"/>
                </a:schemeClr>
              </a:gs>
              <a:gs pos="25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chemeClr val="accent1"/>
            </a:solidFill>
            <a:prstDash val="dash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椭圆 7"/>
          <p:cNvSpPr/>
          <p:nvPr>
            <p:custDataLst>
              <p:tags r:id="rId3"/>
            </p:custDataLst>
          </p:nvPr>
        </p:nvSpPr>
        <p:spPr>
          <a:xfrm>
            <a:off x="4171315" y="3688398"/>
            <a:ext cx="3868215" cy="1146266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alpha val="20000"/>
                </a:schemeClr>
              </a:gs>
              <a:gs pos="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椭圆 8"/>
          <p:cNvSpPr/>
          <p:nvPr>
            <p:custDataLst>
              <p:tags r:id="rId4"/>
            </p:custDataLst>
          </p:nvPr>
        </p:nvSpPr>
        <p:spPr>
          <a:xfrm>
            <a:off x="4826635" y="3882708"/>
            <a:ext cx="2557332" cy="757813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alpha val="20000"/>
                </a:schemeClr>
              </a:gs>
              <a:gs pos="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chemeClr val="accent1">
                <a:alpha val="15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椭圆 9"/>
          <p:cNvSpPr/>
          <p:nvPr>
            <p:custDataLst>
              <p:tags r:id="rId5"/>
            </p:custDataLst>
          </p:nvPr>
        </p:nvSpPr>
        <p:spPr>
          <a:xfrm>
            <a:off x="5498465" y="4081463"/>
            <a:ext cx="1470990" cy="435898"/>
          </a:xfrm>
          <a:prstGeom prst="ellipse">
            <a:avLst/>
          </a:prstGeom>
          <a:solidFill>
            <a:schemeClr val="accent1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softEdge rad="114300"/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6"/>
            </p:custDataLst>
          </p:nvPr>
        </p:nvCxnSpPr>
        <p:spPr>
          <a:xfrm>
            <a:off x="3010535" y="4009073"/>
            <a:ext cx="0" cy="823410"/>
          </a:xfrm>
          <a:prstGeom prst="line">
            <a:avLst/>
          </a:prstGeom>
          <a:noFill/>
          <a:ln w="6350" cap="flat" cmpd="sng" algn="ctr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prstDash val="sysDash"/>
            <a:miter lim="800000"/>
          </a:ln>
          <a:effectLst/>
        </p:spPr>
      </p:cxnSp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 flipV="1">
            <a:off x="2921635" y="3828098"/>
            <a:ext cx="169912" cy="169905"/>
          </a:xfrm>
          <a:prstGeom prst="ellips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椭圆 12"/>
          <p:cNvSpPr/>
          <p:nvPr>
            <p:custDataLst>
              <p:tags r:id="rId8"/>
            </p:custDataLst>
          </p:nvPr>
        </p:nvSpPr>
        <p:spPr>
          <a:xfrm flipV="1">
            <a:off x="2962275" y="3869373"/>
            <a:ext cx="88037" cy="88033"/>
          </a:xfrm>
          <a:prstGeom prst="ellipse">
            <a:avLst/>
          </a:prstGeom>
          <a:solidFill>
            <a:schemeClr val="accent1"/>
          </a:solidFill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>
            <p:custDataLst>
              <p:tags r:id="rId9"/>
            </p:custDataLst>
          </p:nvPr>
        </p:nvSpPr>
        <p:spPr>
          <a:xfrm flipV="1">
            <a:off x="7788275" y="3036888"/>
            <a:ext cx="102285" cy="102282"/>
          </a:xfrm>
          <a:prstGeom prst="ellips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6" name="直接连接符 15"/>
          <p:cNvCxnSpPr/>
          <p:nvPr>
            <p:custDataLst>
              <p:tags r:id="rId10"/>
            </p:custDataLst>
          </p:nvPr>
        </p:nvCxnSpPr>
        <p:spPr>
          <a:xfrm>
            <a:off x="7839710" y="3148648"/>
            <a:ext cx="0" cy="1870167"/>
          </a:xfrm>
          <a:prstGeom prst="line">
            <a:avLst/>
          </a:prstGeom>
          <a:noFill/>
          <a:ln w="6350" cap="flat" cmpd="sng" algn="ctr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prstDash val="sysDash"/>
            <a:miter lim="800000"/>
          </a:ln>
          <a:effectLst/>
        </p:spPr>
      </p:cxnSp>
      <p:sp>
        <p:nvSpPr>
          <p:cNvPr id="18" name="椭圆 17"/>
          <p:cNvSpPr/>
          <p:nvPr>
            <p:custDataLst>
              <p:tags r:id="rId11"/>
            </p:custDataLst>
          </p:nvPr>
        </p:nvSpPr>
        <p:spPr>
          <a:xfrm flipV="1">
            <a:off x="4118610" y="2914968"/>
            <a:ext cx="376625" cy="376614"/>
          </a:xfrm>
          <a:prstGeom prst="ellipse">
            <a:avLst/>
          </a:prstGeom>
          <a:solidFill>
            <a:schemeClr val="accent1">
              <a:alpha val="15000"/>
            </a:schemeClr>
          </a:solidFill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连接符 18"/>
          <p:cNvCxnSpPr/>
          <p:nvPr>
            <p:custDataLst>
              <p:tags r:id="rId12"/>
            </p:custDataLst>
          </p:nvPr>
        </p:nvCxnSpPr>
        <p:spPr>
          <a:xfrm>
            <a:off x="4305935" y="3322638"/>
            <a:ext cx="0" cy="988192"/>
          </a:xfrm>
          <a:prstGeom prst="line">
            <a:avLst/>
          </a:prstGeom>
          <a:noFill/>
          <a:ln w="6350" cap="flat" cmpd="sng" algn="ctr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prstDash val="sysDash"/>
            <a:miter lim="800000"/>
          </a:ln>
          <a:effectLst/>
        </p:spPr>
      </p:cxnSp>
      <p:cxnSp>
        <p:nvCxnSpPr>
          <p:cNvPr id="20" name="直接连接符 19"/>
          <p:cNvCxnSpPr/>
          <p:nvPr>
            <p:custDataLst>
              <p:tags r:id="rId13"/>
            </p:custDataLst>
          </p:nvPr>
        </p:nvCxnSpPr>
        <p:spPr>
          <a:xfrm>
            <a:off x="7150735" y="3019108"/>
            <a:ext cx="0" cy="823410"/>
          </a:xfrm>
          <a:prstGeom prst="line">
            <a:avLst/>
          </a:prstGeom>
          <a:noFill/>
          <a:ln w="6350" cap="flat" cmpd="sng" algn="ctr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prstDash val="sysDash"/>
            <a:miter lim="800000"/>
          </a:ln>
          <a:effectLst/>
        </p:spPr>
      </p:cxnSp>
      <p:sp>
        <p:nvSpPr>
          <p:cNvPr id="21" name="椭圆 20"/>
          <p:cNvSpPr/>
          <p:nvPr>
            <p:custDataLst>
              <p:tags r:id="rId14"/>
            </p:custDataLst>
          </p:nvPr>
        </p:nvSpPr>
        <p:spPr>
          <a:xfrm flipV="1">
            <a:off x="7061835" y="2838133"/>
            <a:ext cx="169912" cy="169905"/>
          </a:xfrm>
          <a:prstGeom prst="ellips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2" name="椭圆 21"/>
          <p:cNvSpPr/>
          <p:nvPr>
            <p:custDataLst>
              <p:tags r:id="rId15"/>
            </p:custDataLst>
          </p:nvPr>
        </p:nvSpPr>
        <p:spPr>
          <a:xfrm flipV="1">
            <a:off x="7102475" y="2879408"/>
            <a:ext cx="88037" cy="88033"/>
          </a:xfrm>
          <a:prstGeom prst="ellipse">
            <a:avLst/>
          </a:prstGeom>
          <a:solidFill>
            <a:schemeClr val="accent1"/>
          </a:solidFill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椭圆 22"/>
          <p:cNvSpPr/>
          <p:nvPr>
            <p:custDataLst>
              <p:tags r:id="rId16"/>
            </p:custDataLst>
          </p:nvPr>
        </p:nvSpPr>
        <p:spPr>
          <a:xfrm flipV="1">
            <a:off x="3874135" y="3674428"/>
            <a:ext cx="102285" cy="102282"/>
          </a:xfrm>
          <a:prstGeom prst="ellips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24" name="直接连接符 23"/>
          <p:cNvCxnSpPr/>
          <p:nvPr>
            <p:custDataLst>
              <p:tags r:id="rId17"/>
            </p:custDataLst>
          </p:nvPr>
        </p:nvCxnSpPr>
        <p:spPr>
          <a:xfrm>
            <a:off x="3925570" y="3786188"/>
            <a:ext cx="0" cy="1081372"/>
          </a:xfrm>
          <a:prstGeom prst="line">
            <a:avLst/>
          </a:prstGeom>
          <a:noFill/>
          <a:ln w="6350" cap="flat" cmpd="sng" algn="ctr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prstDash val="sysDash"/>
            <a:miter lim="800000"/>
          </a:ln>
          <a:effectLst/>
        </p:spPr>
      </p:cxnSp>
      <p:sp>
        <p:nvSpPr>
          <p:cNvPr id="25" name="椭圆 24"/>
          <p:cNvSpPr/>
          <p:nvPr>
            <p:custDataLst>
              <p:tags r:id="rId18"/>
            </p:custDataLst>
          </p:nvPr>
        </p:nvSpPr>
        <p:spPr>
          <a:xfrm flipV="1">
            <a:off x="8509635" y="3903663"/>
            <a:ext cx="256545" cy="256537"/>
          </a:xfrm>
          <a:prstGeom prst="ellipse">
            <a:avLst/>
          </a:prstGeom>
          <a:solidFill>
            <a:schemeClr val="accent1">
              <a:alpha val="15000"/>
            </a:schemeClr>
          </a:solidFill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26" name="直接连接符 25"/>
          <p:cNvCxnSpPr/>
          <p:nvPr>
            <p:custDataLst>
              <p:tags r:id="rId19"/>
            </p:custDataLst>
          </p:nvPr>
        </p:nvCxnSpPr>
        <p:spPr>
          <a:xfrm>
            <a:off x="8636635" y="4188143"/>
            <a:ext cx="0" cy="401182"/>
          </a:xfrm>
          <a:prstGeom prst="line">
            <a:avLst/>
          </a:prstGeom>
          <a:noFill/>
          <a:ln w="6350" cap="flat" cmpd="sng" algn="ctr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prstDash val="sysDash"/>
            <a:miter lim="800000"/>
          </a:ln>
          <a:effectLst/>
        </p:spPr>
      </p:cxnSp>
      <p:sp>
        <p:nvSpPr>
          <p:cNvPr id="27" name="椭圆 26"/>
          <p:cNvSpPr/>
          <p:nvPr>
            <p:custDataLst>
              <p:tags r:id="rId20"/>
            </p:custDataLst>
          </p:nvPr>
        </p:nvSpPr>
        <p:spPr>
          <a:xfrm flipV="1">
            <a:off x="5031105" y="4206558"/>
            <a:ext cx="317778" cy="317767"/>
          </a:xfrm>
          <a:prstGeom prst="ellipse">
            <a:avLst/>
          </a:prstGeom>
          <a:solidFill>
            <a:schemeClr val="accent1">
              <a:alpha val="15000"/>
            </a:schemeClr>
          </a:solidFill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28" name="直接连接符 27"/>
          <p:cNvCxnSpPr/>
          <p:nvPr>
            <p:custDataLst>
              <p:tags r:id="rId21"/>
            </p:custDataLst>
          </p:nvPr>
        </p:nvCxnSpPr>
        <p:spPr>
          <a:xfrm>
            <a:off x="5187315" y="4574858"/>
            <a:ext cx="0" cy="701994"/>
          </a:xfrm>
          <a:prstGeom prst="line">
            <a:avLst/>
          </a:prstGeom>
          <a:noFill/>
          <a:ln w="6350" cap="flat" cmpd="sng" algn="ctr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prstDash val="sysDash"/>
            <a:miter lim="800000"/>
          </a:ln>
          <a:effectLst/>
        </p:spPr>
      </p:cxnSp>
      <p:pic>
        <p:nvPicPr>
          <p:cNvPr id="29" name="图片 13" descr="343435383038363b343532323339363bd5bdc2d4c4bfb1ea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099685" y="4275138"/>
            <a:ext cx="180000" cy="180000"/>
          </a:xfrm>
          <a:prstGeom prst="rect">
            <a:avLst/>
          </a:prstGeom>
          <a:effectLst>
            <a:outerShdw blurRad="76200" dist="38100" dir="8100000" algn="tr" rotWithShape="0">
              <a:schemeClr val="accent1">
                <a:lumMod val="75000"/>
                <a:alpha val="40000"/>
              </a:schemeClr>
            </a:outerShdw>
          </a:effectLst>
        </p:spPr>
      </p:pic>
      <p:pic>
        <p:nvPicPr>
          <p:cNvPr id="30" name="图片 17" descr="343439383331313b343532303033333bb1a8bcdbb9a4bedf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547735" y="3941763"/>
            <a:ext cx="180000" cy="180000"/>
          </a:xfrm>
          <a:prstGeom prst="rect">
            <a:avLst/>
          </a:prstGeom>
          <a:effectLst>
            <a:outerShdw blurRad="76200" dist="38100" dir="8100000" algn="tr" rotWithShape="0">
              <a:schemeClr val="accent1">
                <a:lumMod val="75000"/>
                <a:alpha val="40000"/>
              </a:schemeClr>
            </a:outerShdw>
          </a:effectLst>
        </p:spPr>
      </p:pic>
      <p:pic>
        <p:nvPicPr>
          <p:cNvPr id="31" name="图片 14" descr="343435383036303b343532343136303bcfeec4bfbda8d2e9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4217035" y="3013393"/>
            <a:ext cx="180000" cy="180000"/>
          </a:xfrm>
          <a:prstGeom prst="rect">
            <a:avLst/>
          </a:prstGeom>
          <a:effectLst>
            <a:outerShdw blurRad="76200" dist="38100" dir="8100000" algn="tr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32" name="任意多边形: 形状 286"/>
          <p:cNvSpPr/>
          <p:nvPr>
            <p:custDataLst>
              <p:tags r:id="rId31"/>
            </p:custDataLst>
          </p:nvPr>
        </p:nvSpPr>
        <p:spPr>
          <a:xfrm>
            <a:off x="5489575" y="2986088"/>
            <a:ext cx="1305029" cy="1305035"/>
          </a:xfrm>
          <a:custGeom>
            <a:avLst/>
            <a:gdLst>
              <a:gd name="connsiteX0" fmla="*/ 216236 w 216800"/>
              <a:gd name="connsiteY0" fmla="*/ 137858 h 216801"/>
              <a:gd name="connsiteX1" fmla="*/ 216004 w 216800"/>
              <a:gd name="connsiteY1" fmla="*/ 144612 h 216801"/>
              <a:gd name="connsiteX2" fmla="*/ 213679 w 216800"/>
              <a:gd name="connsiteY2" fmla="*/ 152646 h 216801"/>
              <a:gd name="connsiteX3" fmla="*/ 209726 w 216800"/>
              <a:gd name="connsiteY3" fmla="*/ 159981 h 216801"/>
              <a:gd name="connsiteX4" fmla="*/ 204611 w 216800"/>
              <a:gd name="connsiteY4" fmla="*/ 164638 h 216801"/>
              <a:gd name="connsiteX5" fmla="*/ 199728 w 216800"/>
              <a:gd name="connsiteY5" fmla="*/ 166036 h 216801"/>
              <a:gd name="connsiteX6" fmla="*/ 195078 w 216800"/>
              <a:gd name="connsiteY6" fmla="*/ 165104 h 216801"/>
              <a:gd name="connsiteX7" fmla="*/ 189265 w 216800"/>
              <a:gd name="connsiteY7" fmla="*/ 163823 h 216801"/>
              <a:gd name="connsiteX8" fmla="*/ 182173 w 216800"/>
              <a:gd name="connsiteY8" fmla="*/ 163590 h 216801"/>
              <a:gd name="connsiteX9" fmla="*/ 174966 w 216800"/>
              <a:gd name="connsiteY9" fmla="*/ 165104 h 216801"/>
              <a:gd name="connsiteX10" fmla="*/ 168804 w 216800"/>
              <a:gd name="connsiteY10" fmla="*/ 169063 h 216801"/>
              <a:gd name="connsiteX11" fmla="*/ 162293 w 216800"/>
              <a:gd name="connsiteY11" fmla="*/ 182336 h 216801"/>
              <a:gd name="connsiteX12" fmla="*/ 164386 w 216800"/>
              <a:gd name="connsiteY12" fmla="*/ 196542 h 216801"/>
              <a:gd name="connsiteX13" fmla="*/ 163688 w 216800"/>
              <a:gd name="connsiteY13" fmla="*/ 205856 h 216801"/>
              <a:gd name="connsiteX14" fmla="*/ 159271 w 216800"/>
              <a:gd name="connsiteY14" fmla="*/ 209698 h 216801"/>
              <a:gd name="connsiteX15" fmla="*/ 152644 w 216800"/>
              <a:gd name="connsiteY15" fmla="*/ 213307 h 216801"/>
              <a:gd name="connsiteX16" fmla="*/ 145087 w 216800"/>
              <a:gd name="connsiteY16" fmla="*/ 215870 h 216801"/>
              <a:gd name="connsiteX17" fmla="*/ 138112 w 216800"/>
              <a:gd name="connsiteY17" fmla="*/ 216802 h 216801"/>
              <a:gd name="connsiteX18" fmla="*/ 134159 w 216800"/>
              <a:gd name="connsiteY18" fmla="*/ 215171 h 216801"/>
              <a:gd name="connsiteX19" fmla="*/ 131602 w 216800"/>
              <a:gd name="connsiteY19" fmla="*/ 211679 h 216801"/>
              <a:gd name="connsiteX20" fmla="*/ 131369 w 216800"/>
              <a:gd name="connsiteY20" fmla="*/ 211679 h 216801"/>
              <a:gd name="connsiteX21" fmla="*/ 122650 w 216800"/>
              <a:gd name="connsiteY21" fmla="*/ 199219 h 216801"/>
              <a:gd name="connsiteX22" fmla="*/ 108350 w 216800"/>
              <a:gd name="connsiteY22" fmla="*/ 193979 h 216801"/>
              <a:gd name="connsiteX23" fmla="*/ 94051 w 216800"/>
              <a:gd name="connsiteY23" fmla="*/ 199219 h 216801"/>
              <a:gd name="connsiteX24" fmla="*/ 85099 w 216800"/>
              <a:gd name="connsiteY24" fmla="*/ 211444 h 216801"/>
              <a:gd name="connsiteX25" fmla="*/ 81611 w 216800"/>
              <a:gd name="connsiteY25" fmla="*/ 215520 h 216801"/>
              <a:gd name="connsiteX26" fmla="*/ 76496 w 216800"/>
              <a:gd name="connsiteY26" fmla="*/ 216802 h 216801"/>
              <a:gd name="connsiteX27" fmla="*/ 69172 w 216800"/>
              <a:gd name="connsiteY27" fmla="*/ 215636 h 216801"/>
              <a:gd name="connsiteX28" fmla="*/ 61034 w 216800"/>
              <a:gd name="connsiteY28" fmla="*/ 212725 h 216801"/>
              <a:gd name="connsiteX29" fmla="*/ 53710 w 216800"/>
              <a:gd name="connsiteY29" fmla="*/ 208651 h 216801"/>
              <a:gd name="connsiteX30" fmla="*/ 48827 w 216800"/>
              <a:gd name="connsiteY30" fmla="*/ 203993 h 216801"/>
              <a:gd name="connsiteX31" fmla="*/ 47548 w 216800"/>
              <a:gd name="connsiteY31" fmla="*/ 200151 h 216801"/>
              <a:gd name="connsiteX32" fmla="*/ 49292 w 216800"/>
              <a:gd name="connsiteY32" fmla="*/ 193979 h 216801"/>
              <a:gd name="connsiteX33" fmla="*/ 51268 w 216800"/>
              <a:gd name="connsiteY33" fmla="*/ 181754 h 216801"/>
              <a:gd name="connsiteX34" fmla="*/ 45339 w 216800"/>
              <a:gd name="connsiteY34" fmla="*/ 169063 h 216801"/>
              <a:gd name="connsiteX35" fmla="*/ 37434 w 216800"/>
              <a:gd name="connsiteY35" fmla="*/ 164522 h 216801"/>
              <a:gd name="connsiteX36" fmla="*/ 28598 w 216800"/>
              <a:gd name="connsiteY36" fmla="*/ 163707 h 216801"/>
              <a:gd name="connsiteX37" fmla="*/ 18600 w 216800"/>
              <a:gd name="connsiteY37" fmla="*/ 165570 h 216801"/>
              <a:gd name="connsiteX38" fmla="*/ 12090 w 216800"/>
              <a:gd name="connsiteY38" fmla="*/ 165104 h 216801"/>
              <a:gd name="connsiteX39" fmla="*/ 7323 w 216800"/>
              <a:gd name="connsiteY39" fmla="*/ 160796 h 216801"/>
              <a:gd name="connsiteX40" fmla="*/ 3371 w 216800"/>
              <a:gd name="connsiteY40" fmla="*/ 153344 h 216801"/>
              <a:gd name="connsiteX41" fmla="*/ 696 w 216800"/>
              <a:gd name="connsiteY41" fmla="*/ 144961 h 216801"/>
              <a:gd name="connsiteX42" fmla="*/ 231 w 216800"/>
              <a:gd name="connsiteY42" fmla="*/ 137858 h 216801"/>
              <a:gd name="connsiteX43" fmla="*/ 4882 w 216800"/>
              <a:gd name="connsiteY43" fmla="*/ 131338 h 216801"/>
              <a:gd name="connsiteX44" fmla="*/ 17437 w 216800"/>
              <a:gd name="connsiteY44" fmla="*/ 122140 h 216801"/>
              <a:gd name="connsiteX45" fmla="*/ 23018 w 216800"/>
              <a:gd name="connsiteY45" fmla="*/ 107818 h 216801"/>
              <a:gd name="connsiteX46" fmla="*/ 17437 w 216800"/>
              <a:gd name="connsiteY46" fmla="*/ 93613 h 216801"/>
              <a:gd name="connsiteX47" fmla="*/ 4882 w 216800"/>
              <a:gd name="connsiteY47" fmla="*/ 84764 h 216801"/>
              <a:gd name="connsiteX48" fmla="*/ 1394 w 216800"/>
              <a:gd name="connsiteY48" fmla="*/ 81388 h 216801"/>
              <a:gd name="connsiteX49" fmla="*/ -1 w 216800"/>
              <a:gd name="connsiteY49" fmla="*/ 75915 h 216801"/>
              <a:gd name="connsiteX50" fmla="*/ 929 w 216800"/>
              <a:gd name="connsiteY50" fmla="*/ 69162 h 216801"/>
              <a:gd name="connsiteX51" fmla="*/ 3371 w 216800"/>
              <a:gd name="connsiteY51" fmla="*/ 61943 h 216801"/>
              <a:gd name="connsiteX52" fmla="*/ 6858 w 216800"/>
              <a:gd name="connsiteY52" fmla="*/ 55539 h 216801"/>
              <a:gd name="connsiteX53" fmla="*/ 11160 w 216800"/>
              <a:gd name="connsiteY53" fmla="*/ 51231 h 216801"/>
              <a:gd name="connsiteX54" fmla="*/ 14764 w 216800"/>
              <a:gd name="connsiteY54" fmla="*/ 50300 h 216801"/>
              <a:gd name="connsiteX55" fmla="*/ 18600 w 216800"/>
              <a:gd name="connsiteY55" fmla="*/ 51231 h 216801"/>
              <a:gd name="connsiteX56" fmla="*/ 33132 w 216800"/>
              <a:gd name="connsiteY56" fmla="*/ 52978 h 216801"/>
              <a:gd name="connsiteX57" fmla="*/ 46502 w 216800"/>
              <a:gd name="connsiteY57" fmla="*/ 46341 h 216801"/>
              <a:gd name="connsiteX58" fmla="*/ 50571 w 216800"/>
              <a:gd name="connsiteY58" fmla="*/ 39471 h 216801"/>
              <a:gd name="connsiteX59" fmla="*/ 52198 w 216800"/>
              <a:gd name="connsiteY59" fmla="*/ 31437 h 216801"/>
              <a:gd name="connsiteX60" fmla="*/ 52198 w 216800"/>
              <a:gd name="connsiteY60" fmla="*/ 24218 h 216801"/>
              <a:gd name="connsiteX61" fmla="*/ 51617 w 216800"/>
              <a:gd name="connsiteY61" fmla="*/ 19561 h 216801"/>
              <a:gd name="connsiteX62" fmla="*/ 50803 w 216800"/>
              <a:gd name="connsiteY62" fmla="*/ 16301 h 216801"/>
              <a:gd name="connsiteX63" fmla="*/ 51152 w 216800"/>
              <a:gd name="connsiteY63" fmla="*/ 13041 h 216801"/>
              <a:gd name="connsiteX64" fmla="*/ 56151 w 216800"/>
              <a:gd name="connsiteY64" fmla="*/ 7335 h 216801"/>
              <a:gd name="connsiteX65" fmla="*/ 63940 w 216800"/>
              <a:gd name="connsiteY65" fmla="*/ 3260 h 216801"/>
              <a:gd name="connsiteX66" fmla="*/ 72078 w 216800"/>
              <a:gd name="connsiteY66" fmla="*/ 815 h 216801"/>
              <a:gd name="connsiteX67" fmla="*/ 78356 w 216800"/>
              <a:gd name="connsiteY67" fmla="*/ 0 h 216801"/>
              <a:gd name="connsiteX68" fmla="*/ 83123 w 216800"/>
              <a:gd name="connsiteY68" fmla="*/ 1980 h 216801"/>
              <a:gd name="connsiteX69" fmla="*/ 85564 w 216800"/>
              <a:gd name="connsiteY69" fmla="*/ 6055 h 216801"/>
              <a:gd name="connsiteX70" fmla="*/ 93934 w 216800"/>
              <a:gd name="connsiteY70" fmla="*/ 17116 h 216801"/>
              <a:gd name="connsiteX71" fmla="*/ 107653 w 216800"/>
              <a:gd name="connsiteY71" fmla="*/ 21890 h 216801"/>
              <a:gd name="connsiteX72" fmla="*/ 122069 w 216800"/>
              <a:gd name="connsiteY72" fmla="*/ 17349 h 216801"/>
              <a:gd name="connsiteX73" fmla="*/ 130904 w 216800"/>
              <a:gd name="connsiteY73" fmla="*/ 5822 h 216801"/>
              <a:gd name="connsiteX74" fmla="*/ 133811 w 216800"/>
              <a:gd name="connsiteY74" fmla="*/ 1980 h 216801"/>
              <a:gd name="connsiteX75" fmla="*/ 137879 w 216800"/>
              <a:gd name="connsiteY75" fmla="*/ 0 h 216801"/>
              <a:gd name="connsiteX76" fmla="*/ 144971 w 216800"/>
              <a:gd name="connsiteY76" fmla="*/ 931 h 216801"/>
              <a:gd name="connsiteX77" fmla="*/ 152528 w 216800"/>
              <a:gd name="connsiteY77" fmla="*/ 3493 h 216801"/>
              <a:gd name="connsiteX78" fmla="*/ 159387 w 216800"/>
              <a:gd name="connsiteY78" fmla="*/ 7685 h 216801"/>
              <a:gd name="connsiteX79" fmla="*/ 164386 w 216800"/>
              <a:gd name="connsiteY79" fmla="*/ 13273 h 216801"/>
              <a:gd name="connsiteX80" fmla="*/ 165083 w 216800"/>
              <a:gd name="connsiteY80" fmla="*/ 17349 h 216801"/>
              <a:gd name="connsiteX81" fmla="*/ 164153 w 216800"/>
              <a:gd name="connsiteY81" fmla="*/ 20493 h 216801"/>
              <a:gd name="connsiteX82" fmla="*/ 162293 w 216800"/>
              <a:gd name="connsiteY82" fmla="*/ 34697 h 216801"/>
              <a:gd name="connsiteX83" fmla="*/ 169036 w 216800"/>
              <a:gd name="connsiteY83" fmla="*/ 47738 h 216801"/>
              <a:gd name="connsiteX84" fmla="*/ 182755 w 216800"/>
              <a:gd name="connsiteY84" fmla="*/ 53909 h 216801"/>
              <a:gd name="connsiteX85" fmla="*/ 197869 w 216800"/>
              <a:gd name="connsiteY85" fmla="*/ 51231 h 216801"/>
              <a:gd name="connsiteX86" fmla="*/ 202402 w 216800"/>
              <a:gd name="connsiteY86" fmla="*/ 50300 h 216801"/>
              <a:gd name="connsiteX87" fmla="*/ 206935 w 216800"/>
              <a:gd name="connsiteY87" fmla="*/ 52395 h 216801"/>
              <a:gd name="connsiteX88" fmla="*/ 213097 w 216800"/>
              <a:gd name="connsiteY88" fmla="*/ 62292 h 216801"/>
              <a:gd name="connsiteX89" fmla="*/ 216701 w 216800"/>
              <a:gd name="connsiteY89" fmla="*/ 75682 h 216801"/>
              <a:gd name="connsiteX90" fmla="*/ 215424 w 216800"/>
              <a:gd name="connsiteY90" fmla="*/ 81853 h 216801"/>
              <a:gd name="connsiteX91" fmla="*/ 211818 w 216800"/>
              <a:gd name="connsiteY91" fmla="*/ 84764 h 216801"/>
              <a:gd name="connsiteX92" fmla="*/ 199496 w 216800"/>
              <a:gd name="connsiteY92" fmla="*/ 93730 h 216801"/>
              <a:gd name="connsiteX93" fmla="*/ 194380 w 216800"/>
              <a:gd name="connsiteY93" fmla="*/ 108284 h 216801"/>
              <a:gd name="connsiteX94" fmla="*/ 198681 w 216800"/>
              <a:gd name="connsiteY94" fmla="*/ 122140 h 216801"/>
              <a:gd name="connsiteX95" fmla="*/ 209959 w 216800"/>
              <a:gd name="connsiteY95" fmla="*/ 130639 h 216801"/>
              <a:gd name="connsiteX96" fmla="*/ 212748 w 216800"/>
              <a:gd name="connsiteY96" fmla="*/ 132502 h 216801"/>
              <a:gd name="connsiteX97" fmla="*/ 216236 w 216800"/>
              <a:gd name="connsiteY97" fmla="*/ 137858 h 216801"/>
              <a:gd name="connsiteX98" fmla="*/ 108118 w 216800"/>
              <a:gd name="connsiteY98" fmla="*/ 158816 h 216801"/>
              <a:gd name="connsiteX99" fmla="*/ 127881 w 216800"/>
              <a:gd name="connsiteY99" fmla="*/ 154858 h 216801"/>
              <a:gd name="connsiteX100" fmla="*/ 144041 w 216800"/>
              <a:gd name="connsiteY100" fmla="*/ 143913 h 216801"/>
              <a:gd name="connsiteX101" fmla="*/ 154853 w 216800"/>
              <a:gd name="connsiteY101" fmla="*/ 127729 h 216801"/>
              <a:gd name="connsiteX102" fmla="*/ 158805 w 216800"/>
              <a:gd name="connsiteY102" fmla="*/ 108051 h 216801"/>
              <a:gd name="connsiteX103" fmla="*/ 154853 w 216800"/>
              <a:gd name="connsiteY103" fmla="*/ 88374 h 216801"/>
              <a:gd name="connsiteX104" fmla="*/ 144041 w 216800"/>
              <a:gd name="connsiteY104" fmla="*/ 72306 h 216801"/>
              <a:gd name="connsiteX105" fmla="*/ 127881 w 216800"/>
              <a:gd name="connsiteY105" fmla="*/ 61477 h 216801"/>
              <a:gd name="connsiteX106" fmla="*/ 108118 w 216800"/>
              <a:gd name="connsiteY106" fmla="*/ 57519 h 216801"/>
              <a:gd name="connsiteX107" fmla="*/ 88470 w 216800"/>
              <a:gd name="connsiteY107" fmla="*/ 61477 h 216801"/>
              <a:gd name="connsiteX108" fmla="*/ 72427 w 216800"/>
              <a:gd name="connsiteY108" fmla="*/ 72306 h 216801"/>
              <a:gd name="connsiteX109" fmla="*/ 61615 w 216800"/>
              <a:gd name="connsiteY109" fmla="*/ 88374 h 216801"/>
              <a:gd name="connsiteX110" fmla="*/ 57662 w 216800"/>
              <a:gd name="connsiteY110" fmla="*/ 108051 h 216801"/>
              <a:gd name="connsiteX111" fmla="*/ 61615 w 216800"/>
              <a:gd name="connsiteY111" fmla="*/ 127729 h 216801"/>
              <a:gd name="connsiteX112" fmla="*/ 72427 w 216800"/>
              <a:gd name="connsiteY112" fmla="*/ 143913 h 216801"/>
              <a:gd name="connsiteX113" fmla="*/ 88470 w 216800"/>
              <a:gd name="connsiteY113" fmla="*/ 154858 h 216801"/>
              <a:gd name="connsiteX114" fmla="*/ 108118 w 216800"/>
              <a:gd name="connsiteY114" fmla="*/ 158816 h 21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216800" h="216801">
                <a:moveTo>
                  <a:pt x="216236" y="137858"/>
                </a:moveTo>
                <a:cubicBezTo>
                  <a:pt x="216547" y="139721"/>
                  <a:pt x="216471" y="141972"/>
                  <a:pt x="216004" y="144612"/>
                </a:cubicBezTo>
                <a:cubicBezTo>
                  <a:pt x="215539" y="147251"/>
                  <a:pt x="214765" y="149929"/>
                  <a:pt x="213679" y="152646"/>
                </a:cubicBezTo>
                <a:cubicBezTo>
                  <a:pt x="212594" y="155362"/>
                  <a:pt x="211277" y="157808"/>
                  <a:pt x="209726" y="159981"/>
                </a:cubicBezTo>
                <a:cubicBezTo>
                  <a:pt x="208175" y="162154"/>
                  <a:pt x="206470" y="163707"/>
                  <a:pt x="204611" y="164638"/>
                </a:cubicBezTo>
                <a:cubicBezTo>
                  <a:pt x="202750" y="165570"/>
                  <a:pt x="201123" y="166036"/>
                  <a:pt x="199728" y="166036"/>
                </a:cubicBezTo>
                <a:cubicBezTo>
                  <a:pt x="198334" y="166036"/>
                  <a:pt x="196783" y="165725"/>
                  <a:pt x="195078" y="165104"/>
                </a:cubicBezTo>
                <a:cubicBezTo>
                  <a:pt x="193527" y="164638"/>
                  <a:pt x="191589" y="164211"/>
                  <a:pt x="189265" y="163823"/>
                </a:cubicBezTo>
                <a:cubicBezTo>
                  <a:pt x="186939" y="163435"/>
                  <a:pt x="184575" y="163358"/>
                  <a:pt x="182173" y="163590"/>
                </a:cubicBezTo>
                <a:cubicBezTo>
                  <a:pt x="179771" y="163823"/>
                  <a:pt x="177368" y="164328"/>
                  <a:pt x="174966" y="165104"/>
                </a:cubicBezTo>
                <a:cubicBezTo>
                  <a:pt x="172563" y="165880"/>
                  <a:pt x="170509" y="167200"/>
                  <a:pt x="168804" y="169063"/>
                </a:cubicBezTo>
                <a:cubicBezTo>
                  <a:pt x="165083" y="172944"/>
                  <a:pt x="162913" y="177369"/>
                  <a:pt x="162293" y="182336"/>
                </a:cubicBezTo>
                <a:cubicBezTo>
                  <a:pt x="161673" y="187303"/>
                  <a:pt x="162371" y="192039"/>
                  <a:pt x="164386" y="196542"/>
                </a:cubicBezTo>
                <a:cubicBezTo>
                  <a:pt x="165936" y="199645"/>
                  <a:pt x="165704" y="202751"/>
                  <a:pt x="163688" y="205856"/>
                </a:cubicBezTo>
                <a:cubicBezTo>
                  <a:pt x="162758" y="207098"/>
                  <a:pt x="161286" y="208380"/>
                  <a:pt x="159271" y="209698"/>
                </a:cubicBezTo>
                <a:cubicBezTo>
                  <a:pt x="157255" y="211018"/>
                  <a:pt x="155046" y="212221"/>
                  <a:pt x="152644" y="213307"/>
                </a:cubicBezTo>
                <a:cubicBezTo>
                  <a:pt x="150241" y="214395"/>
                  <a:pt x="147722" y="215249"/>
                  <a:pt x="145087" y="215870"/>
                </a:cubicBezTo>
                <a:cubicBezTo>
                  <a:pt x="142452" y="216491"/>
                  <a:pt x="140127" y="216802"/>
                  <a:pt x="138112" y="216802"/>
                </a:cubicBezTo>
                <a:cubicBezTo>
                  <a:pt x="136717" y="216802"/>
                  <a:pt x="135399" y="216257"/>
                  <a:pt x="134159" y="215171"/>
                </a:cubicBezTo>
                <a:cubicBezTo>
                  <a:pt x="132919" y="214085"/>
                  <a:pt x="132067" y="212919"/>
                  <a:pt x="131602" y="211679"/>
                </a:cubicBezTo>
                <a:lnTo>
                  <a:pt x="131369" y="211679"/>
                </a:lnTo>
                <a:cubicBezTo>
                  <a:pt x="129664" y="206866"/>
                  <a:pt x="126757" y="202712"/>
                  <a:pt x="122650" y="199219"/>
                </a:cubicBezTo>
                <a:cubicBezTo>
                  <a:pt x="118542" y="195727"/>
                  <a:pt x="113775" y="193979"/>
                  <a:pt x="108350" y="193979"/>
                </a:cubicBezTo>
                <a:cubicBezTo>
                  <a:pt x="103080" y="193979"/>
                  <a:pt x="98313" y="195727"/>
                  <a:pt x="94051" y="199219"/>
                </a:cubicBezTo>
                <a:cubicBezTo>
                  <a:pt x="89788" y="202712"/>
                  <a:pt x="86804" y="206788"/>
                  <a:pt x="85099" y="211444"/>
                </a:cubicBezTo>
                <a:cubicBezTo>
                  <a:pt x="84324" y="213307"/>
                  <a:pt x="83161" y="214667"/>
                  <a:pt x="81611" y="215520"/>
                </a:cubicBezTo>
                <a:cubicBezTo>
                  <a:pt x="80061" y="216374"/>
                  <a:pt x="78356" y="216802"/>
                  <a:pt x="76496" y="216802"/>
                </a:cubicBezTo>
                <a:cubicBezTo>
                  <a:pt x="74326" y="216802"/>
                  <a:pt x="71884" y="216413"/>
                  <a:pt x="69172" y="215636"/>
                </a:cubicBezTo>
                <a:cubicBezTo>
                  <a:pt x="66459" y="214860"/>
                  <a:pt x="63746" y="213889"/>
                  <a:pt x="61034" y="212725"/>
                </a:cubicBezTo>
                <a:cubicBezTo>
                  <a:pt x="58321" y="211561"/>
                  <a:pt x="55879" y="210204"/>
                  <a:pt x="53710" y="208651"/>
                </a:cubicBezTo>
                <a:cubicBezTo>
                  <a:pt x="51540" y="207098"/>
                  <a:pt x="49912" y="205546"/>
                  <a:pt x="48827" y="203993"/>
                </a:cubicBezTo>
                <a:cubicBezTo>
                  <a:pt x="48052" y="202907"/>
                  <a:pt x="47625" y="201626"/>
                  <a:pt x="47548" y="200151"/>
                </a:cubicBezTo>
                <a:cubicBezTo>
                  <a:pt x="47471" y="198676"/>
                  <a:pt x="48052" y="196620"/>
                  <a:pt x="49292" y="193979"/>
                </a:cubicBezTo>
                <a:cubicBezTo>
                  <a:pt x="50997" y="190409"/>
                  <a:pt x="51656" y="186334"/>
                  <a:pt x="51268" y="181754"/>
                </a:cubicBezTo>
                <a:cubicBezTo>
                  <a:pt x="50881" y="177174"/>
                  <a:pt x="48904" y="172944"/>
                  <a:pt x="45339" y="169063"/>
                </a:cubicBezTo>
                <a:cubicBezTo>
                  <a:pt x="43169" y="166734"/>
                  <a:pt x="40534" y="165220"/>
                  <a:pt x="37434" y="164522"/>
                </a:cubicBezTo>
                <a:cubicBezTo>
                  <a:pt x="34334" y="163823"/>
                  <a:pt x="31388" y="163551"/>
                  <a:pt x="28598" y="163707"/>
                </a:cubicBezTo>
                <a:cubicBezTo>
                  <a:pt x="25343" y="163862"/>
                  <a:pt x="22010" y="164483"/>
                  <a:pt x="18600" y="165570"/>
                </a:cubicBezTo>
                <a:cubicBezTo>
                  <a:pt x="16430" y="166191"/>
                  <a:pt x="14260" y="166036"/>
                  <a:pt x="12090" y="165104"/>
                </a:cubicBezTo>
                <a:cubicBezTo>
                  <a:pt x="10385" y="164483"/>
                  <a:pt x="8796" y="163047"/>
                  <a:pt x="7323" y="160796"/>
                </a:cubicBezTo>
                <a:cubicBezTo>
                  <a:pt x="5851" y="158545"/>
                  <a:pt x="4533" y="156061"/>
                  <a:pt x="3371" y="153344"/>
                </a:cubicBezTo>
                <a:cubicBezTo>
                  <a:pt x="2208" y="150627"/>
                  <a:pt x="1317" y="147833"/>
                  <a:pt x="696" y="144961"/>
                </a:cubicBezTo>
                <a:cubicBezTo>
                  <a:pt x="77" y="142089"/>
                  <a:pt x="-79" y="139721"/>
                  <a:pt x="231" y="137858"/>
                </a:cubicBezTo>
                <a:cubicBezTo>
                  <a:pt x="696" y="134443"/>
                  <a:pt x="2246" y="132270"/>
                  <a:pt x="4882" y="131338"/>
                </a:cubicBezTo>
                <a:cubicBezTo>
                  <a:pt x="9532" y="129475"/>
                  <a:pt x="13717" y="126409"/>
                  <a:pt x="17437" y="122140"/>
                </a:cubicBezTo>
                <a:cubicBezTo>
                  <a:pt x="21158" y="117870"/>
                  <a:pt x="23018" y="113097"/>
                  <a:pt x="23018" y="107818"/>
                </a:cubicBezTo>
                <a:cubicBezTo>
                  <a:pt x="23018" y="102385"/>
                  <a:pt x="21158" y="97650"/>
                  <a:pt x="17437" y="93613"/>
                </a:cubicBezTo>
                <a:cubicBezTo>
                  <a:pt x="13717" y="89577"/>
                  <a:pt x="9532" y="86627"/>
                  <a:pt x="4882" y="84764"/>
                </a:cubicBezTo>
                <a:cubicBezTo>
                  <a:pt x="3487" y="84299"/>
                  <a:pt x="2324" y="83173"/>
                  <a:pt x="1394" y="81388"/>
                </a:cubicBezTo>
                <a:cubicBezTo>
                  <a:pt x="464" y="79602"/>
                  <a:pt x="-1" y="77778"/>
                  <a:pt x="-1" y="75915"/>
                </a:cubicBezTo>
                <a:cubicBezTo>
                  <a:pt x="-1" y="73897"/>
                  <a:pt x="309" y="71646"/>
                  <a:pt x="929" y="69162"/>
                </a:cubicBezTo>
                <a:cubicBezTo>
                  <a:pt x="1549" y="66678"/>
                  <a:pt x="2363" y="64272"/>
                  <a:pt x="3371" y="61943"/>
                </a:cubicBezTo>
                <a:cubicBezTo>
                  <a:pt x="4378" y="59615"/>
                  <a:pt x="5541" y="57480"/>
                  <a:pt x="6858" y="55539"/>
                </a:cubicBezTo>
                <a:cubicBezTo>
                  <a:pt x="8176" y="53599"/>
                  <a:pt x="9609" y="52163"/>
                  <a:pt x="11160" y="51231"/>
                </a:cubicBezTo>
                <a:cubicBezTo>
                  <a:pt x="12400" y="50455"/>
                  <a:pt x="13601" y="50144"/>
                  <a:pt x="14764" y="50300"/>
                </a:cubicBezTo>
                <a:cubicBezTo>
                  <a:pt x="15926" y="50455"/>
                  <a:pt x="17205" y="50765"/>
                  <a:pt x="18600" y="51231"/>
                </a:cubicBezTo>
                <a:cubicBezTo>
                  <a:pt x="23250" y="53094"/>
                  <a:pt x="28094" y="53676"/>
                  <a:pt x="33132" y="52978"/>
                </a:cubicBezTo>
                <a:cubicBezTo>
                  <a:pt x="38170" y="52279"/>
                  <a:pt x="42626" y="50067"/>
                  <a:pt x="46502" y="46341"/>
                </a:cubicBezTo>
                <a:cubicBezTo>
                  <a:pt x="48362" y="44478"/>
                  <a:pt x="49718" y="42188"/>
                  <a:pt x="50571" y="39471"/>
                </a:cubicBezTo>
                <a:cubicBezTo>
                  <a:pt x="51423" y="36754"/>
                  <a:pt x="51966" y="34076"/>
                  <a:pt x="52198" y="31437"/>
                </a:cubicBezTo>
                <a:cubicBezTo>
                  <a:pt x="52431" y="28798"/>
                  <a:pt x="52431" y="26392"/>
                  <a:pt x="52198" y="24218"/>
                </a:cubicBezTo>
                <a:cubicBezTo>
                  <a:pt x="51966" y="22045"/>
                  <a:pt x="51772" y="20493"/>
                  <a:pt x="51617" y="19561"/>
                </a:cubicBezTo>
                <a:cubicBezTo>
                  <a:pt x="51307" y="18630"/>
                  <a:pt x="51036" y="17543"/>
                  <a:pt x="50803" y="16301"/>
                </a:cubicBezTo>
                <a:cubicBezTo>
                  <a:pt x="50571" y="15059"/>
                  <a:pt x="50687" y="13972"/>
                  <a:pt x="51152" y="13041"/>
                </a:cubicBezTo>
                <a:cubicBezTo>
                  <a:pt x="52082" y="10867"/>
                  <a:pt x="53748" y="8966"/>
                  <a:pt x="56151" y="7335"/>
                </a:cubicBezTo>
                <a:cubicBezTo>
                  <a:pt x="58554" y="5705"/>
                  <a:pt x="61150" y="4347"/>
                  <a:pt x="63940" y="3260"/>
                </a:cubicBezTo>
                <a:cubicBezTo>
                  <a:pt x="66730" y="2173"/>
                  <a:pt x="69443" y="1358"/>
                  <a:pt x="72078" y="815"/>
                </a:cubicBezTo>
                <a:cubicBezTo>
                  <a:pt x="74713" y="272"/>
                  <a:pt x="76806" y="0"/>
                  <a:pt x="78356" y="0"/>
                </a:cubicBezTo>
                <a:cubicBezTo>
                  <a:pt x="80371" y="0"/>
                  <a:pt x="81960" y="660"/>
                  <a:pt x="83123" y="1980"/>
                </a:cubicBezTo>
                <a:cubicBezTo>
                  <a:pt x="84285" y="3299"/>
                  <a:pt x="85099" y="4658"/>
                  <a:pt x="85564" y="6055"/>
                </a:cubicBezTo>
                <a:cubicBezTo>
                  <a:pt x="87269" y="10246"/>
                  <a:pt x="90059" y="13933"/>
                  <a:pt x="93934" y="17116"/>
                </a:cubicBezTo>
                <a:cubicBezTo>
                  <a:pt x="97810" y="20298"/>
                  <a:pt x="102382" y="21890"/>
                  <a:pt x="107653" y="21890"/>
                </a:cubicBezTo>
                <a:cubicBezTo>
                  <a:pt x="113078" y="21890"/>
                  <a:pt x="117883" y="20376"/>
                  <a:pt x="122069" y="17349"/>
                </a:cubicBezTo>
                <a:cubicBezTo>
                  <a:pt x="126254" y="14322"/>
                  <a:pt x="129199" y="10479"/>
                  <a:pt x="130904" y="5822"/>
                </a:cubicBezTo>
                <a:cubicBezTo>
                  <a:pt x="131524" y="4580"/>
                  <a:pt x="132493" y="3299"/>
                  <a:pt x="133811" y="1980"/>
                </a:cubicBezTo>
                <a:cubicBezTo>
                  <a:pt x="135128" y="660"/>
                  <a:pt x="136484" y="0"/>
                  <a:pt x="137879" y="0"/>
                </a:cubicBezTo>
                <a:cubicBezTo>
                  <a:pt x="140049" y="0"/>
                  <a:pt x="142413" y="311"/>
                  <a:pt x="144971" y="931"/>
                </a:cubicBezTo>
                <a:cubicBezTo>
                  <a:pt x="147529" y="1553"/>
                  <a:pt x="150047" y="2406"/>
                  <a:pt x="152528" y="3493"/>
                </a:cubicBezTo>
                <a:cubicBezTo>
                  <a:pt x="155008" y="4580"/>
                  <a:pt x="157294" y="5977"/>
                  <a:pt x="159387" y="7685"/>
                </a:cubicBezTo>
                <a:cubicBezTo>
                  <a:pt x="161480" y="9392"/>
                  <a:pt x="163146" y="11255"/>
                  <a:pt x="164386" y="13273"/>
                </a:cubicBezTo>
                <a:cubicBezTo>
                  <a:pt x="165161" y="14515"/>
                  <a:pt x="165393" y="15874"/>
                  <a:pt x="165083" y="17349"/>
                </a:cubicBezTo>
                <a:cubicBezTo>
                  <a:pt x="164774" y="18824"/>
                  <a:pt x="164463" y="19871"/>
                  <a:pt x="164153" y="20493"/>
                </a:cubicBezTo>
                <a:cubicBezTo>
                  <a:pt x="162138" y="24995"/>
                  <a:pt x="161518" y="29730"/>
                  <a:pt x="162293" y="34697"/>
                </a:cubicBezTo>
                <a:cubicBezTo>
                  <a:pt x="163068" y="39665"/>
                  <a:pt x="165316" y="44012"/>
                  <a:pt x="169036" y="47738"/>
                </a:cubicBezTo>
                <a:cubicBezTo>
                  <a:pt x="172756" y="51464"/>
                  <a:pt x="177329" y="53521"/>
                  <a:pt x="182755" y="53909"/>
                </a:cubicBezTo>
                <a:cubicBezTo>
                  <a:pt x="188179" y="54297"/>
                  <a:pt x="193218" y="53404"/>
                  <a:pt x="197869" y="51231"/>
                </a:cubicBezTo>
                <a:cubicBezTo>
                  <a:pt x="199107" y="50455"/>
                  <a:pt x="200619" y="50144"/>
                  <a:pt x="202402" y="50300"/>
                </a:cubicBezTo>
                <a:cubicBezTo>
                  <a:pt x="204185" y="50455"/>
                  <a:pt x="205695" y="51154"/>
                  <a:pt x="206935" y="52395"/>
                </a:cubicBezTo>
                <a:cubicBezTo>
                  <a:pt x="209261" y="54569"/>
                  <a:pt x="211314" y="57868"/>
                  <a:pt x="213097" y="62292"/>
                </a:cubicBezTo>
                <a:cubicBezTo>
                  <a:pt x="214881" y="66717"/>
                  <a:pt x="216082" y="71180"/>
                  <a:pt x="216701" y="75682"/>
                </a:cubicBezTo>
                <a:cubicBezTo>
                  <a:pt x="217012" y="78321"/>
                  <a:pt x="216586" y="80379"/>
                  <a:pt x="215424" y="81853"/>
                </a:cubicBezTo>
                <a:cubicBezTo>
                  <a:pt x="214260" y="83328"/>
                  <a:pt x="213058" y="84299"/>
                  <a:pt x="211818" y="84764"/>
                </a:cubicBezTo>
                <a:cubicBezTo>
                  <a:pt x="207013" y="86472"/>
                  <a:pt x="202906" y="89461"/>
                  <a:pt x="199496" y="93730"/>
                </a:cubicBezTo>
                <a:cubicBezTo>
                  <a:pt x="196085" y="97999"/>
                  <a:pt x="194380" y="102850"/>
                  <a:pt x="194380" y="108284"/>
                </a:cubicBezTo>
                <a:cubicBezTo>
                  <a:pt x="194380" y="113563"/>
                  <a:pt x="195814" y="118181"/>
                  <a:pt x="198681" y="122140"/>
                </a:cubicBezTo>
                <a:cubicBezTo>
                  <a:pt x="201548" y="126098"/>
                  <a:pt x="205308" y="128932"/>
                  <a:pt x="209959" y="130639"/>
                </a:cubicBezTo>
                <a:cubicBezTo>
                  <a:pt x="211043" y="131261"/>
                  <a:pt x="211974" y="131881"/>
                  <a:pt x="212748" y="132502"/>
                </a:cubicBezTo>
                <a:cubicBezTo>
                  <a:pt x="214453" y="133900"/>
                  <a:pt x="215617" y="135685"/>
                  <a:pt x="216236" y="137858"/>
                </a:cubicBezTo>
                <a:close/>
                <a:moveTo>
                  <a:pt x="108118" y="158816"/>
                </a:moveTo>
                <a:cubicBezTo>
                  <a:pt x="115093" y="158816"/>
                  <a:pt x="121681" y="157497"/>
                  <a:pt x="127881" y="154858"/>
                </a:cubicBezTo>
                <a:cubicBezTo>
                  <a:pt x="134082" y="152219"/>
                  <a:pt x="139468" y="148570"/>
                  <a:pt x="144041" y="143913"/>
                </a:cubicBezTo>
                <a:cubicBezTo>
                  <a:pt x="148614" y="139256"/>
                  <a:pt x="152218" y="133861"/>
                  <a:pt x="154853" y="127729"/>
                </a:cubicBezTo>
                <a:cubicBezTo>
                  <a:pt x="157488" y="121596"/>
                  <a:pt x="158805" y="115037"/>
                  <a:pt x="158805" y="108051"/>
                </a:cubicBezTo>
                <a:cubicBezTo>
                  <a:pt x="158805" y="101065"/>
                  <a:pt x="157488" y="94506"/>
                  <a:pt x="154853" y="88374"/>
                </a:cubicBezTo>
                <a:cubicBezTo>
                  <a:pt x="152218" y="82242"/>
                  <a:pt x="148614" y="76886"/>
                  <a:pt x="144041" y="72306"/>
                </a:cubicBezTo>
                <a:cubicBezTo>
                  <a:pt x="139468" y="67726"/>
                  <a:pt x="134082" y="64116"/>
                  <a:pt x="127881" y="61477"/>
                </a:cubicBezTo>
                <a:cubicBezTo>
                  <a:pt x="121681" y="58838"/>
                  <a:pt x="115093" y="57519"/>
                  <a:pt x="108118" y="57519"/>
                </a:cubicBezTo>
                <a:cubicBezTo>
                  <a:pt x="101142" y="57519"/>
                  <a:pt x="94593" y="58838"/>
                  <a:pt x="88470" y="61477"/>
                </a:cubicBezTo>
                <a:cubicBezTo>
                  <a:pt x="82348" y="64116"/>
                  <a:pt x="77000" y="67726"/>
                  <a:pt x="72427" y="72306"/>
                </a:cubicBezTo>
                <a:cubicBezTo>
                  <a:pt x="67854" y="76886"/>
                  <a:pt x="64250" y="82242"/>
                  <a:pt x="61615" y="88374"/>
                </a:cubicBezTo>
                <a:cubicBezTo>
                  <a:pt x="58980" y="94506"/>
                  <a:pt x="57662" y="101065"/>
                  <a:pt x="57662" y="108051"/>
                </a:cubicBezTo>
                <a:cubicBezTo>
                  <a:pt x="57662" y="115037"/>
                  <a:pt x="58980" y="121596"/>
                  <a:pt x="61615" y="127729"/>
                </a:cubicBezTo>
                <a:cubicBezTo>
                  <a:pt x="64250" y="133861"/>
                  <a:pt x="67854" y="139256"/>
                  <a:pt x="72427" y="143913"/>
                </a:cubicBezTo>
                <a:cubicBezTo>
                  <a:pt x="77000" y="148570"/>
                  <a:pt x="82348" y="152219"/>
                  <a:pt x="88470" y="154858"/>
                </a:cubicBezTo>
                <a:cubicBezTo>
                  <a:pt x="94593" y="157497"/>
                  <a:pt x="101142" y="158816"/>
                  <a:pt x="108118" y="158816"/>
                </a:cubicBezTo>
                <a:close/>
              </a:path>
            </a:pathLst>
          </a:custGeom>
          <a:gradFill flip="none" rotWithShape="1">
            <a:gsLst>
              <a:gs pos="92000">
                <a:schemeClr val="accent1">
                  <a:lumMod val="75000"/>
                  <a:alpha val="100000"/>
                </a:schemeClr>
              </a:gs>
              <a:gs pos="0">
                <a:schemeClr val="accent1">
                  <a:lumMod val="20000"/>
                  <a:lumOff val="80000"/>
                  <a:alpha val="100000"/>
                </a:schemeClr>
              </a:gs>
              <a:gs pos="40000">
                <a:schemeClr val="accent1">
                  <a:lumMod val="60000"/>
                  <a:lumOff val="40000"/>
                  <a:alpha val="100000"/>
                </a:schemeClr>
              </a:gs>
              <a:gs pos="64000">
                <a:schemeClr val="accent1">
                  <a:alpha val="100000"/>
                </a:schemeClr>
              </a:gs>
            </a:gsLst>
            <a:lin ang="2700000" scaled="1"/>
            <a:tileRect/>
          </a:gradFill>
          <a:ln w="7495" cap="flat">
            <a:noFill/>
            <a:prstDash val="solid"/>
            <a:miter/>
          </a:ln>
          <a:effectLst>
            <a:outerShdw blurRad="215900" sx="102000" sy="102000" algn="ctr" rotWithShape="0">
              <a:schemeClr val="accent1">
                <a:alpha val="40000"/>
              </a:schemeClr>
            </a:outerShdw>
          </a:effectLst>
          <a:scene3d>
            <a:camera prst="isometricOffAxis2Left"/>
            <a:lightRig rig="threePt" dir="t">
              <a:rot lat="0" lon="0" rev="10800000"/>
            </a:lightRig>
          </a:scene3d>
          <a:sp3d extrusionH="203200"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20" name="正文"/>
          <p:cNvSpPr txBox="1"/>
          <p:nvPr>
            <p:custDataLst>
              <p:tags r:id="rId32"/>
            </p:custDataLst>
          </p:nvPr>
        </p:nvSpPr>
        <p:spPr>
          <a:xfrm>
            <a:off x="398780" y="1688465"/>
            <a:ext cx="2934335" cy="22155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algn="ctr" fontAlgn="auto">
              <a:lnSpc>
                <a:spcPct val="130000"/>
              </a:lnSpc>
            </a:pPr>
            <a:r>
              <a:rPr lang="zh-CN" altLang="en-US" b="1" spc="15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稳钱：理财最佳替代</a:t>
            </a:r>
            <a:endParaRPr lang="zh-CN" altLang="en-US" b="1" spc="15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algn="ctr" fontAlgn="auto">
              <a:lnSpc>
                <a:spcPct val="130000"/>
              </a:lnSpc>
            </a:pPr>
            <a:r>
              <a:rPr lang="zh-CN" altLang="en-US" sz="1400" spc="1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固收</a:t>
            </a:r>
            <a:r>
              <a:rPr lang="en-US" altLang="zh-CN" sz="1400" spc="1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zh-CN" altLang="en-US" sz="1400" spc="1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zh-CN" altLang="en-US" sz="1400" u="sng" spc="15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创金合信鑫祥混合</a:t>
            </a:r>
            <a:r>
              <a:rPr lang="en-US" altLang="zh-CN" sz="1400" u="sng" spc="15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</a:t>
            </a:r>
            <a:r>
              <a:rPr lang="zh-CN" altLang="en-US" sz="1400" spc="1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、金鹰恒润债券</a:t>
            </a:r>
            <a:r>
              <a:rPr lang="en-US" altLang="zh-CN" sz="1400" spc="1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</a:t>
            </a:r>
            <a:endParaRPr lang="en-US" altLang="zh-CN" sz="1400" spc="15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algn="ctr" fontAlgn="auto">
              <a:lnSpc>
                <a:spcPct val="130000"/>
              </a:lnSpc>
            </a:pPr>
            <a:r>
              <a:rPr lang="zh-CN" altLang="en-US" sz="1400" spc="1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短债：金鹰添瑞中短债债券</a:t>
            </a:r>
            <a:r>
              <a:rPr lang="en-US" altLang="zh-CN" sz="1400" spc="1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</a:t>
            </a:r>
            <a:endParaRPr lang="en-US" altLang="zh-CN" sz="1400" spc="15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algn="ctr" fontAlgn="auto">
              <a:lnSpc>
                <a:spcPct val="130000"/>
              </a:lnSpc>
            </a:pPr>
            <a:r>
              <a:rPr lang="zh-CN" altLang="en-US" sz="1400" spc="1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创金合信鑫日享短债债</a:t>
            </a:r>
            <a:r>
              <a:rPr lang="en-US" altLang="zh-CN" sz="1400" spc="1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</a:t>
            </a:r>
            <a:endParaRPr lang="en-US" altLang="zh-CN" sz="1400" spc="15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正文"/>
          <p:cNvSpPr txBox="1"/>
          <p:nvPr>
            <p:custDataLst>
              <p:tags r:id="rId33"/>
            </p:custDataLst>
          </p:nvPr>
        </p:nvSpPr>
        <p:spPr>
          <a:xfrm>
            <a:off x="9116060" y="2388553"/>
            <a:ext cx="2520000" cy="720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algn="ctr" fontAlgn="auto">
              <a:lnSpc>
                <a:spcPct val="130000"/>
              </a:lnSpc>
            </a:pPr>
            <a:r>
              <a:rPr lang="zh-CN" altLang="en-US" sz="1600" b="1" spc="15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活钱：定存最佳替代</a:t>
            </a:r>
            <a:endParaRPr lang="zh-CN" altLang="en-US" sz="1600" b="1" spc="15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algn="ctr" fontAlgn="auto">
              <a:lnSpc>
                <a:spcPct val="130000"/>
              </a:lnSpc>
            </a:pPr>
            <a:r>
              <a:rPr lang="zh-CN" sz="1400" u="sng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金鹰货币</a:t>
            </a:r>
            <a:r>
              <a:rPr lang="en-US" altLang="zh-CN" sz="1400" u="sng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</a:t>
            </a:r>
            <a:endParaRPr lang="en-US" altLang="zh-CN" sz="1400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ctr" fontAlgn="auto">
              <a:lnSpc>
                <a:spcPct val="150000"/>
              </a:lnSpc>
            </a:pPr>
            <a:r>
              <a:rPr lang="zh-CN" sz="14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创金合信货币</a:t>
            </a:r>
            <a:r>
              <a:rPr lang="en-US" altLang="zh-CN" sz="14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</a:t>
            </a:r>
            <a:endParaRPr lang="zh-CN" altLang="en-US" sz="1400" spc="1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5" name="正文"/>
          <p:cNvSpPr txBox="1"/>
          <p:nvPr>
            <p:custDataLst>
              <p:tags r:id="rId34"/>
            </p:custDataLst>
          </p:nvPr>
        </p:nvSpPr>
        <p:spPr>
          <a:xfrm>
            <a:off x="4118610" y="993775"/>
            <a:ext cx="5597525" cy="139509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algn="ctr" fontAlgn="auto">
              <a:lnSpc>
                <a:spcPct val="130000"/>
              </a:lnSpc>
            </a:pPr>
            <a:r>
              <a:rPr lang="zh-CN" altLang="en-US" b="1" spc="150" dirty="0">
                <a:solidFill>
                  <a:schemeClr val="accent1"/>
                </a:solidFill>
                <a:latin typeface="+mj-ea"/>
                <a:ea typeface="+mj-ea"/>
                <a:cs typeface="+mj-ea"/>
                <a:sym typeface="+mn-ea"/>
              </a:rPr>
              <a:t>长钱：严选指增产品为主，穿越牛熊</a:t>
            </a:r>
            <a:endParaRPr lang="zh-CN" altLang="en-US" b="1" spc="150" dirty="0">
              <a:solidFill>
                <a:schemeClr val="accent1"/>
              </a:solidFill>
              <a:latin typeface="+mj-ea"/>
              <a:ea typeface="+mj-ea"/>
              <a:cs typeface="+mj-ea"/>
              <a:sym typeface="+mn-ea"/>
            </a:endParaRPr>
          </a:p>
          <a:p>
            <a:pPr indent="0" algn="ctr" fontAlgn="auto">
              <a:lnSpc>
                <a:spcPct val="130000"/>
              </a:lnSpc>
            </a:pPr>
            <a:r>
              <a:rPr lang="zh-CN" altLang="en-US" sz="1400" spc="150" dirty="0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小盘：</a:t>
            </a:r>
            <a:r>
              <a:rPr lang="zh-CN" altLang="en-US" sz="1400" u="sng" spc="150" dirty="0">
                <a:solidFill>
                  <a:schemeClr val="accent1"/>
                </a:solidFill>
                <a:latin typeface="+mj-ea"/>
                <a:ea typeface="+mj-ea"/>
                <a:cs typeface="+mj-ea"/>
                <a:sym typeface="+mn-ea"/>
              </a:rPr>
              <a:t>明亚中证</a:t>
            </a:r>
            <a:r>
              <a:rPr lang="en-US" altLang="zh-CN" sz="1400" u="sng" spc="150" dirty="0">
                <a:solidFill>
                  <a:schemeClr val="accent1"/>
                </a:solidFill>
                <a:latin typeface="+mj-ea"/>
                <a:ea typeface="+mj-ea"/>
                <a:cs typeface="+mj-ea"/>
                <a:sym typeface="+mn-ea"/>
              </a:rPr>
              <a:t>1000</a:t>
            </a:r>
            <a:r>
              <a:rPr lang="zh-CN" altLang="en-US" sz="1400" u="sng" spc="150" dirty="0">
                <a:solidFill>
                  <a:schemeClr val="accent1"/>
                </a:solidFill>
                <a:latin typeface="+mj-ea"/>
                <a:ea typeface="+mj-ea"/>
                <a:cs typeface="+mj-ea"/>
                <a:sym typeface="+mn-ea"/>
              </a:rPr>
              <a:t>指数增强</a:t>
            </a:r>
            <a:r>
              <a:rPr lang="en-US" altLang="zh-CN" sz="1400" u="sng" spc="150" dirty="0">
                <a:solidFill>
                  <a:schemeClr val="accent1"/>
                </a:solidFill>
                <a:latin typeface="+mj-ea"/>
                <a:ea typeface="+mj-ea"/>
                <a:cs typeface="+mj-ea"/>
                <a:sym typeface="+mn-ea"/>
              </a:rPr>
              <a:t>C</a:t>
            </a:r>
            <a:endParaRPr lang="en-US" altLang="zh-CN" sz="1400" u="sng" spc="150" dirty="0">
              <a:solidFill>
                <a:schemeClr val="accent1"/>
              </a:solidFill>
              <a:latin typeface="+mj-ea"/>
              <a:ea typeface="+mj-ea"/>
              <a:cs typeface="+mj-ea"/>
              <a:sym typeface="+mn-ea"/>
            </a:endParaRPr>
          </a:p>
          <a:p>
            <a:pPr indent="0" algn="ctr" fontAlgn="auto">
              <a:lnSpc>
                <a:spcPct val="130000"/>
              </a:lnSpc>
            </a:pPr>
            <a:r>
              <a:rPr lang="zh-CN" altLang="en-US" sz="1400" spc="150" dirty="0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红利：创金合信红利甄选量化选股混合</a:t>
            </a:r>
            <a:r>
              <a:rPr lang="en-US" altLang="zh-CN" sz="1400" spc="150" dirty="0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C</a:t>
            </a:r>
            <a:endParaRPr lang="en-US" altLang="zh-CN" sz="1400" spc="150" dirty="0">
              <a:solidFill>
                <a:schemeClr val="tx1"/>
              </a:solidFill>
              <a:latin typeface="+mj-ea"/>
              <a:ea typeface="+mj-ea"/>
              <a:cs typeface="+mj-ea"/>
              <a:sym typeface="+mn-ea"/>
            </a:endParaRPr>
          </a:p>
          <a:p>
            <a:pPr indent="0" algn="ctr" fontAlgn="auto">
              <a:lnSpc>
                <a:spcPct val="130000"/>
              </a:lnSpc>
            </a:pPr>
            <a:r>
              <a:rPr lang="zh-CN" altLang="en-US" sz="1400" spc="150" dirty="0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赛道：金鹰科技创新股票</a:t>
            </a:r>
            <a:r>
              <a:rPr lang="en-US" altLang="zh-CN" sz="1400" spc="150" dirty="0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C</a:t>
            </a:r>
            <a:endParaRPr lang="en-US" altLang="zh-CN" sz="1400" spc="150" dirty="0">
              <a:solidFill>
                <a:schemeClr val="tx1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613410" y="5271135"/>
            <a:ext cx="11079480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 fontAlgn="auto">
              <a:lnSpc>
                <a:spcPct val="130000"/>
              </a:lnSpc>
            </a:pPr>
            <a:r>
              <a:rPr lang="zh-CN" sz="2000" b="1" kern="0" spc="50" dirty="0">
                <a:solidFill>
                  <a:schemeClr val="tx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长钱重点推</a:t>
            </a:r>
            <a:r>
              <a:rPr lang="zh-CN" altLang="en-US" sz="2000" b="1" spc="15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明亚中证</a:t>
            </a:r>
            <a:r>
              <a:rPr lang="en-US" altLang="zh-CN" sz="2000" b="1" spc="15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1000</a:t>
            </a:r>
            <a:r>
              <a:rPr lang="zh-CN" altLang="en-US" sz="2000" b="1" spc="15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指数增强</a:t>
            </a:r>
            <a:r>
              <a:rPr lang="en-US" altLang="zh-CN" sz="2000" b="1" spc="15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</a:t>
            </a:r>
            <a:r>
              <a:rPr lang="zh-CN" altLang="en-US" sz="2000" b="1" spc="1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，强势行情下追求更高收益；</a:t>
            </a:r>
            <a:endParaRPr lang="zh-CN" altLang="en-US" sz="2000" b="1" spc="15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algn="ctr" fontAlgn="auto">
              <a:lnSpc>
                <a:spcPct val="130000"/>
              </a:lnSpc>
            </a:pPr>
            <a:r>
              <a:rPr lang="zh-CN" altLang="en-US" sz="2000" b="1" spc="1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稳钱重点推</a:t>
            </a:r>
            <a:r>
              <a:rPr lang="zh-CN" altLang="en-US" sz="2000" b="1" kern="0" spc="15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创金合信鑫祥混合</a:t>
            </a:r>
            <a:r>
              <a:rPr lang="en-US" altLang="zh-CN" sz="2000" b="1" kern="0" spc="15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</a:t>
            </a:r>
            <a:r>
              <a:rPr lang="zh-CN" altLang="en-US" sz="2000" b="1" kern="0" spc="1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，强势行情下稳中求进；活钱重点推</a:t>
            </a:r>
            <a:r>
              <a:rPr lang="zh-CN" altLang="en-US" sz="2000" b="1" kern="0" spc="15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金鹰货币</a:t>
            </a:r>
            <a:r>
              <a:rPr lang="en-US" altLang="zh-CN" sz="2000" b="1" kern="0" spc="15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</a:t>
            </a:r>
            <a:r>
              <a:rPr lang="zh-CN" altLang="en-US" sz="2000" b="1" kern="0" spc="1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，收益稳健</a:t>
            </a:r>
            <a:endParaRPr lang="zh-CN" altLang="en-US" sz="2000" b="1" kern="0" spc="15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algn="ctr" fontAlgn="auto">
              <a:lnSpc>
                <a:spcPct val="130000"/>
              </a:lnSpc>
            </a:pPr>
            <a:endParaRPr lang="zh-CN" altLang="en-US" sz="2000" b="1" kern="0" spc="15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4300" y="6210300"/>
            <a:ext cx="11950700" cy="3308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 fontAlgn="auto">
              <a:lnSpc>
                <a:spcPct val="130000"/>
              </a:lnSpc>
            </a:pPr>
            <a:r>
              <a:rPr lang="zh-CN" altLang="en-US" sz="1200" kern="0" spc="15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基金的过往业绩并不预示其未来表现</a:t>
            </a:r>
            <a:r>
              <a:rPr lang="en-US" altLang="zh-CN" sz="1200" kern="0" spc="15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</a:t>
            </a:r>
            <a:r>
              <a:rPr lang="zh-CN" altLang="en-US" sz="1200" kern="0" spc="15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基金管理人管理的其他基金的业绩并不构成基金业绩表现的保证</a:t>
            </a:r>
            <a:r>
              <a:rPr lang="en-US" altLang="zh-CN" sz="1200" kern="0" spc="15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</a:t>
            </a:r>
            <a:r>
              <a:rPr lang="zh-CN" altLang="en-US" sz="1200" kern="0" spc="15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市场有风险</a:t>
            </a:r>
            <a:r>
              <a:rPr lang="en-US" altLang="zh-CN" sz="1200" kern="0" spc="15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</a:t>
            </a:r>
            <a:r>
              <a:rPr lang="zh-CN" altLang="en-US" sz="1200" kern="0" spc="15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投资需谨慎！</a:t>
            </a:r>
            <a:endParaRPr lang="zh-CN" altLang="en-US" sz="1200" kern="0" spc="15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0" y="-41910"/>
            <a:ext cx="12192635" cy="6900545"/>
          </a:xfrm>
          <a:prstGeom prst="rect">
            <a:avLst/>
          </a:prstGeom>
        </p:spPr>
      </p:pic>
    </p:spTree>
    <p:custDataLst>
      <p:tags r:id="rId3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图片_17562819048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10730" y="837565"/>
            <a:ext cx="4321810" cy="3182620"/>
          </a:xfrm>
          <a:prstGeom prst="rect">
            <a:avLst/>
          </a:prstGeom>
        </p:spPr>
      </p:pic>
      <p:pic>
        <p:nvPicPr>
          <p:cNvPr id="7" name="图片 6" descr="图片_17562818963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10" y="837565"/>
            <a:ext cx="6268720" cy="3182620"/>
          </a:xfrm>
          <a:prstGeom prst="rect">
            <a:avLst/>
          </a:prstGeom>
        </p:spPr>
      </p:pic>
      <p:pic>
        <p:nvPicPr>
          <p:cNvPr id="4" name="图片 3" descr="图片_17562819113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675" y="3867785"/>
            <a:ext cx="5015865" cy="28892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572895" y="83820"/>
            <a:ext cx="10363835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昨日指数调整，今日修复</a:t>
            </a:r>
            <a:r>
              <a:rPr lang="zh-CN" altLang="en-US" sz="28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翻红！相信的用户，纷纷继续加仓买入！</a:t>
            </a:r>
            <a:endParaRPr lang="zh-CN" altLang="en-US" sz="2800" b="1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56000" y="3429000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b="0" i="0">
                <a:solidFill>
                  <a:srgbClr val="0A1312"/>
                </a:solidFill>
                <a:latin typeface="unset"/>
                <a:ea typeface="unset"/>
              </a:rPr>
              <a:t>‌</a:t>
            </a:r>
            <a:endParaRPr lang="en-US" altLang="zh-CN" sz="1600" b="0" i="0">
              <a:solidFill>
                <a:srgbClr val="0A1312"/>
              </a:solidFill>
              <a:latin typeface="unset"/>
              <a:ea typeface="unset"/>
            </a:endParaRPr>
          </a:p>
        </p:txBody>
      </p:sp>
      <p:pic>
        <p:nvPicPr>
          <p:cNvPr id="2" name="图片 1" descr="图片_175636481837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680" y="3867785"/>
            <a:ext cx="5737860" cy="2894330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2863215" y="3429000"/>
            <a:ext cx="5528310" cy="623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ctr" fontAlgn="auto">
              <a:lnSpc>
                <a:spcPct val="130000"/>
              </a:lnSpc>
            </a:pPr>
            <a:r>
              <a:rPr lang="zh-CN" altLang="en-US" sz="1200" kern="0" spc="15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基金的过往业绩并不预示其未来表现</a:t>
            </a:r>
            <a:r>
              <a:rPr lang="en-US" altLang="zh-CN" sz="1200" kern="0" spc="15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</a:t>
            </a:r>
            <a:r>
              <a:rPr lang="zh-CN" altLang="en-US" sz="1200" kern="0" spc="15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基金管理人管理的其他基金的业绩并不构成基金业绩表现的保证</a:t>
            </a:r>
            <a:r>
              <a:rPr lang="en-US" altLang="zh-CN" sz="1200" kern="0" spc="15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</a:t>
            </a:r>
            <a:r>
              <a:rPr lang="zh-CN" altLang="en-US" sz="1200" kern="0" spc="15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市场有风险</a:t>
            </a:r>
            <a:r>
              <a:rPr lang="en-US" altLang="zh-CN" sz="1200" kern="0" spc="15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</a:t>
            </a:r>
            <a:r>
              <a:rPr lang="zh-CN" altLang="en-US" sz="1200" kern="0" spc="15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投资需谨慎！</a:t>
            </a:r>
            <a:endParaRPr lang="zh-CN" altLang="en-US" sz="1200" kern="0" spc="15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625" y="0"/>
            <a:ext cx="12239625" cy="685863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基金-818活动总海报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-38100"/>
            <a:ext cx="12259310" cy="68961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1675" y="812165"/>
            <a:ext cx="10788650" cy="58445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十年一遇大级别行情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58670" y="5912485"/>
            <a:ext cx="84537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highlight>
                  <a:srgbClr val="FFFF00"/>
                </a:highlight>
              </a:rPr>
              <a:t>减少对指数波动的忧虑，慢牛意味着短调中稳，只要趋势不改，轮动机会</a:t>
            </a:r>
            <a:endParaRPr lang="zh-CN" altLang="en-US" b="1">
              <a:highlight>
                <a:srgbClr val="FFFF00"/>
              </a:highlight>
            </a:endParaRPr>
          </a:p>
          <a:p>
            <a:pPr algn="ctr"/>
            <a:r>
              <a:rPr lang="zh-CN" altLang="en-US" b="1">
                <a:highlight>
                  <a:srgbClr val="FFFF00"/>
                </a:highlight>
              </a:rPr>
              <a:t>重点看底部启动的热点股，方向对，选股对，耐心波段向上操作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8.28</a:t>
            </a: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市场消息汇总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24710" y="1370330"/>
            <a:ext cx="8389620" cy="44621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en-US" altLang="zh-CN" b="1"/>
          </a:p>
          <a:p>
            <a:endParaRPr lang="en-US" altLang="zh-CN" b="1"/>
          </a:p>
          <a:p>
            <a:r>
              <a:rPr lang="en-US" altLang="zh-CN" b="1"/>
              <a:t>1</a:t>
            </a:r>
            <a:r>
              <a:rPr lang="zh-CN" altLang="en-US" b="1"/>
              <a:t>）</a:t>
            </a:r>
            <a:r>
              <a:rPr lang="zh-CN" altLang="en-US" b="1">
                <a:highlight>
                  <a:srgbClr val="FFFF00"/>
                </a:highlight>
              </a:rPr>
              <a:t>算力硬件</a:t>
            </a:r>
            <a:r>
              <a:rPr lang="zh-CN" altLang="en-US" b="1"/>
              <a:t>：机构称，随着</a:t>
            </a:r>
            <a:r>
              <a:rPr lang="en-US" altLang="zh-CN" b="1"/>
              <a:t>GB200/300</a:t>
            </a:r>
            <a:r>
              <a:rPr lang="zh-CN" altLang="en-US" b="1"/>
              <a:t>高密度功率机柜出货放量，</a:t>
            </a:r>
            <a:r>
              <a:rPr lang="en-US" altLang="zh-CN" b="1"/>
              <a:t>AI</a:t>
            </a:r>
            <a:r>
              <a:rPr lang="zh-CN" altLang="en-US" b="1"/>
              <a:t>数据中心多个细分产品将迎来新的增量。</a:t>
            </a:r>
            <a:endParaRPr lang="zh-CN" altLang="en-US" b="1"/>
          </a:p>
          <a:p>
            <a:endParaRPr lang="zh-CN" altLang="en-US" b="1"/>
          </a:p>
          <a:p>
            <a:r>
              <a:rPr lang="en-US" altLang="zh-CN" b="1"/>
              <a:t>2</a:t>
            </a:r>
            <a:r>
              <a:rPr lang="zh-CN" altLang="en-US" b="1"/>
              <a:t>）</a:t>
            </a:r>
            <a:r>
              <a:rPr lang="zh-CN" altLang="en-US" b="1">
                <a:highlight>
                  <a:srgbClr val="FFFF00"/>
                </a:highlight>
              </a:rPr>
              <a:t>业绩</a:t>
            </a:r>
            <a:r>
              <a:rPr lang="zh-CN" altLang="en-US" b="1"/>
              <a:t>：半年报披露末端，部分业绩超预期个股受到资金关注。</a:t>
            </a:r>
            <a:endParaRPr lang="zh-CN" altLang="en-US" b="1"/>
          </a:p>
          <a:p>
            <a:endParaRPr lang="zh-CN" altLang="en-US" b="1"/>
          </a:p>
          <a:p>
            <a:r>
              <a:rPr lang="en-US" altLang="zh-CN" b="1"/>
              <a:t>3</a:t>
            </a:r>
            <a:r>
              <a:rPr lang="zh-CN" altLang="en-US" b="1"/>
              <a:t>）</a:t>
            </a:r>
            <a:r>
              <a:rPr lang="zh-CN" altLang="en-US" b="1">
                <a:highlight>
                  <a:srgbClr val="FFFF00"/>
                </a:highlight>
              </a:rPr>
              <a:t>半导体芯片</a:t>
            </a:r>
            <a:r>
              <a:rPr lang="zh-CN" altLang="en-US" b="1"/>
              <a:t>：机构称，国内大模型开发提高国产芯片使用规模，相应国产芯片产业链有望迎来发展机遇。</a:t>
            </a:r>
            <a:endParaRPr lang="zh-CN" altLang="en-US" b="1"/>
          </a:p>
          <a:p>
            <a:endParaRPr lang="zh-CN" altLang="en-US" b="1"/>
          </a:p>
          <a:p>
            <a:r>
              <a:rPr lang="en-US" altLang="zh-CN" b="1"/>
              <a:t>4</a:t>
            </a:r>
            <a:r>
              <a:rPr lang="zh-CN" altLang="en-US" b="1"/>
              <a:t>）</a:t>
            </a:r>
            <a:r>
              <a:rPr lang="zh-CN" altLang="en-US" b="1">
                <a:highlight>
                  <a:srgbClr val="FFFF00"/>
                </a:highlight>
              </a:rPr>
              <a:t>证券金融</a:t>
            </a:r>
            <a:r>
              <a:rPr lang="zh-CN" altLang="en-US" b="1"/>
              <a:t>：市场持续活跃，目前已经连续</a:t>
            </a:r>
            <a:r>
              <a:rPr lang="en-US" altLang="zh-CN" b="1"/>
              <a:t>5</a:t>
            </a:r>
            <a:r>
              <a:rPr lang="zh-CN" altLang="en-US" b="1"/>
              <a:t>个交易日成交额超过</a:t>
            </a:r>
            <a:r>
              <a:rPr lang="en-US" altLang="zh-CN" b="1"/>
              <a:t>2.5</a:t>
            </a:r>
            <a:r>
              <a:rPr lang="zh-CN" altLang="en-US" b="1"/>
              <a:t>万亿。</a:t>
            </a:r>
            <a:endParaRPr lang="zh-CN" altLang="en-US" b="1"/>
          </a:p>
          <a:p>
            <a:endParaRPr lang="zh-CN" altLang="en-US" b="1"/>
          </a:p>
          <a:p>
            <a:r>
              <a:rPr lang="en-US" altLang="zh-CN" b="1"/>
              <a:t>---</a:t>
            </a:r>
            <a:r>
              <a:rPr lang="zh-CN" altLang="en-US" b="1"/>
              <a:t>来源于财联社</a:t>
            </a:r>
            <a:endParaRPr lang="zh-CN" altLang="en-US" b="1"/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学习回顾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底部启动【领益智造】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7345" y="861695"/>
            <a:ext cx="11268075" cy="57626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0730" y="850900"/>
            <a:ext cx="10326370" cy="5758815"/>
          </a:xfrm>
          <a:prstGeom prst="rect">
            <a:avLst/>
          </a:prstGeom>
        </p:spPr>
      </p:pic>
      <p:sp>
        <p:nvSpPr>
          <p:cNvPr id="4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学习回顾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底部启动【中石科技】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学习回顾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底部启动【英维克】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6140" y="833755"/>
            <a:ext cx="9981565" cy="57638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学习回顾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底部启动【工业富联】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2975" y="825500"/>
            <a:ext cx="10153650" cy="57448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5"/>
  <p:tag name="KSO_WM_UNIT_ID" val="diagram20231444_2*l_i*1_5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solid&quot;:{&quot;brightness&quot;:0,&quot;colorType&quot;:1,&quot;foreColorIndex&quot;:5,&quot;transparency&quot;:0.60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6"/>
  <p:tag name="KSO_WM_UNIT_ID" val="diagram20231444_2*l_i*1_6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7"/>
  <p:tag name="KSO_WM_UNIT_ID" val="diagram20231444_2*l_i*1_7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5,6,5,6,5,6]}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8"/>
  <p:tag name="KSO_WM_UNIT_ID" val="diagram20231444_2*l_i*1_8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9"/>
  <p:tag name="KSO_WM_UNIT_ID" val="diagram20231444_2*l_i*1_9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5,6,5,6,5,6]}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10"/>
  <p:tag name="KSO_WM_UNIT_ID" val="diagram20231444_2*l_i*1_10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11"/>
  <p:tag name="KSO_WM_UNIT_ID" val="diagram20231444_2*l_i*1_11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12"/>
  <p:tag name="KSO_WM_UNIT_ID" val="diagram20231444_2*l_i*1_12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13"/>
  <p:tag name="KSO_WM_UNIT_ID" val="diagram20231444_2*l_i*1_13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14"/>
  <p:tag name="KSO_WM_UNIT_ID" val="diagram20231444_2*l_i*1_14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5,6,5,6,5,6]}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15"/>
  <p:tag name="KSO_WM_UNIT_ID" val="diagram20231444_2*l_i*1_15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16"/>
  <p:tag name="KSO_WM_UNIT_ID" val="diagram20231444_2*l_i*1_16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5,6,5,6,5,6]}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17"/>
  <p:tag name="KSO_WM_UNIT_ID" val="diagram20231444_2*l_i*1_17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18"/>
  <p:tag name="KSO_WM_UNIT_ID" val="diagram20231444_2*l_i*1_18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19"/>
  <p:tag name="KSO_WM_UNIT_ID" val="diagram20231444_2*l_i*1_19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20"/>
  <p:tag name="KSO_WM_UNIT_ID" val="diagram20231444_2*l_i*1_20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21"/>
  <p:tag name="KSO_WM_UNIT_ID" val="diagram20231444_2*l_i*1_21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22"/>
  <p:tag name="KSO_WM_UNIT_ID" val="diagram20231444_2*l_i*1_22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23"/>
  <p:tag name="KSO_WM_UNIT_ID" val="diagram20231444_2*l_i*1_23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24"/>
  <p:tag name="KSO_WM_UNIT_ID" val="diagram20231444_2*l_i*1_24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25"/>
  <p:tag name="KSO_WM_UNIT_ID" val="diagram20231444_2*l_i*1_25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gradient&quot;:[{&quot;brightness&quot;:-0.25,&quot;colorType&quot;:1,&quot;foreColorIndex&quot;:5,&quot;pos&quot;:0.9200000166893005,&quot;transparency&quot;:0},{&quot;brightness&quot;:0.800000011920929,&quot;colorType&quot;:1,&quot;foreColorIndex&quot;:5,&quot;pos&quot;:0,&quot;transparency&quot;:0},{&quot;brightness&quot;:0.4000000059604645,&quot;colorType&quot;:1,&quot;foreColorIndex&quot;:5,&quot;pos&quot;:0.4000000059604645,&quot;transparency&quot;:0},{&quot;brightness&quot;:0,&quot;colorType&quot;:1,&quot;foreColorIndex&quot;:5,&quot;pos&quot;:0.6399999856948853,&quot;transparency&quot;:0}],&quot;type&quot;:3},&quot;glow&quot;:{&quot;colorType&quot;:0},&quot;line&quot;:{&quot;type&quot;:0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2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444_2*l_h_f*1_1_1"/>
  <p:tag name="KSO_WM_TEMPLATE_CATEGORY" val="diagram"/>
  <p:tag name="KSO_WM_TEMPLATE_INDEX" val="20231444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单击此处添加文本单击此处添加文本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2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444_2*l_h_f*1_3_1"/>
  <p:tag name="KSO_WM_TEMPLATE_CATEGORY" val="diagram"/>
  <p:tag name="KSO_WM_TEMPLATE_INDEX" val="20231444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单击此处添加文本单击此处添加文本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2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444_2*l_h_f*1_2_1"/>
  <p:tag name="KSO_WM_TEMPLATE_CATEGORY" val="diagram"/>
  <p:tag name="KSO_WM_TEMPLATE_INDEX" val="20231444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单击此处添加文本单击此处添加文本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8357]}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8357]}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8357]}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8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Yzc3NjJjNWZkMDVhMzRkNWJjZTQ1MGExZTMzMzEzMzQifQ==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2_2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2_2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gradient&quot;:[{&quot;brightness&quot;:0.30000001192092896,&quot;colorType&quot;:1,&quot;foreColorIndex&quot;:6,&quot;pos&quot;:0.8500000238418579,&quot;transparency&quot;:0},{&quot;brightness&quot;:0.699999988079071,&quot;colorType&quot;:1,&quot;foreColorIndex&quot;:6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59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1_2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1_2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gradient&quot;:[{&quot;brightness&quot;:0.30000001192092896,&quot;colorType&quot;:1,&quot;foreColorIndex&quot;:5,&quot;pos&quot;:0.8500000238418579,&quot;transparency&quot;:0},{&quot;brightness&quot;:0.699999988079071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2_1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2_1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gradient&quot;:[{&quot;brightness&quot;:0,&quot;colorType&quot;:1,&quot;foreColorIndex&quot;:6,&quot;pos&quot;:0.4399999976158142,&quot;transparency&quot;:0},{&quot;brightness&quot;:0.6000000238418579,&quot;colorType&quot;:1,&quot;foreColorIndex&quot;:6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61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1_1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1_1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gradient&quot;:[{&quot;brightness&quot;:0,&quot;colorType&quot;:1,&quot;foreColorIndex&quot;:5,&quot;pos&quot;:0.4399999976158142,&quot;transparency&quot;:0},{&quot;brightness&quot;:0.6000000238418579,&quot;colorType&quot;:1,&quot;foreColorIndex&quot;:5,&quot;pos&quot;:0,&quot;transparency&quot;:0},{&quot;brightness&quot;:0,&quot;colorType&quot;:1,&quot;foreColorIndex&quot;:5,&quot;pos&quot;:0.6600000262260437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62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3_2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3_2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gradient&quot;:[{&quot;brightness&quot;:0.30000001192092896,&quot;colorType&quot;:1,&quot;foreColorIndex&quot;:7,&quot;pos&quot;:0.8500000238418579,&quot;transparency&quot;:0},{&quot;brightness&quot;:0.699999988079071,&quot;colorType&quot;:1,&quot;foreColorIndex&quot;:7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63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3_1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3_1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gradient&quot;:[{&quot;brightness&quot;:0,&quot;colorType&quot;:1,&quot;foreColorIndex&quot;:7,&quot;pos&quot;:0.5,&quot;transparency&quot;:0},{&quot;brightness&quot;:0.6000000238418579,&quot;colorType&quot;:1,&quot;foreColorIndex&quot;:7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64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4_2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4_2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gradient&quot;:[{&quot;brightness&quot;:0.30000001192092896,&quot;colorType&quot;:1,&quot;foreColorIndex&quot;:8,&quot;pos&quot;:0.8500000238418579,&quot;transparency&quot;:0},{&quot;brightness&quot;:0.699999988079071,&quot;colorType&quot;:1,&quot;foreColorIndex&quot;:8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65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4_1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4_1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gradient&quot;:[{&quot;brightness&quot;:0,&quot;colorType&quot;:1,&quot;foreColorIndex&quot;:8,&quot;pos&quot;:0.4399999976158142,&quot;transparency&quot;:0},{&quot;brightness&quot;:0.6000000238418579,&quot;colorType&quot;:1,&quot;foreColorIndex&quot;:8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6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019_1*l_h_f*1_2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智能图形项正文具体文本内容，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019_1*l_h_a*1_2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019_1*l_h_f*1_1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智能图形项正文&#10;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019_1*l_h_a*1_1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019_1*l_h_f*1_3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智能图形项正文&#10;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019_1*l_h_a*1_3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1019_1*l_h_f*1_4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智能图形项正文具体文本内容，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1019_1*l_h_a*1_4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1"/>
  <p:tag name="KSO_WM_UNIT_ID" val="diagram20231444_2*l_i*1_1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gradient&quot;:[{&quot;brightness&quot;:0,&quot;colorType&quot;:1,&quot;foreColorIndex&quot;:5,&quot;pos&quot;:1,&quot;transparency&quot;:0.8999999761581421},{&quot;brightness&quot;:0,&quot;colorType&quot;:1,&quot;foreColorIndex&quot;:5,&quot;pos&quot;:0.25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2"/>
  <p:tag name="KSO_WM_UNIT_ID" val="diagram20231444_2*l_i*1_2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gradient&quot;:[{&quot;brightness&quot;:0,&quot;colorType&quot;:1,&quot;foreColorIndex&quot;:5,&quot;pos&quot;:1,&quot;transparency&quot;:0.8999999761581421},{&quot;brightness&quot;:0,&quot;colorType&quot;:1,&quot;foreColorIndex&quot;:5,&quot;pos&quot;:0.25,&quot;transparency&quot;:1}],&quot;type&quot;:3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5"/>
  <p:tag name="KSO_WM_DIAGRAM_USE_COLOR_VALUE" val="{&quot;color_scheme&quot;:1,&quot;color_type&quot;:1,&quot;theme_color_indexes&quot;:[5,6,5,6,5,6]}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3"/>
  <p:tag name="KSO_WM_UNIT_ID" val="diagram20231444_2*l_i*1_3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gradient&quot;:[{&quot;brightness&quot;:0,&quot;colorType&quot;:1,&quot;foreColorIndex&quot;:5,&quot;pos&quot;:1,&quot;transparency&quot;:0.800000011920929},{&quot;brightness&quot;:0,&quot;colorType&quot;:1,&quot;foreColorIndex&quot;:5,&quot;pos&quot;:0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4"/>
  <p:tag name="KSO_WM_UNIT_ID" val="diagram20231444_2*l_i*1_4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gradient&quot;:[{&quot;brightness&quot;:0,&quot;colorType&quot;:1,&quot;foreColorIndex&quot;:5,&quot;pos&quot;:1,&quot;transparency&quot;:0.800000011920929},{&quot;brightness&quot;:0,&quot;colorType&quot;:1,&quot;foreColorIndex&quot;:5,&quot;pos&quot;:0,&quot;transparency&quot;:1}],&quot;type&quot;:3},&quot;glow&quot;:{&quot;colorType&quot;:0},&quot;line&quot;:{&quot;solidLine&quot;:{&quot;brightness&quot;:0,&quot;colorType&quot;:1,&quot;foreColorIndex&quot;:5,&quot;transparency&quot;:0.850000023841857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5"/>
  <p:tag name="KSO_WM_DIAGRAM_USE_COLOR_VALUE" val="{&quot;color_scheme&quot;:1,&quot;color_type&quot;:1,&quot;theme_color_indexes&quot;:[5,6,5,6,5,6]}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2113</Words>
  <Application>WPS 演示</Application>
  <PresentationFormat>宽屏</PresentationFormat>
  <Paragraphs>190</Paragraphs>
  <Slides>32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51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Noto Sans S Chinese Medium</vt:lpstr>
      <vt:lpstr>DIN Black</vt:lpstr>
      <vt:lpstr>Arial Unicode MS</vt:lpstr>
      <vt:lpstr>Calibri</vt:lpstr>
      <vt:lpstr>思源黑体 CN Heavy</vt:lpstr>
      <vt:lpstr>Segoe Print</vt:lpstr>
      <vt:lpstr>Arial</vt:lpstr>
      <vt:lpstr>unset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莓莓</cp:lastModifiedBy>
  <cp:revision>1725</cp:revision>
  <dcterms:created xsi:type="dcterms:W3CDTF">2019-06-19T02:08:00Z</dcterms:created>
  <dcterms:modified xsi:type="dcterms:W3CDTF">2025-08-28T08:46:12Z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98B0645011BC43B0BFB9BFC8374894E3</vt:lpwstr>
  </property>
</Properties>
</file>