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143" r:id="rId7"/>
    <p:sldId id="4127" r:id="rId8"/>
    <p:sldId id="4128" r:id="rId9"/>
    <p:sldId id="4172" r:id="rId10"/>
    <p:sldId id="4193" r:id="rId11"/>
    <p:sldId id="4169" r:id="rId12"/>
    <p:sldId id="4184" r:id="rId13"/>
    <p:sldId id="1591" r:id="rId14"/>
    <p:sldId id="4190" r:id="rId15"/>
    <p:sldId id="4173" r:id="rId16"/>
    <p:sldId id="4191" r:id="rId17"/>
    <p:sldId id="4162" r:id="rId18"/>
    <p:sldId id="4183" r:id="rId19"/>
    <p:sldId id="4185" r:id="rId20"/>
    <p:sldId id="4194" r:id="rId21"/>
    <p:sldId id="4195" r:id="rId22"/>
    <p:sldId id="4196" r:id="rId23"/>
    <p:sldId id="4189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48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芯片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315" y="883285"/>
            <a:ext cx="10916285" cy="2322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有色：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en-US" altLang="zh-CN"/>
              <a:t>2025</a:t>
            </a:r>
            <a:r>
              <a:rPr lang="zh-CN" altLang="en-US"/>
              <a:t>年上半年，有色金属商品</a:t>
            </a:r>
            <a:r>
              <a:rPr lang="zh-CN" altLang="en-US">
                <a:solidFill>
                  <a:srgbClr val="F315F3"/>
                </a:solidFill>
              </a:rPr>
              <a:t>价格上行</a:t>
            </a:r>
            <a:r>
              <a:rPr lang="zh-CN" altLang="en-US"/>
              <a:t>，继续成为拉动行业盈利的重要因素。</a:t>
            </a:r>
            <a:endParaRPr lang="zh-CN" altLang="en-US"/>
          </a:p>
          <a:p>
            <a:r>
              <a:rPr lang="zh-CN" altLang="en-US"/>
              <a:t>②美联储预期的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zh-CN" altLang="en-US">
                <a:solidFill>
                  <a:srgbClr val="F315F3"/>
                </a:solidFill>
              </a:rPr>
              <a:t>降息</a:t>
            </a:r>
            <a:r>
              <a:rPr lang="zh-CN" altLang="en-US"/>
              <a:t>带动大宗涨价的预期。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芯片</a:t>
            </a:r>
            <a:r>
              <a:rPr lang="en-US" altLang="zh-CN">
                <a:solidFill>
                  <a:srgbClr val="FF0000"/>
                </a:solidFill>
              </a:rPr>
              <a:t>(</a:t>
            </a:r>
            <a:r>
              <a:rPr lang="zh-CN" altLang="en-US">
                <a:solidFill>
                  <a:srgbClr val="FF0000"/>
                </a:solidFill>
              </a:rPr>
              <a:t>科技类）：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①英伟达</a:t>
            </a:r>
            <a:r>
              <a:rPr lang="en-US" altLang="zh-CN"/>
              <a:t>H20</a:t>
            </a:r>
            <a:r>
              <a:rPr lang="zh-CN" altLang="en-US"/>
              <a:t>的芯片因为安全问题被质疑，</a:t>
            </a:r>
            <a:r>
              <a:rPr lang="zh-CN" altLang="en-US">
                <a:solidFill>
                  <a:srgbClr val="F315F3"/>
                </a:solidFill>
              </a:rPr>
              <a:t>市场缺口打开</a:t>
            </a:r>
            <a:r>
              <a:rPr lang="zh-CN" altLang="en-US"/>
              <a:t>，国产替代机会凸显。</a:t>
            </a:r>
            <a:endParaRPr lang="zh-CN" altLang="en-US"/>
          </a:p>
          <a:p>
            <a:r>
              <a:rPr lang="zh-CN" altLang="en-US"/>
              <a:t>②国产芯片的不断创新，寒武大帝、阿里</a:t>
            </a:r>
            <a:r>
              <a:rPr lang="en-US" altLang="zh-CN"/>
              <a:t>AI</a:t>
            </a:r>
            <a:r>
              <a:rPr lang="zh-CN" altLang="en-US"/>
              <a:t>芯片不断崛起。</a:t>
            </a:r>
            <a:endParaRPr lang="zh-CN" altLang="en-US"/>
          </a:p>
          <a:p>
            <a:r>
              <a:rPr lang="zh-CN" altLang="en-US"/>
              <a:t>③兼容英伟达的</a:t>
            </a:r>
            <a:r>
              <a:rPr lang="en-US" altLang="zh-CN"/>
              <a:t>CUDA</a:t>
            </a:r>
            <a:r>
              <a:rPr lang="zh-CN" altLang="en-US"/>
              <a:t>生态，打破英伟达垄断。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542" b="2153"/>
          <a:stretch>
            <a:fillRect/>
          </a:stretch>
        </p:blipFill>
        <p:spPr>
          <a:xfrm>
            <a:off x="107315" y="3359785"/>
            <a:ext cx="8964295" cy="2444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891155" y="5956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（图片来源百度</a:t>
            </a:r>
            <a:r>
              <a:rPr lang="en-US" altLang="zh-CN"/>
              <a:t>deepseek</a:t>
            </a:r>
            <a:r>
              <a:rPr lang="zh-CN" altLang="en-US"/>
              <a:t>搜索）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92835" y="4268470"/>
            <a:ext cx="2417445" cy="369570"/>
          </a:xfrm>
          <a:prstGeom prst="rect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45610" y="4281170"/>
            <a:ext cx="4777740" cy="358775"/>
          </a:xfrm>
          <a:prstGeom prst="rect">
            <a:avLst/>
          </a:prstGeom>
          <a:solidFill>
            <a:srgbClr val="23B253">
              <a:alpha val="28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17971"/>
          <a:stretch>
            <a:fillRect/>
          </a:stretch>
        </p:blipFill>
        <p:spPr>
          <a:xfrm>
            <a:off x="8365490" y="1406525"/>
            <a:ext cx="3684270" cy="1857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快速反包强势（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8.28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870585"/>
            <a:ext cx="5440680" cy="5438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95" y="1297305"/>
            <a:ext cx="3033395" cy="379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345" y="1872615"/>
            <a:ext cx="3384550" cy="379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285" y="2656205"/>
            <a:ext cx="3349625" cy="32975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周五异动板块控盘双突破（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8.31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830" y="1016000"/>
            <a:ext cx="4098925" cy="390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285" y="2194560"/>
            <a:ext cx="3582035" cy="3333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" y="815975"/>
            <a:ext cx="4911725" cy="5679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参考主线淘金，把握趋势机会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4510" y="983615"/>
            <a:ext cx="60217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选主线：</a:t>
            </a:r>
            <a:r>
              <a:rPr lang="zh-CN" altLang="en-US"/>
              <a:t>涨停多，资金多，趋势强方向。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选突破：</a:t>
            </a:r>
            <a:r>
              <a:rPr lang="zh-CN" altLang="en-US"/>
              <a:t>突破股更有操作性。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en-US">
                <a:solidFill>
                  <a:srgbClr val="FF0000"/>
                </a:solidFill>
              </a:rPr>
              <a:t>选波段：</a:t>
            </a:r>
            <a:r>
              <a:rPr lang="zh-CN" altLang="en-US"/>
              <a:t>波段性强的个股更易于低吸把握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4.</a:t>
            </a:r>
            <a:r>
              <a:rPr lang="zh-CN" altLang="en-US">
                <a:solidFill>
                  <a:srgbClr val="FF0000"/>
                </a:solidFill>
              </a:rPr>
              <a:t>选绩优：</a:t>
            </a:r>
            <a:r>
              <a:rPr lang="zh-CN" altLang="en-US"/>
              <a:t>业绩好的，剔除雷标，降低踩雷概率。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5.</a:t>
            </a:r>
            <a:r>
              <a:rPr lang="zh-CN" altLang="en-US">
                <a:solidFill>
                  <a:srgbClr val="FF0000"/>
                </a:solidFill>
              </a:rPr>
              <a:t>选控盘：</a:t>
            </a:r>
            <a:r>
              <a:rPr lang="zh-CN" altLang="en-US"/>
              <a:t>有控盘沉淀的股有容错率，操作错了逢阳线卖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95" y="2760980"/>
            <a:ext cx="396938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465" y="2777490"/>
            <a:ext cx="1936750" cy="3691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128520"/>
            <a:ext cx="5415915" cy="4390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5" y="842645"/>
            <a:ext cx="4996180" cy="11214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控盘趋势股的选择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880" y="823595"/>
            <a:ext cx="8220710" cy="5753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718310"/>
            <a:ext cx="9107170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r>
              <a:rPr lang="en-US" alt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聚焦主线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2025.8.31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9588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指数高位震荡，缩量凸显，聚焦主线</a:t>
            </a:r>
            <a:endParaRPr lang="en-US" altLang="zh-CN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金属符合周四预期回档上涨，突破主线如何做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有色</a:t>
            </a:r>
            <a:r>
              <a:rPr lang="en-US" altLang="zh-CN" sz="400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科技的把握节奏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市场：资金强势，涨时重势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35" y="1009015"/>
            <a:ext cx="4295140" cy="200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" y="1009015"/>
            <a:ext cx="5732145" cy="200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17971"/>
          <a:stretch>
            <a:fillRect/>
          </a:stretch>
        </p:blipFill>
        <p:spPr>
          <a:xfrm>
            <a:off x="402590" y="3252470"/>
            <a:ext cx="5732780" cy="2035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55370" y="19132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中期趋势方向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2660" y="43643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短期进攻方向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95895" y="2383155"/>
            <a:ext cx="1302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牛线支撑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610" y="3218815"/>
            <a:ext cx="4227830" cy="2523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864350" y="5127625"/>
            <a:ext cx="3567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资金翻红，量能短期略有降低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牛市急跌才是大机会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上周四急跌）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770"/>
            <a:ext cx="6415405" cy="3448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2804160"/>
            <a:ext cx="6009640" cy="3615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0295" y="4648200"/>
            <a:ext cx="4236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上周四</a:t>
            </a:r>
            <a:r>
              <a:rPr lang="zh-CN" altLang="en-US"/>
              <a:t>选股错杀有都不同程度上涨</a:t>
            </a:r>
            <a:endParaRPr lang="zh-CN" altLang="en-US"/>
          </a:p>
          <a:p>
            <a:r>
              <a:rPr lang="zh-CN" altLang="en-US"/>
              <a:t>上涨中的</a:t>
            </a:r>
            <a:r>
              <a:rPr lang="zh-CN" altLang="en-US">
                <a:solidFill>
                  <a:srgbClr val="FF0000"/>
                </a:solidFill>
              </a:rPr>
              <a:t>错杀</a:t>
            </a:r>
            <a:r>
              <a:rPr lang="zh-CN" altLang="en-US"/>
              <a:t>是选</a:t>
            </a:r>
            <a:r>
              <a:rPr lang="en-US" altLang="zh-CN">
                <a:solidFill>
                  <a:srgbClr val="FF0000"/>
                </a:solidFill>
              </a:rPr>
              <a:t>“</a:t>
            </a:r>
            <a:r>
              <a:rPr lang="zh-CN" altLang="en-US">
                <a:solidFill>
                  <a:srgbClr val="FF0000"/>
                </a:solidFill>
              </a:rPr>
              <a:t>仙人指路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  <a:r>
              <a:rPr lang="zh-CN" altLang="en-US"/>
              <a:t>的好机会。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b="7829"/>
          <a:stretch>
            <a:fillRect/>
          </a:stretch>
        </p:blipFill>
        <p:spPr>
          <a:xfrm>
            <a:off x="6963410" y="751205"/>
            <a:ext cx="4554855" cy="1816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79070" y="5919470"/>
            <a:ext cx="5786120" cy="59817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!</a:t>
            </a:r>
            <a:endParaRPr lang="en-US" altLang="zh-CN" sz="1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牛市急跌才是大机会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本周三急跌）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t="9096" r="30469" b="5512"/>
          <a:stretch>
            <a:fillRect/>
          </a:stretch>
        </p:blipFill>
        <p:spPr>
          <a:xfrm>
            <a:off x="135255" y="1029970"/>
            <a:ext cx="5842635" cy="419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035" y="955675"/>
            <a:ext cx="5691505" cy="495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70610" y="5383530"/>
            <a:ext cx="4834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周三讲课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</a:rPr>
              <a:t>仙人指路</a:t>
            </a:r>
            <a:r>
              <a:rPr lang="en-US" altLang="zh-CN"/>
              <a:t> </a:t>
            </a:r>
            <a:r>
              <a:rPr lang="zh-CN" altLang="en-US"/>
              <a:t>选股反包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79070" y="6223635"/>
            <a:ext cx="11762105" cy="27813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!</a:t>
            </a:r>
            <a:endParaRPr lang="en-US" altLang="zh-CN" sz="1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坚持趋势和主线（科技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40092" t="5839" r="123" b="24066"/>
          <a:stretch>
            <a:fillRect/>
          </a:stretch>
        </p:blipFill>
        <p:spPr>
          <a:xfrm>
            <a:off x="0" y="939165"/>
            <a:ext cx="4286885" cy="4893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" y="3187700"/>
            <a:ext cx="3473450" cy="984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55141" t="5494" r="57" b="24090"/>
          <a:stretch>
            <a:fillRect/>
          </a:stretch>
        </p:blipFill>
        <p:spPr>
          <a:xfrm>
            <a:off x="4375785" y="939165"/>
            <a:ext cx="4328160" cy="4893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-26" t="34927" r="9168" b="5039"/>
          <a:stretch>
            <a:fillRect/>
          </a:stretch>
        </p:blipFill>
        <p:spPr>
          <a:xfrm>
            <a:off x="4615815" y="2828290"/>
            <a:ext cx="2701925" cy="134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45185" y="1391920"/>
            <a:ext cx="1402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49825" y="1391920"/>
            <a:ext cx="1376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rcRect r="10769" b="9568"/>
          <a:stretch>
            <a:fillRect/>
          </a:stretch>
        </p:blipFill>
        <p:spPr>
          <a:xfrm>
            <a:off x="8898255" y="881380"/>
            <a:ext cx="2725420" cy="129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7670165" y="2198370"/>
            <a:ext cx="4192270" cy="424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 r="31981"/>
          <a:stretch>
            <a:fillRect/>
          </a:stretch>
        </p:blipFill>
        <p:spPr>
          <a:xfrm>
            <a:off x="8964930" y="3535680"/>
            <a:ext cx="2790190" cy="1045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825" y="5253990"/>
            <a:ext cx="2534920" cy="77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7810" y="4994910"/>
            <a:ext cx="1665605" cy="744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79070" y="6016625"/>
            <a:ext cx="7326630" cy="59817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!</a:t>
            </a:r>
            <a:endParaRPr lang="en-US" altLang="zh-CN" sz="1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坚持趋势和主线才能盈利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b="5713"/>
          <a:stretch>
            <a:fillRect/>
          </a:stretch>
        </p:blipFill>
        <p:spPr>
          <a:xfrm>
            <a:off x="85090" y="863600"/>
            <a:ext cx="4459605" cy="5558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95" y="863600"/>
            <a:ext cx="4211955" cy="5558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4"/>
          <a:srcRect t="2353" r="36393" b="10116"/>
          <a:stretch>
            <a:fillRect/>
          </a:stretch>
        </p:blipFill>
        <p:spPr>
          <a:xfrm>
            <a:off x="8903970" y="942975"/>
            <a:ext cx="3059430" cy="1425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335" y="2900045"/>
            <a:ext cx="3161665" cy="166751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9321800" y="1832610"/>
            <a:ext cx="1727200" cy="372745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lumMod val="75000"/>
                <a:alpha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903970" y="4719955"/>
            <a:ext cx="306451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1600">
                <a:highlight>
                  <a:srgbClr val="FFFF00"/>
                </a:highlight>
              </a:rPr>
              <a:t>150</a:t>
            </a:r>
            <a:r>
              <a:rPr lang="zh-CN" altLang="en-US" sz="1600">
                <a:highlight>
                  <a:srgbClr val="FFFF00"/>
                </a:highlight>
              </a:rPr>
              <a:t>块订阅一个月。一周</a:t>
            </a:r>
            <a:r>
              <a:rPr lang="en-US" altLang="zh-CN" sz="1600">
                <a:highlight>
                  <a:srgbClr val="FFFF00"/>
                </a:highlight>
              </a:rPr>
              <a:t>2-3</a:t>
            </a:r>
            <a:r>
              <a:rPr lang="zh-CN" altLang="en-US" sz="1600">
                <a:highlight>
                  <a:srgbClr val="FFFF00"/>
                </a:highlight>
              </a:rPr>
              <a:t>篇，</a:t>
            </a:r>
            <a:r>
              <a:rPr lang="en-US" altLang="zh-CN" sz="1600">
                <a:highlight>
                  <a:srgbClr val="FFFF00"/>
                </a:highlight>
              </a:rPr>
              <a:t>1</a:t>
            </a:r>
            <a:r>
              <a:rPr lang="zh-CN" altLang="en-US" sz="1600">
                <a:highlight>
                  <a:srgbClr val="FFFF00"/>
                </a:highlight>
              </a:rPr>
              <a:t>篇</a:t>
            </a:r>
            <a:r>
              <a:rPr lang="en-US" altLang="zh-CN" sz="1600">
                <a:highlight>
                  <a:srgbClr val="FFFF00"/>
                </a:highlight>
              </a:rPr>
              <a:t>2</a:t>
            </a:r>
            <a:r>
              <a:rPr lang="zh-CN" altLang="en-US" sz="1600">
                <a:highlight>
                  <a:srgbClr val="FFFF00"/>
                </a:highlight>
              </a:rPr>
              <a:t>个案例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7135" y="5475605"/>
            <a:ext cx="3237865" cy="100393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20000"/>
              </a:lnSpc>
            </a:pPr>
            <a:r>
              <a:rPr lang="zh-CN" altLang="en-US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!</a:t>
            </a:r>
            <a:endParaRPr lang="en-US" altLang="zh-CN" sz="1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WPS 演示</Application>
  <PresentationFormat>宽屏</PresentationFormat>
  <Paragraphs>131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1026</cp:revision>
  <dcterms:created xsi:type="dcterms:W3CDTF">2019-06-19T02:08:00Z</dcterms:created>
  <dcterms:modified xsi:type="dcterms:W3CDTF">2025-08-31T10:37:39Z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