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435" r:id="rId3"/>
    <p:sldId id="573" r:id="rId4"/>
    <p:sldId id="567" r:id="rId5"/>
    <p:sldId id="562" r:id="rId6"/>
    <p:sldId id="574" r:id="rId7"/>
    <p:sldId id="561" r:id="rId8"/>
    <p:sldId id="272" r:id="rId9"/>
    <p:sldId id="575" r:id="rId10"/>
    <p:sldId id="576" r:id="rId11"/>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483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5ED1"/>
    <a:srgbClr val="B34500"/>
    <a:srgbClr val="FFBF75"/>
    <a:srgbClr val="FFD483"/>
    <a:srgbClr val="FFEFCE"/>
    <a:srgbClr val="FFD585"/>
    <a:srgbClr val="FFEFCF"/>
    <a:srgbClr val="FFEFCD"/>
    <a:srgbClr val="FFD983"/>
    <a:srgbClr val="EFD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9901" autoAdjust="0"/>
    <p:restoredTop sz="99761" autoAdjust="0"/>
  </p:normalViewPr>
  <p:slideViewPr>
    <p:cSldViewPr snapToGrid="0" showGuides="1">
      <p:cViewPr varScale="1">
        <p:scale>
          <a:sx n="111" d="100"/>
          <a:sy n="111" d="100"/>
        </p:scale>
        <p:origin x="882" y="102"/>
      </p:cViewPr>
      <p:guideLst>
        <p:guide orient="horz" pos="2160"/>
        <p:guide pos="3840"/>
        <p:guide pos="4831"/>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gs" Target="tags/tag42.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image" Target="../media/image1.png"/><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1" Type="http://schemas.openxmlformats.org/officeDocument/2006/relationships/image" Target="../media/image4.png"/><Relationship Id="rId10"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image" Target="../media/image2.png"/><Relationship Id="rId7" Type="http://schemas.openxmlformats.org/officeDocument/2006/relationships/image" Target="../media/image5.png"/><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image" Target="../media/image2.png"/><Relationship Id="rId7" Type="http://schemas.openxmlformats.org/officeDocument/2006/relationships/image" Target="../media/image7.png"/><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1" Type="http://schemas.openxmlformats.org/officeDocument/2006/relationships/image" Target="../media/image3.png"/><Relationship Id="rId10"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png"/><Relationship Id="rId7" Type="http://schemas.openxmlformats.org/officeDocument/2006/relationships/image" Target="../media/image2.png"/><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4" name="图片 3" descr="PPT封面"/>
          <p:cNvPicPr>
            <a:picLocks noChangeAspect="1"/>
          </p:cNvPicPr>
          <p:nvPr userDrawn="1">
            <p:custDataLst>
              <p:tags r:id="rId7"/>
            </p:custDataLst>
          </p:nvPr>
        </p:nvPicPr>
        <p:blipFill>
          <a:blip r:embed="rId8"/>
          <a:stretch>
            <a:fillRect/>
          </a:stretch>
        </p:blipFill>
        <p:spPr>
          <a:xfrm>
            <a:off x="0" y="0"/>
            <a:ext cx="12192000" cy="6858000"/>
          </a:xfrm>
          <a:prstGeom prst="rect">
            <a:avLst/>
          </a:prstGeom>
        </p:spPr>
      </p:pic>
      <p:pic>
        <p:nvPicPr>
          <p:cNvPr id="6" name="图片 5" descr="经传logo白色"/>
          <p:cNvPicPr>
            <a:picLocks noChangeAspect="1"/>
          </p:cNvPicPr>
          <p:nvPr userDrawn="1"/>
        </p:nvPicPr>
        <p:blipFill>
          <a:blip r:embed="rId9"/>
          <a:stretch>
            <a:fillRect/>
          </a:stretch>
        </p:blipFill>
        <p:spPr>
          <a:xfrm>
            <a:off x="374650" y="289560"/>
            <a:ext cx="1797685" cy="405765"/>
          </a:xfrm>
          <a:prstGeom prst="rect">
            <a:avLst/>
          </a:prstGeom>
        </p:spPr>
      </p:pic>
      <p:pic>
        <p:nvPicPr>
          <p:cNvPr id="5" name="图片 4" descr="龙头"/>
          <p:cNvPicPr>
            <a:picLocks noChangeAspect="1"/>
          </p:cNvPicPr>
          <p:nvPr userDrawn="1"/>
        </p:nvPicPr>
        <p:blipFill>
          <a:blip r:embed="rId10"/>
          <a:stretch>
            <a:fillRect/>
          </a:stretch>
        </p:blipFill>
        <p:spPr>
          <a:xfrm>
            <a:off x="10100310" y="234950"/>
            <a:ext cx="1762125" cy="335915"/>
          </a:xfrm>
          <a:prstGeom prst="rect">
            <a:avLst/>
          </a:prstGeom>
        </p:spPr>
      </p:pic>
      <p:pic>
        <p:nvPicPr>
          <p:cNvPr id="8" name="图片 7"/>
          <p:cNvPicPr>
            <a:picLocks noChangeAspect="1"/>
          </p:cNvPicPr>
          <p:nvPr userDrawn="1"/>
        </p:nvPicPr>
        <p:blipFill>
          <a:blip r:embed="rId11"/>
          <a:stretch>
            <a:fillRect/>
          </a:stretch>
        </p:blipFill>
        <p:spPr>
          <a:xfrm>
            <a:off x="2871470" y="4571365"/>
            <a:ext cx="6231255" cy="461645"/>
          </a:xfrm>
          <a:prstGeom prst="rect">
            <a:avLst/>
          </a:prstGeom>
        </p:spPr>
      </p:pic>
      <p:sp>
        <p:nvSpPr>
          <p:cNvPr id="9" name="文本框 8"/>
          <p:cNvSpPr txBox="1"/>
          <p:nvPr userDrawn="1"/>
        </p:nvSpPr>
        <p:spPr>
          <a:xfrm>
            <a:off x="2723515" y="4541520"/>
            <a:ext cx="6798310" cy="521970"/>
          </a:xfrm>
          <a:prstGeom prst="rect">
            <a:avLst/>
          </a:prstGeom>
          <a:noFill/>
        </p:spPr>
        <p:txBody>
          <a:bodyPr wrap="square" rtlCol="0">
            <a:spAutoFit/>
          </a:bodyPr>
          <a:lstStyle/>
          <a:p>
            <a:pPr algn="ctr"/>
            <a:r>
              <a:rPr lang="en-US" altLang="zh-CN" sz="2800" dirty="0">
                <a:solidFill>
                  <a:srgbClr val="B34500"/>
                </a:solidFill>
                <a:latin typeface="思源黑体 CN Medium" panose="020B0600000000000000" charset="-122"/>
                <a:ea typeface="思源黑体 CN Medium" panose="020B0600000000000000" charset="-122"/>
                <a:cs typeface="思源黑体 CN Medium" panose="020B0600000000000000" charset="-122"/>
                <a:sym typeface="+mn-ea"/>
              </a:rPr>
              <a:t>6</a:t>
            </a:r>
            <a:r>
              <a:rPr lang="zh-CN" altLang="en-US" sz="2800" dirty="0">
                <a:solidFill>
                  <a:srgbClr val="B34500"/>
                </a:solidFill>
                <a:latin typeface="思源黑体 CN Medium" panose="020B0600000000000000" charset="-122"/>
                <a:ea typeface="思源黑体 CN Medium" panose="020B0600000000000000" charset="-122"/>
                <a:cs typeface="思源黑体 CN Medium" panose="020B0600000000000000" charset="-122"/>
                <a:sym typeface="+mn-ea"/>
              </a:rPr>
              <a:t>月</a:t>
            </a:r>
            <a:r>
              <a:rPr lang="en-US" altLang="zh-CN" sz="2800" dirty="0">
                <a:solidFill>
                  <a:srgbClr val="B34500"/>
                </a:solidFill>
                <a:latin typeface="思源黑体 CN Medium" panose="020B0600000000000000" charset="-122"/>
                <a:ea typeface="思源黑体 CN Medium" panose="020B0600000000000000" charset="-122"/>
                <a:cs typeface="思源黑体 CN Medium" panose="020B0600000000000000" charset="-122"/>
                <a:sym typeface="+mn-ea"/>
              </a:rPr>
              <a:t>2</a:t>
            </a:r>
            <a:r>
              <a:rPr lang="zh-CN" altLang="en-US" sz="2800" dirty="0">
                <a:solidFill>
                  <a:srgbClr val="B34500"/>
                </a:solidFill>
                <a:latin typeface="思源黑体 CN Medium" panose="020B0600000000000000" charset="-122"/>
                <a:ea typeface="思源黑体 CN Medium" panose="020B0600000000000000" charset="-122"/>
                <a:cs typeface="思源黑体 CN Medium" panose="020B0600000000000000" charset="-122"/>
                <a:sym typeface="+mn-ea"/>
              </a:rPr>
              <a:t>日</a:t>
            </a:r>
            <a:r>
              <a:rPr lang="en-US" altLang="zh-CN" sz="2800" dirty="0">
                <a:solidFill>
                  <a:srgbClr val="B34500"/>
                </a:solidFill>
                <a:latin typeface="思源黑体 CN Medium" panose="020B0600000000000000" charset="-122"/>
                <a:ea typeface="思源黑体 CN Medium" panose="020B0600000000000000" charset="-122"/>
                <a:cs typeface="思源黑体 CN Medium" panose="020B0600000000000000" charset="-122"/>
                <a:sym typeface="+mn-ea"/>
              </a:rPr>
              <a:t>-6</a:t>
            </a:r>
            <a:r>
              <a:rPr lang="zh-CN" altLang="en-US" sz="2800" dirty="0">
                <a:solidFill>
                  <a:srgbClr val="B34500"/>
                </a:solidFill>
                <a:latin typeface="思源黑体 CN Medium" panose="020B0600000000000000" charset="-122"/>
                <a:ea typeface="思源黑体 CN Medium" panose="020B0600000000000000" charset="-122"/>
                <a:cs typeface="思源黑体 CN Medium" panose="020B0600000000000000" charset="-122"/>
                <a:sym typeface="+mn-ea"/>
              </a:rPr>
              <a:t>月</a:t>
            </a:r>
            <a:r>
              <a:rPr lang="en-US" altLang="zh-CN" sz="2800" dirty="0">
                <a:solidFill>
                  <a:srgbClr val="B34500"/>
                </a:solidFill>
                <a:latin typeface="思源黑体 CN Medium" panose="020B0600000000000000" charset="-122"/>
                <a:ea typeface="思源黑体 CN Medium" panose="020B0600000000000000" charset="-122"/>
                <a:cs typeface="思源黑体 CN Medium" panose="020B0600000000000000" charset="-122"/>
                <a:sym typeface="+mn-ea"/>
              </a:rPr>
              <a:t>28</a:t>
            </a:r>
            <a:r>
              <a:rPr lang="zh-CN" altLang="en-US" sz="2800" dirty="0">
                <a:solidFill>
                  <a:srgbClr val="B34500"/>
                </a:solidFill>
                <a:latin typeface="思源黑体 CN Medium" panose="020B0600000000000000" charset="-122"/>
                <a:ea typeface="思源黑体 CN Medium" panose="020B0600000000000000" charset="-122"/>
                <a:cs typeface="思源黑体 CN Medium" panose="020B0600000000000000" charset="-122"/>
                <a:sym typeface="+mn-ea"/>
              </a:rPr>
              <a:t>日</a:t>
            </a:r>
            <a:r>
              <a:rPr lang="en-US" altLang="zh-CN" sz="2800" dirty="0">
                <a:solidFill>
                  <a:srgbClr val="B34500"/>
                </a:solidFill>
                <a:latin typeface="思源黑体 CN Medium" panose="020B0600000000000000" charset="-122"/>
                <a:ea typeface="思源黑体 CN Medium" panose="020B0600000000000000" charset="-122"/>
                <a:cs typeface="思源黑体 CN Medium" panose="020B0600000000000000" charset="-122"/>
                <a:sym typeface="+mn-ea"/>
              </a:rPr>
              <a:t>  </a:t>
            </a:r>
            <a:r>
              <a:rPr lang="zh-CN" altLang="en-US" sz="2800" dirty="0">
                <a:solidFill>
                  <a:srgbClr val="B34500"/>
                </a:solidFill>
                <a:latin typeface="思源黑体 CN Medium" panose="020B0600000000000000" charset="-122"/>
                <a:ea typeface="思源黑体 CN Medium" panose="020B0600000000000000" charset="-122"/>
                <a:cs typeface="思源黑体 CN Medium" panose="020B0600000000000000" charset="-122"/>
                <a:sym typeface="+mn-ea"/>
              </a:rPr>
              <a:t>每周日</a:t>
            </a:r>
            <a:r>
              <a:rPr lang="en-US" altLang="zh-CN" sz="2800" dirty="0">
                <a:solidFill>
                  <a:srgbClr val="B34500"/>
                </a:solidFill>
                <a:latin typeface="思源黑体 CN Medium" panose="020B0600000000000000" charset="-122"/>
                <a:ea typeface="思源黑体 CN Medium" panose="020B0600000000000000" charset="-122"/>
                <a:cs typeface="思源黑体 CN Medium" panose="020B0600000000000000" charset="-122"/>
                <a:sym typeface="+mn-ea"/>
              </a:rPr>
              <a:t>-</a:t>
            </a:r>
            <a:r>
              <a:rPr lang="zh-CN" altLang="en-US" sz="2800" dirty="0">
                <a:solidFill>
                  <a:srgbClr val="B34500"/>
                </a:solidFill>
                <a:latin typeface="思源黑体 CN Medium" panose="020B0600000000000000" charset="-122"/>
                <a:ea typeface="思源黑体 CN Medium" panose="020B0600000000000000" charset="-122"/>
                <a:cs typeface="思源黑体 CN Medium" panose="020B0600000000000000" charset="-122"/>
                <a:sym typeface="+mn-ea"/>
              </a:rPr>
              <a:t>周四晚</a:t>
            </a:r>
            <a:r>
              <a:rPr lang="en-US" altLang="zh-CN" sz="2800" dirty="0">
                <a:solidFill>
                  <a:srgbClr val="B34500"/>
                </a:solidFill>
                <a:latin typeface="思源黑体 CN Medium" panose="020B0600000000000000" charset="-122"/>
                <a:ea typeface="思源黑体 CN Medium" panose="020B0600000000000000" charset="-122"/>
                <a:cs typeface="思源黑体 CN Medium" panose="020B0600000000000000" charset="-122"/>
                <a:sym typeface="+mn-ea"/>
              </a:rPr>
              <a:t>20:15</a:t>
            </a:r>
            <a:endParaRPr lang="en-US" altLang="zh-CN" sz="2800" dirty="0">
              <a:solidFill>
                <a:srgbClr val="B34500"/>
              </a:solidFill>
              <a:latin typeface="思源黑体 CN Medium" panose="020B0600000000000000" charset="-122"/>
              <a:ea typeface="思源黑体 CN Medium" panose="020B0600000000000000" charset="-122"/>
              <a:cs typeface="思源黑体 CN Medium" panose="020B0600000000000000"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8" name="图片 7" descr="PPT目录页"/>
          <p:cNvPicPr>
            <a:picLocks noChangeAspect="1"/>
          </p:cNvPicPr>
          <p:nvPr userDrawn="1"/>
        </p:nvPicPr>
        <p:blipFill>
          <a:blip r:embed="rId7"/>
          <a:stretch>
            <a:fillRect/>
          </a:stretch>
        </p:blipFill>
        <p:spPr>
          <a:xfrm>
            <a:off x="0" y="0"/>
            <a:ext cx="12192000" cy="6858000"/>
          </a:xfrm>
          <a:prstGeom prst="rect">
            <a:avLst/>
          </a:prstGeom>
        </p:spPr>
      </p:pic>
      <p:pic>
        <p:nvPicPr>
          <p:cNvPr id="10" name="图片 9" descr="经传logo白色"/>
          <p:cNvPicPr>
            <a:picLocks noChangeAspect="1"/>
          </p:cNvPicPr>
          <p:nvPr userDrawn="1"/>
        </p:nvPicPr>
        <p:blipFill>
          <a:blip r:embed="rId8"/>
          <a:stretch>
            <a:fillRect/>
          </a:stretch>
        </p:blipFill>
        <p:spPr>
          <a:xfrm>
            <a:off x="314325" y="281305"/>
            <a:ext cx="1797685" cy="405765"/>
          </a:xfrm>
          <a:prstGeom prst="rect">
            <a:avLst/>
          </a:prstGeom>
        </p:spPr>
      </p:pic>
      <p:pic>
        <p:nvPicPr>
          <p:cNvPr id="7" name="图片 6" descr="组 214"/>
          <p:cNvPicPr>
            <a:picLocks noChangeAspect="1"/>
          </p:cNvPicPr>
          <p:nvPr userDrawn="1"/>
        </p:nvPicPr>
        <p:blipFill>
          <a:blip r:embed="rId9"/>
          <a:stretch>
            <a:fillRect/>
          </a:stretch>
        </p:blipFill>
        <p:spPr>
          <a:xfrm>
            <a:off x="10945495" y="6012180"/>
            <a:ext cx="1246505" cy="20193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7" name="图片 6" descr="标题"/>
          <p:cNvPicPr>
            <a:picLocks noChangeAspect="1"/>
          </p:cNvPicPr>
          <p:nvPr userDrawn="1"/>
        </p:nvPicPr>
        <p:blipFill>
          <a:blip r:embed="rId7"/>
          <a:stretch>
            <a:fillRect/>
          </a:stretch>
        </p:blipFill>
        <p:spPr>
          <a:xfrm>
            <a:off x="0" y="0"/>
            <a:ext cx="12192000" cy="6858000"/>
          </a:xfrm>
          <a:prstGeom prst="rect">
            <a:avLst/>
          </a:prstGeom>
        </p:spPr>
      </p:pic>
      <p:pic>
        <p:nvPicPr>
          <p:cNvPr id="10" name="图片 9" descr="经传logo白色"/>
          <p:cNvPicPr>
            <a:picLocks noChangeAspect="1"/>
          </p:cNvPicPr>
          <p:nvPr userDrawn="1"/>
        </p:nvPicPr>
        <p:blipFill>
          <a:blip r:embed="rId8"/>
          <a:stretch>
            <a:fillRect/>
          </a:stretch>
        </p:blipFill>
        <p:spPr>
          <a:xfrm>
            <a:off x="314325" y="281305"/>
            <a:ext cx="1797685" cy="405765"/>
          </a:xfrm>
          <a:prstGeom prst="rect">
            <a:avLst/>
          </a:prstGeom>
        </p:spPr>
      </p:pic>
      <p:pic>
        <p:nvPicPr>
          <p:cNvPr id="8" name="图片 7" descr="龙头"/>
          <p:cNvPicPr>
            <a:picLocks noChangeAspect="1"/>
          </p:cNvPicPr>
          <p:nvPr userDrawn="1"/>
        </p:nvPicPr>
        <p:blipFill>
          <a:blip r:embed="rId9"/>
          <a:stretch>
            <a:fillRect/>
          </a:stretch>
        </p:blipFill>
        <p:spPr>
          <a:xfrm>
            <a:off x="10100310" y="234950"/>
            <a:ext cx="1762125" cy="33591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pic>
        <p:nvPicPr>
          <p:cNvPr id="8" name="图片 7" descr="PPT封面 拷贝"/>
          <p:cNvPicPr>
            <a:picLocks noChangeAspect="1"/>
          </p:cNvPicPr>
          <p:nvPr userDrawn="1"/>
        </p:nvPicPr>
        <p:blipFill>
          <a:blip r:embed="rId8"/>
          <a:stretch>
            <a:fillRect/>
          </a:stretch>
        </p:blipFill>
        <p:spPr>
          <a:xfrm>
            <a:off x="0" y="0"/>
            <a:ext cx="12192000" cy="6858000"/>
          </a:xfrm>
          <a:prstGeom prst="rect">
            <a:avLst/>
          </a:prstGeom>
        </p:spPr>
      </p:pic>
      <p:pic>
        <p:nvPicPr>
          <p:cNvPr id="9" name="图片 8" descr="3"/>
          <p:cNvPicPr>
            <a:picLocks noChangeAspect="1"/>
          </p:cNvPicPr>
          <p:nvPr userDrawn="1"/>
        </p:nvPicPr>
        <p:blipFill>
          <a:blip r:embed="rId9"/>
          <a:stretch>
            <a:fillRect/>
          </a:stretch>
        </p:blipFill>
        <p:spPr>
          <a:xfrm>
            <a:off x="678180" y="3141345"/>
            <a:ext cx="8807450" cy="2936240"/>
          </a:xfrm>
          <a:prstGeom prst="rect">
            <a:avLst/>
          </a:prstGeom>
        </p:spPr>
      </p:pic>
      <p:pic>
        <p:nvPicPr>
          <p:cNvPr id="11" name="图片 10" descr="经传logo白色"/>
          <p:cNvPicPr>
            <a:picLocks noChangeAspect="1"/>
          </p:cNvPicPr>
          <p:nvPr userDrawn="1"/>
        </p:nvPicPr>
        <p:blipFill>
          <a:blip r:embed="rId10"/>
          <a:stretch>
            <a:fillRect/>
          </a:stretch>
        </p:blipFill>
        <p:spPr>
          <a:xfrm>
            <a:off x="314325" y="281305"/>
            <a:ext cx="1797685" cy="405765"/>
          </a:xfrm>
          <a:prstGeom prst="rect">
            <a:avLst/>
          </a:prstGeom>
        </p:spPr>
      </p:pic>
      <p:pic>
        <p:nvPicPr>
          <p:cNvPr id="10" name="图片 9" descr="龙头"/>
          <p:cNvPicPr>
            <a:picLocks noChangeAspect="1"/>
          </p:cNvPicPr>
          <p:nvPr userDrawn="1"/>
        </p:nvPicPr>
        <p:blipFill>
          <a:blip r:embed="rId11"/>
          <a:stretch>
            <a:fillRect/>
          </a:stretch>
        </p:blipFill>
        <p:spPr>
          <a:xfrm>
            <a:off x="10100310" y="234950"/>
            <a:ext cx="1762125" cy="33591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0" name="图片 9" descr="PPT封面 拷贝"/>
          <p:cNvPicPr>
            <a:picLocks noChangeAspect="1"/>
          </p:cNvPicPr>
          <p:nvPr userDrawn="1"/>
        </p:nvPicPr>
        <p:blipFill>
          <a:blip r:embed="rId2"/>
          <a:stretch>
            <a:fillRect/>
          </a:stretch>
        </p:blipFill>
        <p:spPr>
          <a:xfrm>
            <a:off x="0" y="-11430"/>
            <a:ext cx="12192000" cy="6858000"/>
          </a:xfrm>
          <a:prstGeom prst="rect">
            <a:avLst/>
          </a:prstGeom>
        </p:spPr>
      </p:pic>
      <p:sp>
        <p:nvSpPr>
          <p:cNvPr id="11" name="矩形 10"/>
          <p:cNvSpPr/>
          <p:nvPr userDrawn="1"/>
        </p:nvSpPr>
        <p:spPr>
          <a:xfrm>
            <a:off x="-62865" y="791210"/>
            <a:ext cx="12317095" cy="6066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endParaRPr lang="zh-CN" altLang="en-US">
              <a:ln w="22225">
                <a:solidFill>
                  <a:schemeClr val="accent2"/>
                </a:solidFill>
                <a:prstDash val="solid"/>
              </a:ln>
              <a:solidFill>
                <a:schemeClr val="accent2">
                  <a:lumMod val="40000"/>
                  <a:lumOff val="60000"/>
                </a:schemeClr>
              </a:solidFill>
              <a:effectLst/>
            </a:endParaRPr>
          </a:p>
        </p:txBody>
      </p:sp>
      <p:sp>
        <p:nvSpPr>
          <p:cNvPr id="12" name="文本框 11"/>
          <p:cNvSpPr txBox="1"/>
          <p:nvPr userDrawn="1"/>
        </p:nvSpPr>
        <p:spPr>
          <a:xfrm>
            <a:off x="530860" y="6582410"/>
            <a:ext cx="11130280" cy="275590"/>
          </a:xfrm>
          <a:prstGeom prst="rect">
            <a:avLst/>
          </a:prstGeom>
          <a:noFill/>
        </p:spPr>
        <p:txBody>
          <a:bodyPr wrap="square" rtlCol="0">
            <a:spAutoFit/>
          </a:bodyPr>
          <a:lstStyle/>
          <a:p>
            <a:pPr algn="ctr">
              <a:buClrTx/>
              <a:buSzTx/>
              <a:buFontTx/>
            </a:pPr>
            <a:r>
              <a:rPr lang="zh-CN"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经传多赢投顾总监：孙硌</a:t>
            </a:r>
            <a:r>
              <a:rPr lang="zh-CN" altLang="en-US"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丨执业编</a:t>
            </a:r>
            <a:r>
              <a:rPr lang="zh-CN"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号：A1120613090005</a:t>
            </a:r>
            <a:r>
              <a:rPr lang="en-US" altLang="zh-CN"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  </a:t>
            </a:r>
            <a:r>
              <a:rPr lang="zh-CN" altLang="en-US"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风险提示:观点基于软件数据和理论模型分析，仅供参考，不构成买卖建议，股市有风险，投资需谨慎。</a:t>
            </a:r>
            <a:endParaRPr lang="zh-CN" altLang="en-US"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pic>
        <p:nvPicPr>
          <p:cNvPr id="16" name="图片 15" descr="经传logo白色"/>
          <p:cNvPicPr>
            <a:picLocks noChangeAspect="1"/>
          </p:cNvPicPr>
          <p:nvPr userDrawn="1"/>
        </p:nvPicPr>
        <p:blipFill>
          <a:blip r:embed="rId3"/>
          <a:stretch>
            <a:fillRect/>
          </a:stretch>
        </p:blipFill>
        <p:spPr>
          <a:xfrm>
            <a:off x="294005" y="200025"/>
            <a:ext cx="1797685" cy="405765"/>
          </a:xfrm>
          <a:prstGeom prst="rect">
            <a:avLst/>
          </a:prstGeom>
        </p:spPr>
      </p:pic>
      <p:pic>
        <p:nvPicPr>
          <p:cNvPr id="13" name="图片 12" descr="龙头"/>
          <p:cNvPicPr>
            <a:picLocks noChangeAspect="1"/>
          </p:cNvPicPr>
          <p:nvPr userDrawn="1"/>
        </p:nvPicPr>
        <p:blipFill>
          <a:blip r:embed="rId4"/>
          <a:stretch>
            <a:fillRect/>
          </a:stretch>
        </p:blipFill>
        <p:spPr>
          <a:xfrm>
            <a:off x="10100310" y="254635"/>
            <a:ext cx="1762125" cy="33591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6" name="图片 5" descr="PPT封面 拷贝"/>
          <p:cNvPicPr>
            <a:picLocks noChangeAspect="1"/>
          </p:cNvPicPr>
          <p:nvPr userDrawn="1"/>
        </p:nvPicPr>
        <p:blipFill>
          <a:blip r:embed="rId5"/>
          <a:stretch>
            <a:fillRect/>
          </a:stretch>
        </p:blipFill>
        <p:spPr>
          <a:xfrm>
            <a:off x="0" y="0"/>
            <a:ext cx="12192000" cy="6858000"/>
          </a:xfrm>
          <a:prstGeom prst="rect">
            <a:avLst/>
          </a:prstGeom>
        </p:spPr>
      </p:pic>
      <p:pic>
        <p:nvPicPr>
          <p:cNvPr id="7" name="图片 6" descr="4"/>
          <p:cNvPicPr>
            <a:picLocks noChangeAspect="1"/>
          </p:cNvPicPr>
          <p:nvPr userDrawn="1"/>
        </p:nvPicPr>
        <p:blipFill>
          <a:blip r:embed="rId6"/>
          <a:stretch>
            <a:fillRect/>
          </a:stretch>
        </p:blipFill>
        <p:spPr>
          <a:xfrm>
            <a:off x="1687513" y="2974340"/>
            <a:ext cx="8816975" cy="2508250"/>
          </a:xfrm>
          <a:prstGeom prst="rect">
            <a:avLst/>
          </a:prstGeom>
        </p:spPr>
      </p:pic>
      <p:sp>
        <p:nvSpPr>
          <p:cNvPr id="8" name="文本框 7"/>
          <p:cNvSpPr txBox="1"/>
          <p:nvPr userDrawn="1"/>
        </p:nvSpPr>
        <p:spPr>
          <a:xfrm>
            <a:off x="2128520" y="3119120"/>
            <a:ext cx="7934325" cy="2059940"/>
          </a:xfrm>
          <a:prstGeom prst="rect">
            <a:avLst/>
          </a:prstGeom>
          <a:noFill/>
        </p:spPr>
        <p:txBody>
          <a:bodyPr wrap="square" rtlCol="0">
            <a:spAutoFit/>
          </a:bodyPr>
          <a:lstStyle/>
          <a:p>
            <a:pPr fontAlgn="auto">
              <a:lnSpc>
                <a:spcPct val="160000"/>
              </a:lnSpc>
            </a:pPr>
            <a:r>
              <a:rPr lang="zh-CN" altLang="en-US" sz="1600" dirty="0">
                <a:solidFill>
                  <a:schemeClr val="tx1">
                    <a:lumMod val="50000"/>
                    <a:lumOff val="50000"/>
                  </a:schemeClr>
                </a:solidFill>
                <a:latin typeface="思源黑体 CN Light" panose="020B0300000000000000" charset="-122"/>
                <a:ea typeface="思源黑体 CN Light" panose="020B0300000000000000" charset="-122"/>
                <a:cs typeface="思源黑体 CN Light" panose="020B0300000000000000" charset="-122"/>
              </a:rPr>
              <a:t>我司所有工作人员均不允许推荐股票、不允许承诺收益、不允许代客理财、不允许合作分成、不允许私下收款，如您发现有任何违规行为，可联系400-</a:t>
            </a:r>
            <a:r>
              <a:rPr lang="en-US" altLang="zh-CN" sz="1600" dirty="0">
                <a:solidFill>
                  <a:schemeClr val="tx1">
                    <a:lumMod val="50000"/>
                    <a:lumOff val="50000"/>
                  </a:schemeClr>
                </a:solidFill>
                <a:latin typeface="思源黑体 CN Light" panose="020B0300000000000000" charset="-122"/>
                <a:ea typeface="思源黑体 CN Light" panose="020B0300000000000000" charset="-122"/>
                <a:cs typeface="思源黑体 CN Light" panose="020B0300000000000000" charset="-122"/>
              </a:rPr>
              <a:t>9088</a:t>
            </a:r>
            <a:r>
              <a:rPr lang="zh-CN" altLang="en-US" sz="1600" dirty="0">
                <a:solidFill>
                  <a:schemeClr val="tx1">
                    <a:lumMod val="50000"/>
                    <a:lumOff val="50000"/>
                  </a:schemeClr>
                </a:solidFill>
                <a:latin typeface="思源黑体 CN Light" panose="020B0300000000000000" charset="-122"/>
                <a:ea typeface="思源黑体 CN Light" panose="020B0300000000000000" charset="-122"/>
                <a:cs typeface="思源黑体 CN Light" panose="020B0300000000000000" charset="-122"/>
              </a:rPr>
              <a:t>-</a:t>
            </a:r>
            <a:r>
              <a:rPr lang="en-US" altLang="zh-CN" sz="1600" dirty="0">
                <a:solidFill>
                  <a:schemeClr val="tx1">
                    <a:lumMod val="50000"/>
                    <a:lumOff val="50000"/>
                  </a:schemeClr>
                </a:solidFill>
                <a:latin typeface="思源黑体 CN Light" panose="020B0300000000000000" charset="-122"/>
                <a:ea typeface="思源黑体 CN Light" panose="020B0300000000000000" charset="-122"/>
                <a:cs typeface="思源黑体 CN Light" panose="020B0300000000000000" charset="-122"/>
              </a:rPr>
              <a:t>988</a:t>
            </a:r>
            <a:r>
              <a:rPr lang="zh-CN" altLang="en-US" sz="1600" dirty="0">
                <a:solidFill>
                  <a:schemeClr val="tx1">
                    <a:lumMod val="50000"/>
                    <a:lumOff val="50000"/>
                  </a:schemeClr>
                </a:solidFill>
                <a:latin typeface="思源黑体 CN Light" panose="020B0300000000000000" charset="-122"/>
                <a:ea typeface="思源黑体 CN Light" panose="020B0300000000000000" charset="-122"/>
                <a:cs typeface="思源黑体 CN Light" panose="020B0300000000000000" charset="-122"/>
              </a:rPr>
              <a:t>向我们反馈!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dirty="0">
              <a:solidFill>
                <a:schemeClr val="tx1">
                  <a:lumMod val="50000"/>
                  <a:lumOff val="50000"/>
                </a:schemeClr>
              </a:solidFill>
              <a:latin typeface="思源黑体 CN Light" panose="020B0300000000000000" charset="-122"/>
              <a:ea typeface="思源黑体 CN Light" panose="020B0300000000000000" charset="-122"/>
              <a:cs typeface="思源黑体 CN Light" panose="020B0300000000000000" charset="-122"/>
            </a:endParaRPr>
          </a:p>
        </p:txBody>
      </p:sp>
      <p:pic>
        <p:nvPicPr>
          <p:cNvPr id="16" name="图片 15" descr="经传logo白色"/>
          <p:cNvPicPr>
            <a:picLocks noChangeAspect="1"/>
          </p:cNvPicPr>
          <p:nvPr userDrawn="1"/>
        </p:nvPicPr>
        <p:blipFill>
          <a:blip r:embed="rId7"/>
          <a:stretch>
            <a:fillRect/>
          </a:stretch>
        </p:blipFill>
        <p:spPr>
          <a:xfrm>
            <a:off x="314325" y="281305"/>
            <a:ext cx="1797685" cy="405765"/>
          </a:xfrm>
          <a:prstGeom prst="rect">
            <a:avLst/>
          </a:prstGeom>
        </p:spPr>
      </p:pic>
      <p:sp>
        <p:nvSpPr>
          <p:cNvPr id="9" name="文本框 8"/>
          <p:cNvSpPr txBox="1"/>
          <p:nvPr userDrawn="1"/>
        </p:nvSpPr>
        <p:spPr>
          <a:xfrm>
            <a:off x="1855788" y="1877060"/>
            <a:ext cx="8480425" cy="937260"/>
          </a:xfrm>
          <a:prstGeom prst="rect">
            <a:avLst/>
          </a:prstGeom>
          <a:noFill/>
        </p:spPr>
        <p:txBody>
          <a:bodyPr wrap="square" rtlCol="0">
            <a:spAutoFit/>
          </a:bodyPr>
          <a:lstStyle/>
          <a:p>
            <a:r>
              <a:rPr lang="zh-CN" altLang="en-US" sz="5500" b="1">
                <a:gradFill>
                  <a:gsLst>
                    <a:gs pos="0">
                      <a:srgbClr val="FFEFCF"/>
                    </a:gs>
                    <a:gs pos="100000">
                      <a:srgbClr val="FFD585"/>
                    </a:gs>
                  </a:gsLst>
                  <a:lin ang="5400000" scaled="0"/>
                </a:gradFill>
                <a:latin typeface="思源黑体 CN Bold" panose="020B0800000000000000" charset="-122"/>
                <a:ea typeface="思源黑体 CN Bold" panose="020B0800000000000000" charset="-122"/>
                <a:cs typeface="思源黑体 CN Bold" panose="020B0800000000000000" charset="-122"/>
              </a:rPr>
              <a:t>经传多赢,让投资遇见美好!</a:t>
            </a:r>
            <a:endParaRPr lang="zh-CN" altLang="en-US" sz="5500" b="1">
              <a:gradFill>
                <a:gsLst>
                  <a:gs pos="0">
                    <a:srgbClr val="FFEFCF"/>
                  </a:gs>
                  <a:gs pos="100000">
                    <a:srgbClr val="FFD585"/>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pic>
        <p:nvPicPr>
          <p:cNvPr id="10" name="图片 9" descr="龙头"/>
          <p:cNvPicPr>
            <a:picLocks noChangeAspect="1"/>
          </p:cNvPicPr>
          <p:nvPr userDrawn="1"/>
        </p:nvPicPr>
        <p:blipFill>
          <a:blip r:embed="rId8"/>
          <a:stretch>
            <a:fillRect/>
          </a:stretch>
        </p:blipFill>
        <p:spPr>
          <a:xfrm>
            <a:off x="10100310" y="234950"/>
            <a:ext cx="1762125" cy="33591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4" name="图片 3" descr="//192.168.10.86/素材/营销策划/7.课程/猎手-龙头狙击营/2024年/6月/1920x1080 -总.png1920x1080 -总"/>
          <p:cNvPicPr>
            <a:picLocks noChangeAspect="1"/>
          </p:cNvPicPr>
          <p:nvPr userDrawn="1"/>
        </p:nvPicPr>
        <p:blipFill>
          <a:blip r:embed="rId2"/>
          <a:srcRect/>
          <a:stretch>
            <a:fillRect/>
          </a:stretch>
        </p:blipFill>
        <p:spPr>
          <a:xfrm>
            <a:off x="0"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1.xml"/><Relationship Id="rId12" Type="http://schemas.openxmlformats.org/officeDocument/2006/relationships/tags" Target="../tags/tag30.xml"/><Relationship Id="rId11" Type="http://schemas.openxmlformats.org/officeDocument/2006/relationships/tags" Target="../tags/tag29.xml"/><Relationship Id="rId10" Type="http://schemas.openxmlformats.org/officeDocument/2006/relationships/tags" Target="../tags/tag28.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8"/>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9"/>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0"/>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1"/>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2"/>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2.xm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4.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3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5.xml"/><Relationship Id="rId1" Type="http://schemas.openxmlformats.org/officeDocument/2006/relationships/image" Target="../media/image16.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6.xml"/><Relationship Id="rId2" Type="http://schemas.openxmlformats.org/officeDocument/2006/relationships/image" Target="../media/image18.png"/><Relationship Id="rId1" Type="http://schemas.openxmlformats.org/officeDocument/2006/relationships/image" Target="../media/image17.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7.xml"/><Relationship Id="rId2" Type="http://schemas.openxmlformats.org/officeDocument/2006/relationships/image" Target="../media/image20.png"/><Relationship Id="rId1" Type="http://schemas.openxmlformats.org/officeDocument/2006/relationships/image" Target="../media/image19.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8.xml"/><Relationship Id="rId2" Type="http://schemas.openxmlformats.org/officeDocument/2006/relationships/image" Target="../media/image22.png"/><Relationship Id="rId1"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9.xml"/><Relationship Id="rId1"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0.xml"/><Relationship Id="rId1"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0" y="0"/>
            <a:ext cx="12192000" cy="6858635"/>
          </a:xfrm>
          <a:prstGeom prst="rect">
            <a:avLst/>
          </a:prstGeom>
        </p:spPr>
      </p:pic>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3342640" y="51435"/>
            <a:ext cx="5506720" cy="583565"/>
          </a:xfrm>
          <a:prstGeom prst="rect">
            <a:avLst/>
          </a:prstGeom>
          <a:noFill/>
        </p:spPr>
        <p:txBody>
          <a:bodyPr wrap="square" rtlCol="0">
            <a:spAutoFit/>
          </a:bodyPr>
          <a:p>
            <a:pPr algn="ctr"/>
            <a:r>
              <a:rPr lang="zh-CN" altLang="en-US" sz="3200">
                <a:solidFill>
                  <a:schemeClr val="bg2"/>
                </a:solidFill>
                <a:latin typeface="思源黑体 CN Bold" panose="020B0800000000000000" charset="-122"/>
                <a:ea typeface="思源黑体 CN Bold" panose="020B0800000000000000" charset="-122"/>
              </a:rPr>
              <a:t>如何解读当前的市场</a:t>
            </a:r>
            <a:r>
              <a:rPr lang="zh-CN" altLang="en-US" sz="3200">
                <a:solidFill>
                  <a:schemeClr val="bg2"/>
                </a:solidFill>
                <a:latin typeface="思源黑体 CN Bold" panose="020B0800000000000000" charset="-122"/>
                <a:ea typeface="思源黑体 CN Bold" panose="020B0800000000000000" charset="-122"/>
              </a:rPr>
              <a:t>状态</a:t>
            </a:r>
            <a:endParaRPr lang="zh-CN" altLang="en-US" sz="3200">
              <a:solidFill>
                <a:schemeClr val="bg2"/>
              </a:solidFill>
              <a:latin typeface="思源黑体 CN Bold" panose="020B0800000000000000" charset="-122"/>
              <a:ea typeface="思源黑体 CN Bold" panose="020B0800000000000000" charset="-122"/>
            </a:endParaRPr>
          </a:p>
        </p:txBody>
      </p:sp>
      <p:sp>
        <p:nvSpPr>
          <p:cNvPr id="2" name="文本框 1"/>
          <p:cNvSpPr txBox="1"/>
          <p:nvPr/>
        </p:nvSpPr>
        <p:spPr>
          <a:xfrm>
            <a:off x="280670" y="1002030"/>
            <a:ext cx="5724525" cy="368300"/>
          </a:xfrm>
          <a:prstGeom prst="rect">
            <a:avLst/>
          </a:prstGeom>
          <a:noFill/>
        </p:spPr>
        <p:txBody>
          <a:bodyPr wrap="square" rtlCol="0">
            <a:spAutoFit/>
          </a:bodyPr>
          <a:p>
            <a:r>
              <a:rPr lang="zh-CN" altLang="en-US" b="1">
                <a:solidFill>
                  <a:srgbClr val="FF0000"/>
                </a:solidFill>
              </a:rPr>
              <a:t>几乎所有机构和专家都承认，本轮牛市没有基本面推动</a:t>
            </a:r>
            <a:endParaRPr lang="zh-CN" altLang="en-US" b="1">
              <a:solidFill>
                <a:srgbClr val="FF0000"/>
              </a:solidFill>
            </a:endParaRPr>
          </a:p>
        </p:txBody>
      </p:sp>
      <p:pic>
        <p:nvPicPr>
          <p:cNvPr id="3" name="图片 2"/>
          <p:cNvPicPr>
            <a:picLocks noChangeAspect="1"/>
          </p:cNvPicPr>
          <p:nvPr/>
        </p:nvPicPr>
        <p:blipFill>
          <a:blip r:embed="rId2"/>
          <a:stretch>
            <a:fillRect/>
          </a:stretch>
        </p:blipFill>
        <p:spPr>
          <a:xfrm>
            <a:off x="280670" y="1423035"/>
            <a:ext cx="5724525" cy="1934845"/>
          </a:xfrm>
          <a:prstGeom prst="rect">
            <a:avLst/>
          </a:prstGeom>
          <a:ln>
            <a:solidFill>
              <a:schemeClr val="accent1"/>
            </a:solidFill>
          </a:ln>
        </p:spPr>
      </p:pic>
      <p:pic>
        <p:nvPicPr>
          <p:cNvPr id="4" name="图片 3"/>
          <p:cNvPicPr>
            <a:picLocks noChangeAspect="1"/>
          </p:cNvPicPr>
          <p:nvPr/>
        </p:nvPicPr>
        <p:blipFill>
          <a:blip r:embed="rId3"/>
          <a:stretch>
            <a:fillRect/>
          </a:stretch>
        </p:blipFill>
        <p:spPr>
          <a:xfrm>
            <a:off x="280670" y="3410585"/>
            <a:ext cx="5724525" cy="1043940"/>
          </a:xfrm>
          <a:prstGeom prst="rect">
            <a:avLst/>
          </a:prstGeom>
          <a:ln>
            <a:solidFill>
              <a:schemeClr val="accent1"/>
            </a:solidFill>
          </a:ln>
        </p:spPr>
      </p:pic>
      <p:pic>
        <p:nvPicPr>
          <p:cNvPr id="6" name="图片 5"/>
          <p:cNvPicPr>
            <a:picLocks noChangeAspect="1"/>
          </p:cNvPicPr>
          <p:nvPr/>
        </p:nvPicPr>
        <p:blipFill>
          <a:blip r:embed="rId4"/>
          <a:stretch>
            <a:fillRect/>
          </a:stretch>
        </p:blipFill>
        <p:spPr>
          <a:xfrm>
            <a:off x="6169660" y="1422400"/>
            <a:ext cx="5372100" cy="3032125"/>
          </a:xfrm>
          <a:prstGeom prst="rect">
            <a:avLst/>
          </a:prstGeom>
          <a:ln>
            <a:solidFill>
              <a:schemeClr val="accent1"/>
            </a:solidFill>
          </a:ln>
        </p:spPr>
      </p:pic>
      <p:sp>
        <p:nvSpPr>
          <p:cNvPr id="10" name="文本框 9"/>
          <p:cNvSpPr txBox="1"/>
          <p:nvPr/>
        </p:nvSpPr>
        <p:spPr>
          <a:xfrm>
            <a:off x="275590" y="4606925"/>
            <a:ext cx="5724525" cy="368300"/>
          </a:xfrm>
          <a:prstGeom prst="rect">
            <a:avLst/>
          </a:prstGeom>
          <a:noFill/>
        </p:spPr>
        <p:txBody>
          <a:bodyPr wrap="square" rtlCol="0">
            <a:spAutoFit/>
          </a:bodyPr>
          <a:p>
            <a:r>
              <a:rPr lang="zh-CN" altLang="en-US" b="1">
                <a:solidFill>
                  <a:srgbClr val="FF0000"/>
                </a:solidFill>
              </a:rPr>
              <a:t>当前市场估值高不高，有一些</a:t>
            </a:r>
            <a:r>
              <a:rPr lang="zh-CN" altLang="en-US" b="1">
                <a:solidFill>
                  <a:srgbClr val="FF0000"/>
                </a:solidFill>
              </a:rPr>
              <a:t>分歧</a:t>
            </a:r>
            <a:endParaRPr lang="zh-CN" altLang="en-US" b="1">
              <a:solidFill>
                <a:srgbClr val="FF0000"/>
              </a:solidFill>
            </a:endParaRPr>
          </a:p>
        </p:txBody>
      </p:sp>
      <p:sp>
        <p:nvSpPr>
          <p:cNvPr id="11" name="文本框 10"/>
          <p:cNvSpPr txBox="1"/>
          <p:nvPr/>
        </p:nvSpPr>
        <p:spPr>
          <a:xfrm>
            <a:off x="280670" y="5116830"/>
            <a:ext cx="5735320" cy="1087755"/>
          </a:xfrm>
          <a:prstGeom prst="rect">
            <a:avLst/>
          </a:prstGeom>
          <a:noFill/>
        </p:spPr>
        <p:txBody>
          <a:bodyPr wrap="square" rtlCol="0">
            <a:spAutoFit/>
          </a:bodyPr>
          <a:p>
            <a:pPr>
              <a:lnSpc>
                <a:spcPct val="120000"/>
              </a:lnSpc>
            </a:pPr>
            <a:r>
              <a:rPr lang="zh-CN" altLang="en-US"/>
              <a:t>如果看相对值，目前处于</a:t>
            </a:r>
            <a:r>
              <a:rPr lang="en-US" altLang="zh-CN"/>
              <a:t>5</a:t>
            </a:r>
            <a:r>
              <a:rPr lang="zh-CN" altLang="en-US"/>
              <a:t>年高分位数区间，是大家认可</a:t>
            </a:r>
            <a:r>
              <a:rPr lang="zh-CN" altLang="en-US"/>
              <a:t>的</a:t>
            </a:r>
            <a:endParaRPr lang="zh-CN" altLang="en-US"/>
          </a:p>
          <a:p>
            <a:pPr>
              <a:lnSpc>
                <a:spcPct val="120000"/>
              </a:lnSpc>
            </a:pPr>
            <a:r>
              <a:rPr lang="zh-CN" altLang="en-US"/>
              <a:t>如果看绝对值，市盈率算法决定</a:t>
            </a:r>
            <a:r>
              <a:rPr lang="en-US" altLang="zh-CN"/>
              <a:t>“</a:t>
            </a:r>
            <a:r>
              <a:rPr lang="zh-CN" altLang="en-US"/>
              <a:t>高</a:t>
            </a:r>
            <a:r>
              <a:rPr lang="en-US" altLang="zh-CN"/>
              <a:t>”</a:t>
            </a:r>
            <a:r>
              <a:rPr lang="zh-CN" altLang="en-US"/>
              <a:t>与</a:t>
            </a:r>
            <a:r>
              <a:rPr lang="en-US" altLang="zh-CN"/>
              <a:t>“</a:t>
            </a:r>
            <a:r>
              <a:rPr lang="zh-CN" altLang="en-US"/>
              <a:t>低</a:t>
            </a:r>
            <a:r>
              <a:rPr lang="en-US" altLang="zh-CN"/>
              <a:t>”</a:t>
            </a:r>
            <a:endParaRPr lang="en-US" altLang="zh-CN"/>
          </a:p>
        </p:txBody>
      </p:sp>
      <p:sp>
        <p:nvSpPr>
          <p:cNvPr id="12" name="文本框 11"/>
          <p:cNvSpPr txBox="1"/>
          <p:nvPr/>
        </p:nvSpPr>
        <p:spPr>
          <a:xfrm>
            <a:off x="6169660" y="4606925"/>
            <a:ext cx="5372735" cy="645160"/>
          </a:xfrm>
          <a:prstGeom prst="rect">
            <a:avLst/>
          </a:prstGeom>
          <a:noFill/>
        </p:spPr>
        <p:txBody>
          <a:bodyPr wrap="square" rtlCol="0">
            <a:spAutoFit/>
          </a:bodyPr>
          <a:p>
            <a:r>
              <a:rPr lang="zh-CN" altLang="en-US" b="1">
                <a:solidFill>
                  <a:srgbClr val="FF0000"/>
                </a:solidFill>
              </a:rPr>
              <a:t>如果只靠风险偏好和无风险利率反向推动资金，行情能走多高，能走</a:t>
            </a:r>
            <a:r>
              <a:rPr lang="zh-CN" altLang="en-US" b="1">
                <a:solidFill>
                  <a:srgbClr val="FF0000"/>
                </a:solidFill>
              </a:rPr>
              <a:t>多远</a:t>
            </a:r>
            <a:endParaRPr lang="zh-CN" altLang="en-US" b="1">
              <a:solidFill>
                <a:srgbClr val="FF0000"/>
              </a:solidFill>
            </a:endParaRPr>
          </a:p>
        </p:txBody>
      </p:sp>
      <p:sp>
        <p:nvSpPr>
          <p:cNvPr id="14" name="文本框 13"/>
          <p:cNvSpPr txBox="1"/>
          <p:nvPr/>
        </p:nvSpPr>
        <p:spPr>
          <a:xfrm>
            <a:off x="6169660" y="5283200"/>
            <a:ext cx="5372100" cy="755650"/>
          </a:xfrm>
          <a:prstGeom prst="rect">
            <a:avLst/>
          </a:prstGeom>
          <a:noFill/>
        </p:spPr>
        <p:txBody>
          <a:bodyPr wrap="square" rtlCol="0">
            <a:spAutoFit/>
          </a:bodyPr>
          <a:p>
            <a:pPr>
              <a:lnSpc>
                <a:spcPct val="120000"/>
              </a:lnSpc>
            </a:pPr>
            <a:r>
              <a:rPr lang="zh-CN" altLang="en-US"/>
              <a:t>需要重新回到对市场估值的</a:t>
            </a:r>
            <a:r>
              <a:rPr lang="zh-CN" altLang="en-US"/>
              <a:t>跟踪判断，以及对回报预期的正确</a:t>
            </a:r>
            <a:r>
              <a:rPr lang="zh-CN" altLang="en-US"/>
              <a:t>定位</a:t>
            </a:r>
            <a:endParaRPr lang="zh-CN" altLang="en-US"/>
          </a:p>
        </p:txBody>
      </p:sp>
    </p:spTree>
    <p:custDataLst>
      <p:tags r:id="rId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75255" y="136525"/>
            <a:ext cx="6841490" cy="521970"/>
          </a:xfrm>
          <a:prstGeom prst="rect">
            <a:avLst/>
          </a:prstGeom>
          <a:noFill/>
        </p:spPr>
        <p:txBody>
          <a:bodyPr wrap="square" rtlCol="0">
            <a:spAutoFit/>
          </a:bodyPr>
          <a:p>
            <a:pPr algn="ctr"/>
            <a:r>
              <a:rPr lang="zh-CN" altLang="en-US" sz="2800">
                <a:solidFill>
                  <a:schemeClr val="bg2"/>
                </a:solidFill>
                <a:latin typeface="思源黑体 CN Bold" panose="020B0800000000000000" charset="-122"/>
                <a:ea typeface="思源黑体 CN Bold" panose="020B0800000000000000" charset="-122"/>
                <a:sym typeface="+mn-ea"/>
              </a:rPr>
              <a:t>本轮疯牛之后，还有机会</a:t>
            </a:r>
            <a:r>
              <a:rPr lang="zh-CN" altLang="en-US" sz="2800">
                <a:solidFill>
                  <a:schemeClr val="bg2"/>
                </a:solidFill>
                <a:latin typeface="思源黑体 CN Bold" panose="020B0800000000000000" charset="-122"/>
                <a:ea typeface="思源黑体 CN Bold" panose="020B0800000000000000" charset="-122"/>
                <a:sym typeface="+mn-ea"/>
              </a:rPr>
              <a:t>吗</a:t>
            </a:r>
            <a:endParaRPr lang="zh-CN" altLang="en-US" sz="2800">
              <a:solidFill>
                <a:schemeClr val="bg2"/>
              </a:solidFill>
              <a:latin typeface="思源黑体 CN Bold" panose="020B0800000000000000" charset="-122"/>
              <a:ea typeface="思源黑体 CN Bold" panose="020B0800000000000000" charset="-122"/>
              <a:sym typeface="+mn-ea"/>
            </a:endParaRPr>
          </a:p>
        </p:txBody>
      </p:sp>
      <p:sp>
        <p:nvSpPr>
          <p:cNvPr id="5" name="文本框 4"/>
          <p:cNvSpPr txBox="1"/>
          <p:nvPr/>
        </p:nvSpPr>
        <p:spPr>
          <a:xfrm>
            <a:off x="2139315" y="996950"/>
            <a:ext cx="7914005" cy="810260"/>
          </a:xfrm>
          <a:prstGeom prst="rect">
            <a:avLst/>
          </a:prstGeom>
          <a:noFill/>
        </p:spPr>
        <p:txBody>
          <a:bodyPr wrap="square" rtlCol="0">
            <a:spAutoFit/>
          </a:bodyPr>
          <a:p>
            <a:pPr>
              <a:lnSpc>
                <a:spcPct val="130000"/>
              </a:lnSpc>
            </a:pPr>
            <a:r>
              <a:rPr lang="en-US" altLang="zh-CN" b="1">
                <a:solidFill>
                  <a:srgbClr val="FF0000"/>
                </a:solidFill>
              </a:rPr>
              <a:t>8</a:t>
            </a:r>
            <a:r>
              <a:rPr lang="zh-CN" altLang="en-US" b="1">
                <a:solidFill>
                  <a:srgbClr val="FF0000"/>
                </a:solidFill>
              </a:rPr>
              <a:t>月市场表现为结构性疯牛，在对各指数的权重影响进行修正之后，负面影响可以适当下调。乐观期待未来</a:t>
            </a:r>
            <a:r>
              <a:rPr lang="en-US" altLang="zh-CN" b="1">
                <a:solidFill>
                  <a:srgbClr val="FF0000"/>
                </a:solidFill>
              </a:rPr>
              <a:t>2-3</a:t>
            </a:r>
            <a:r>
              <a:rPr lang="zh-CN" altLang="en-US" b="1">
                <a:solidFill>
                  <a:srgbClr val="FF0000"/>
                </a:solidFill>
              </a:rPr>
              <a:t>个月后，重要指数再次尝试挑战新高。</a:t>
            </a:r>
            <a:endParaRPr lang="zh-CN" altLang="en-US" b="1">
              <a:solidFill>
                <a:srgbClr val="FF0000"/>
              </a:solidFill>
            </a:endParaRPr>
          </a:p>
        </p:txBody>
      </p:sp>
      <p:sp>
        <p:nvSpPr>
          <p:cNvPr id="13" name="文本框 12"/>
          <p:cNvSpPr txBox="1"/>
          <p:nvPr/>
        </p:nvSpPr>
        <p:spPr>
          <a:xfrm>
            <a:off x="779780" y="2879725"/>
            <a:ext cx="3956685" cy="829945"/>
          </a:xfrm>
          <a:prstGeom prst="rect">
            <a:avLst/>
          </a:prstGeom>
          <a:noFill/>
        </p:spPr>
        <p:txBody>
          <a:bodyPr wrap="square" rtlCol="0">
            <a:spAutoFit/>
          </a:bodyPr>
          <a:p>
            <a:r>
              <a:rPr lang="zh-CN" altLang="en-US" sz="2400" b="1">
                <a:solidFill>
                  <a:srgbClr val="FF0000"/>
                </a:solidFill>
              </a:rPr>
              <a:t>大主线的内部轮</a:t>
            </a:r>
            <a:r>
              <a:rPr lang="zh-CN" altLang="en-US" sz="2400" b="1">
                <a:solidFill>
                  <a:srgbClr val="FF0000"/>
                </a:solidFill>
              </a:rPr>
              <a:t>动</a:t>
            </a:r>
            <a:endParaRPr lang="zh-CN" altLang="en-US" sz="2400" b="1">
              <a:solidFill>
                <a:srgbClr val="FF0000"/>
              </a:solidFill>
            </a:endParaRPr>
          </a:p>
          <a:p>
            <a:r>
              <a:rPr lang="en-US" altLang="zh-CN" sz="2400" b="1">
                <a:solidFill>
                  <a:srgbClr val="FF0000"/>
                </a:solidFill>
              </a:rPr>
              <a:t>——</a:t>
            </a:r>
            <a:r>
              <a:rPr lang="zh-CN" altLang="en-US" sz="2400" b="1">
                <a:solidFill>
                  <a:srgbClr val="FF0000"/>
                </a:solidFill>
              </a:rPr>
              <a:t>芯片上下游的轮动</a:t>
            </a:r>
            <a:endParaRPr lang="zh-CN" altLang="en-US" sz="2400" b="1">
              <a:solidFill>
                <a:srgbClr val="FF0000"/>
              </a:solidFill>
            </a:endParaRPr>
          </a:p>
        </p:txBody>
      </p:sp>
      <p:sp>
        <p:nvSpPr>
          <p:cNvPr id="14" name="文本框 13"/>
          <p:cNvSpPr txBox="1"/>
          <p:nvPr/>
        </p:nvSpPr>
        <p:spPr>
          <a:xfrm>
            <a:off x="779780" y="4202112"/>
            <a:ext cx="5080000" cy="829945"/>
          </a:xfrm>
          <a:prstGeom prst="rect">
            <a:avLst/>
          </a:prstGeom>
          <a:ln>
            <a:solidFill>
              <a:schemeClr val="accent1"/>
            </a:solidFill>
          </a:ln>
        </p:spPr>
        <p:txBody>
          <a:bodyPr>
            <a:spAutoFit/>
          </a:bodyPr>
          <a:p>
            <a:pPr marL="0" indent="0"/>
            <a:r>
              <a:rPr lang="en-US" altLang="zh-CN" sz="1600" b="0" i="0">
                <a:solidFill>
                  <a:srgbClr val="000000"/>
                </a:solidFill>
                <a:latin typeface="微软雅黑" panose="020B0503020204020204" pitchFamily="34" charset="-122"/>
                <a:ea typeface="微软雅黑" panose="020B0503020204020204" pitchFamily="34" charset="-122"/>
              </a:rPr>
              <a:t>8</a:t>
            </a:r>
            <a:r>
              <a:rPr lang="zh-CN" altLang="en-US" sz="1600" b="0" i="0">
                <a:solidFill>
                  <a:srgbClr val="000000"/>
                </a:solidFill>
                <a:latin typeface="微软雅黑" panose="020B0503020204020204" pitchFamily="34" charset="-122"/>
                <a:ea typeface="微软雅黑" panose="020B0503020204020204" pitchFamily="34" charset="-122"/>
              </a:rPr>
              <a:t>月</a:t>
            </a:r>
            <a:r>
              <a:rPr lang="en-US" altLang="zh-CN" sz="1600" b="0" i="0">
                <a:solidFill>
                  <a:srgbClr val="000000"/>
                </a:solidFill>
                <a:latin typeface="微软雅黑" panose="020B0503020204020204" pitchFamily="34" charset="-122"/>
                <a:ea typeface="微软雅黑" panose="020B0503020204020204" pitchFamily="34" charset="-122"/>
              </a:rPr>
              <a:t>29</a:t>
            </a:r>
            <a:r>
              <a:rPr lang="zh-CN" altLang="en-US" sz="1600" b="0" i="0">
                <a:solidFill>
                  <a:srgbClr val="000000"/>
                </a:solidFill>
                <a:latin typeface="微软雅黑" panose="020B0503020204020204" pitchFamily="34" charset="-122"/>
                <a:ea typeface="微软雅黑" panose="020B0503020204020204" pitchFamily="34" charset="-122"/>
              </a:rPr>
              <a:t>日，美国商务部将</a:t>
            </a:r>
            <a:r>
              <a:rPr lang="zh-CN" altLang="en-US" sz="1600" b="0" i="0">
                <a:solidFill>
                  <a:srgbClr val="4A90E2"/>
                </a:solidFill>
                <a:latin typeface="微软雅黑" panose="020B0503020204020204" pitchFamily="34" charset="-122"/>
                <a:ea typeface="微软雅黑" panose="020B0503020204020204" pitchFamily="34" charset="-122"/>
              </a:rPr>
              <a:t>英特尔半导体</a:t>
            </a:r>
            <a:r>
              <a:rPr lang="zh-CN" altLang="en-US" sz="1600" b="0" i="0">
                <a:solidFill>
                  <a:srgbClr val="000000"/>
                </a:solidFill>
                <a:latin typeface="微软雅黑" panose="020B0503020204020204" pitchFamily="34" charset="-122"/>
                <a:ea typeface="微软雅黑" panose="020B0503020204020204" pitchFamily="34" charset="-122"/>
              </a:rPr>
              <a:t>（大连）有限公司、三星中国</a:t>
            </a:r>
            <a:r>
              <a:rPr lang="zh-CN" altLang="en-US" sz="1600" b="0" i="0">
                <a:solidFill>
                  <a:srgbClr val="4A90E2"/>
                </a:solidFill>
                <a:latin typeface="微软雅黑" panose="020B0503020204020204" pitchFamily="34" charset="-122"/>
                <a:ea typeface="微软雅黑" panose="020B0503020204020204" pitchFamily="34" charset="-122"/>
              </a:rPr>
              <a:t>半导体</a:t>
            </a:r>
            <a:r>
              <a:rPr lang="zh-CN" altLang="en-US" sz="1600" b="0" i="0">
                <a:solidFill>
                  <a:srgbClr val="000000"/>
                </a:solidFill>
                <a:latin typeface="微软雅黑" panose="020B0503020204020204" pitchFamily="34" charset="-122"/>
                <a:ea typeface="微软雅黑" panose="020B0503020204020204" pitchFamily="34" charset="-122"/>
              </a:rPr>
              <a:t>有限公司以及</a:t>
            </a:r>
            <a:r>
              <a:rPr lang="en-US" altLang="zh-CN" sz="1600" b="0" i="0">
                <a:solidFill>
                  <a:srgbClr val="000000"/>
                </a:solidFill>
                <a:latin typeface="微软雅黑" panose="020B0503020204020204" pitchFamily="34" charset="-122"/>
                <a:ea typeface="微软雅黑" panose="020B0503020204020204" pitchFamily="34" charset="-122"/>
              </a:rPr>
              <a:t>SK</a:t>
            </a:r>
            <a:r>
              <a:rPr lang="zh-CN" altLang="en-US" sz="1600" b="0" i="0">
                <a:solidFill>
                  <a:srgbClr val="000000"/>
                </a:solidFill>
                <a:latin typeface="微软雅黑" panose="020B0503020204020204" pitchFamily="34" charset="-122"/>
                <a:ea typeface="微软雅黑" panose="020B0503020204020204" pitchFamily="34" charset="-122"/>
              </a:rPr>
              <a:t>海力士半导体（中国）有限公司移出“经验证最终用户”授权名单。</a:t>
            </a:r>
            <a:endParaRPr lang="zh-CN" altLang="en-US" sz="1600" b="0" i="0">
              <a:solidFill>
                <a:srgbClr val="000000"/>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721360" y="5302250"/>
            <a:ext cx="5128895" cy="368300"/>
          </a:xfrm>
          <a:prstGeom prst="rect">
            <a:avLst/>
          </a:prstGeom>
          <a:noFill/>
        </p:spPr>
        <p:txBody>
          <a:bodyPr wrap="square" rtlCol="0">
            <a:spAutoFit/>
          </a:bodyPr>
          <a:p>
            <a:r>
              <a:rPr lang="zh-CN" altLang="en-US" b="1">
                <a:solidFill>
                  <a:schemeClr val="tx1"/>
                </a:solidFill>
              </a:rPr>
              <a:t>半导体领域依然是交锋重点领域，危机互现</a:t>
            </a:r>
            <a:endParaRPr lang="zh-CN" altLang="en-US" b="1">
              <a:solidFill>
                <a:schemeClr val="tx1"/>
              </a:solidFill>
            </a:endParaRPr>
          </a:p>
        </p:txBody>
      </p:sp>
      <p:sp>
        <p:nvSpPr>
          <p:cNvPr id="16" name="文本框 15"/>
          <p:cNvSpPr txBox="1"/>
          <p:nvPr/>
        </p:nvSpPr>
        <p:spPr>
          <a:xfrm>
            <a:off x="779145" y="5883275"/>
            <a:ext cx="5088255" cy="368300"/>
          </a:xfrm>
          <a:prstGeom prst="rect">
            <a:avLst/>
          </a:prstGeom>
          <a:noFill/>
        </p:spPr>
        <p:txBody>
          <a:bodyPr wrap="square" rtlCol="0">
            <a:spAutoFit/>
          </a:bodyPr>
          <a:p>
            <a:r>
              <a:rPr lang="zh-CN" altLang="en-US" b="1">
                <a:solidFill>
                  <a:srgbClr val="FF0000"/>
                </a:solidFill>
              </a:rPr>
              <a:t>从芯片往上游传导：封测、设备、材料</a:t>
            </a:r>
            <a:endParaRPr lang="zh-CN" altLang="en-US" b="1">
              <a:solidFill>
                <a:srgbClr val="FF0000"/>
              </a:solidFill>
            </a:endParaRPr>
          </a:p>
        </p:txBody>
      </p:sp>
      <p:sp>
        <p:nvSpPr>
          <p:cNvPr id="20" name="文本框 19"/>
          <p:cNvSpPr txBox="1"/>
          <p:nvPr/>
        </p:nvSpPr>
        <p:spPr>
          <a:xfrm>
            <a:off x="6531610" y="2879725"/>
            <a:ext cx="4330700" cy="368300"/>
          </a:xfrm>
          <a:prstGeom prst="rect">
            <a:avLst/>
          </a:prstGeom>
          <a:noFill/>
        </p:spPr>
        <p:txBody>
          <a:bodyPr wrap="square" rtlCol="0">
            <a:spAutoFit/>
          </a:bodyPr>
          <a:p>
            <a:r>
              <a:rPr lang="zh-CN" altLang="en-US" b="1">
                <a:solidFill>
                  <a:srgbClr val="FF0000"/>
                </a:solidFill>
              </a:rPr>
              <a:t>横向轮动</a:t>
            </a:r>
            <a:r>
              <a:rPr lang="en-US" altLang="zh-CN" b="1">
                <a:solidFill>
                  <a:srgbClr val="FF0000"/>
                </a:solidFill>
              </a:rPr>
              <a:t>——</a:t>
            </a:r>
            <a:r>
              <a:rPr lang="zh-CN" altLang="en-US" b="1">
                <a:solidFill>
                  <a:srgbClr val="FF0000"/>
                </a:solidFill>
              </a:rPr>
              <a:t>各行业龙头</a:t>
            </a:r>
            <a:endParaRPr lang="zh-CN" altLang="en-US" b="1">
              <a:solidFill>
                <a:srgbClr val="FF0000"/>
              </a:solidFill>
            </a:endParaRPr>
          </a:p>
        </p:txBody>
      </p:sp>
      <p:sp>
        <p:nvSpPr>
          <p:cNvPr id="21" name="文本框 20"/>
          <p:cNvSpPr txBox="1"/>
          <p:nvPr/>
        </p:nvSpPr>
        <p:spPr>
          <a:xfrm>
            <a:off x="6531610" y="3863340"/>
            <a:ext cx="4330700" cy="368300"/>
          </a:xfrm>
          <a:prstGeom prst="rect">
            <a:avLst/>
          </a:prstGeom>
          <a:noFill/>
        </p:spPr>
        <p:txBody>
          <a:bodyPr wrap="square" rtlCol="0">
            <a:spAutoFit/>
          </a:bodyPr>
          <a:p>
            <a:r>
              <a:rPr lang="zh-CN" altLang="en-US" b="1">
                <a:solidFill>
                  <a:srgbClr val="FF0000"/>
                </a:solidFill>
              </a:rPr>
              <a:t>横向轮动</a:t>
            </a:r>
            <a:r>
              <a:rPr lang="en-US" altLang="zh-CN" b="1">
                <a:solidFill>
                  <a:srgbClr val="FF0000"/>
                </a:solidFill>
              </a:rPr>
              <a:t>——</a:t>
            </a:r>
            <a:r>
              <a:rPr lang="zh-CN" altLang="en-US" b="1">
                <a:solidFill>
                  <a:srgbClr val="FF0000"/>
                </a:solidFill>
              </a:rPr>
              <a:t>题材</a:t>
            </a:r>
            <a:r>
              <a:rPr lang="zh-CN" altLang="en-US" b="1">
                <a:solidFill>
                  <a:srgbClr val="FF0000"/>
                </a:solidFill>
              </a:rPr>
              <a:t>切换</a:t>
            </a:r>
            <a:endParaRPr lang="zh-CN" altLang="en-US" b="1">
              <a:solidFill>
                <a:srgbClr val="FF0000"/>
              </a:solidFill>
            </a:endParaRPr>
          </a:p>
        </p:txBody>
      </p:sp>
      <p:pic>
        <p:nvPicPr>
          <p:cNvPr id="22" name="图片 21"/>
          <p:cNvPicPr>
            <a:picLocks noChangeAspect="1"/>
          </p:cNvPicPr>
          <p:nvPr/>
        </p:nvPicPr>
        <p:blipFill>
          <a:blip r:embed="rId1"/>
          <a:stretch>
            <a:fillRect/>
          </a:stretch>
        </p:blipFill>
        <p:spPr>
          <a:xfrm>
            <a:off x="6531610" y="4319905"/>
            <a:ext cx="4831715" cy="2115820"/>
          </a:xfrm>
          <a:prstGeom prst="rect">
            <a:avLst/>
          </a:prstGeom>
          <a:ln>
            <a:solidFill>
              <a:schemeClr val="accent1"/>
            </a:solidFill>
          </a:ln>
        </p:spPr>
      </p:pic>
      <p:sp>
        <p:nvSpPr>
          <p:cNvPr id="23" name="文本框 22"/>
          <p:cNvSpPr txBox="1"/>
          <p:nvPr/>
        </p:nvSpPr>
        <p:spPr>
          <a:xfrm>
            <a:off x="6624955" y="5767070"/>
            <a:ext cx="3190875" cy="368300"/>
          </a:xfrm>
          <a:prstGeom prst="rect">
            <a:avLst/>
          </a:prstGeom>
          <a:noFill/>
        </p:spPr>
        <p:txBody>
          <a:bodyPr wrap="square" rtlCol="0">
            <a:spAutoFit/>
          </a:bodyPr>
          <a:p>
            <a:r>
              <a:rPr lang="zh-CN" altLang="en-US" b="1">
                <a:solidFill>
                  <a:srgbClr val="FF0000"/>
                </a:solidFill>
              </a:rPr>
              <a:t>芯片</a:t>
            </a:r>
            <a:r>
              <a:rPr lang="en-US" altLang="zh-CN" b="1">
                <a:solidFill>
                  <a:srgbClr val="FF0000"/>
                </a:solidFill>
              </a:rPr>
              <a:t>ETF</a:t>
            </a:r>
            <a:r>
              <a:rPr lang="zh-CN" altLang="en-US" b="1">
                <a:solidFill>
                  <a:srgbClr val="FF0000"/>
                </a:solidFill>
              </a:rPr>
              <a:t>休息，电池</a:t>
            </a:r>
            <a:r>
              <a:rPr lang="en-US" altLang="zh-CN" b="1">
                <a:solidFill>
                  <a:srgbClr val="FF0000"/>
                </a:solidFill>
              </a:rPr>
              <a:t>ETF</a:t>
            </a:r>
            <a:r>
              <a:rPr lang="zh-CN" altLang="en-US" b="1">
                <a:solidFill>
                  <a:srgbClr val="FF0000"/>
                </a:solidFill>
              </a:rPr>
              <a:t>冲板</a:t>
            </a:r>
            <a:endParaRPr lang="zh-CN" altLang="en-US" b="1">
              <a:solidFill>
                <a:srgbClr val="FF0000"/>
              </a:solidFill>
            </a:endParaRPr>
          </a:p>
        </p:txBody>
      </p:sp>
      <p:sp>
        <p:nvSpPr>
          <p:cNvPr id="24" name="文本框 23"/>
          <p:cNvSpPr txBox="1"/>
          <p:nvPr/>
        </p:nvSpPr>
        <p:spPr>
          <a:xfrm>
            <a:off x="6531610" y="3337560"/>
            <a:ext cx="5476875" cy="368300"/>
          </a:xfrm>
          <a:prstGeom prst="rect">
            <a:avLst/>
          </a:prstGeom>
          <a:noFill/>
        </p:spPr>
        <p:txBody>
          <a:bodyPr wrap="square" rtlCol="0">
            <a:spAutoFit/>
          </a:bodyPr>
          <a:p>
            <a:r>
              <a:rPr lang="zh-CN" altLang="en-US"/>
              <a:t>寒武纪停下脚步，宁德时代突破，百济神州创</a:t>
            </a:r>
            <a:r>
              <a:rPr lang="zh-CN" altLang="en-US"/>
              <a:t>新高</a:t>
            </a:r>
            <a:endParaRPr lang="zh-CN" altLang="en-US"/>
          </a:p>
        </p:txBody>
      </p:sp>
      <p:sp>
        <p:nvSpPr>
          <p:cNvPr id="25" name="文本框 24"/>
          <p:cNvSpPr txBox="1"/>
          <p:nvPr/>
        </p:nvSpPr>
        <p:spPr>
          <a:xfrm>
            <a:off x="3830320" y="2159635"/>
            <a:ext cx="4530725" cy="368300"/>
          </a:xfrm>
          <a:prstGeom prst="rect">
            <a:avLst/>
          </a:prstGeom>
          <a:noFill/>
        </p:spPr>
        <p:txBody>
          <a:bodyPr wrap="square" rtlCol="0">
            <a:spAutoFit/>
          </a:bodyPr>
          <a:p>
            <a:pPr algn="ctr"/>
            <a:r>
              <a:rPr lang="zh-CN" altLang="en-US" b="1"/>
              <a:t>未来一个阶段，市场可能出现的轮动逻辑</a:t>
            </a:r>
            <a:endParaRPr lang="zh-CN" altLang="en-US" b="1"/>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483485" y="136525"/>
            <a:ext cx="7225665" cy="521970"/>
          </a:xfrm>
          <a:prstGeom prst="rect">
            <a:avLst/>
          </a:prstGeom>
          <a:noFill/>
        </p:spPr>
        <p:txBody>
          <a:bodyPr wrap="square" rtlCol="0">
            <a:spAutoFit/>
          </a:bodyPr>
          <a:p>
            <a:pPr algn="ctr"/>
            <a:r>
              <a:rPr lang="zh-CN" altLang="en-US" sz="2800" b="1">
                <a:solidFill>
                  <a:schemeClr val="bg1"/>
                </a:solidFill>
              </a:rPr>
              <a:t>市场不缺钱</a:t>
            </a:r>
            <a:r>
              <a:rPr lang="en-US" altLang="zh-CN" sz="2800" b="1">
                <a:solidFill>
                  <a:schemeClr val="bg1"/>
                </a:solidFill>
              </a:rPr>
              <a:t>  </a:t>
            </a:r>
            <a:r>
              <a:rPr lang="zh-CN" altLang="en-US" sz="2800" b="1">
                <a:solidFill>
                  <a:schemeClr val="bg1"/>
                </a:solidFill>
              </a:rPr>
              <a:t>缺</a:t>
            </a:r>
            <a:r>
              <a:rPr lang="zh-CN" altLang="en-US" sz="2800" b="1">
                <a:solidFill>
                  <a:schemeClr val="bg1"/>
                </a:solidFill>
              </a:rPr>
              <a:t>业绩</a:t>
            </a:r>
            <a:endParaRPr lang="zh-CN" altLang="en-US" sz="2800" b="1">
              <a:solidFill>
                <a:schemeClr val="bg1"/>
              </a:solidFill>
            </a:endParaRPr>
          </a:p>
        </p:txBody>
      </p:sp>
      <p:sp>
        <p:nvSpPr>
          <p:cNvPr id="3" name="文本框 2"/>
          <p:cNvSpPr txBox="1"/>
          <p:nvPr/>
        </p:nvSpPr>
        <p:spPr>
          <a:xfrm>
            <a:off x="2674620" y="938530"/>
            <a:ext cx="6883400" cy="368300"/>
          </a:xfrm>
          <a:prstGeom prst="rect">
            <a:avLst/>
          </a:prstGeom>
          <a:noFill/>
        </p:spPr>
        <p:txBody>
          <a:bodyPr wrap="square" rtlCol="0">
            <a:spAutoFit/>
          </a:bodyPr>
          <a:p>
            <a:pPr algn="ctr"/>
            <a:r>
              <a:rPr lang="zh-CN" altLang="en-US" b="1">
                <a:solidFill>
                  <a:srgbClr val="FF0000"/>
                </a:solidFill>
              </a:rPr>
              <a:t>所以更要寻找业绩驱动性强的个股和方向</a:t>
            </a:r>
            <a:endParaRPr lang="zh-CN" altLang="en-US" b="1">
              <a:solidFill>
                <a:srgbClr val="FF0000"/>
              </a:solidFill>
            </a:endParaRPr>
          </a:p>
        </p:txBody>
      </p:sp>
      <p:pic>
        <p:nvPicPr>
          <p:cNvPr id="5" name="图片 4"/>
          <p:cNvPicPr>
            <a:picLocks noChangeAspect="1"/>
          </p:cNvPicPr>
          <p:nvPr/>
        </p:nvPicPr>
        <p:blipFill>
          <a:blip r:embed="rId1"/>
          <a:stretch>
            <a:fillRect/>
          </a:stretch>
        </p:blipFill>
        <p:spPr>
          <a:xfrm>
            <a:off x="338455" y="1800860"/>
            <a:ext cx="5629910" cy="3128645"/>
          </a:xfrm>
          <a:prstGeom prst="rect">
            <a:avLst/>
          </a:prstGeom>
          <a:ln>
            <a:solidFill>
              <a:schemeClr val="accent1"/>
            </a:solidFill>
          </a:ln>
        </p:spPr>
      </p:pic>
      <p:pic>
        <p:nvPicPr>
          <p:cNvPr id="8" name="图片 7"/>
          <p:cNvPicPr>
            <a:picLocks noChangeAspect="1"/>
          </p:cNvPicPr>
          <p:nvPr/>
        </p:nvPicPr>
        <p:blipFill>
          <a:blip r:embed="rId2"/>
          <a:stretch>
            <a:fillRect/>
          </a:stretch>
        </p:blipFill>
        <p:spPr>
          <a:xfrm>
            <a:off x="6101080" y="1800860"/>
            <a:ext cx="5749925" cy="3129280"/>
          </a:xfrm>
          <a:prstGeom prst="rect">
            <a:avLst/>
          </a:prstGeom>
          <a:ln>
            <a:solidFill>
              <a:schemeClr val="accent1"/>
            </a:solidFill>
          </a:ln>
        </p:spPr>
      </p:pic>
      <p:sp>
        <p:nvSpPr>
          <p:cNvPr id="10" name="文本框 9"/>
          <p:cNvSpPr txBox="1"/>
          <p:nvPr/>
        </p:nvSpPr>
        <p:spPr>
          <a:xfrm>
            <a:off x="737870" y="5103495"/>
            <a:ext cx="4663440" cy="368300"/>
          </a:xfrm>
          <a:prstGeom prst="rect">
            <a:avLst/>
          </a:prstGeom>
          <a:noFill/>
        </p:spPr>
        <p:txBody>
          <a:bodyPr wrap="square" rtlCol="0">
            <a:spAutoFit/>
          </a:bodyPr>
          <a:p>
            <a:pPr algn="ctr"/>
            <a:r>
              <a:rPr lang="zh-CN" altLang="en-US"/>
              <a:t>业绩持续</a:t>
            </a:r>
            <a:r>
              <a:rPr lang="zh-CN" altLang="en-US"/>
              <a:t>增长</a:t>
            </a:r>
            <a:endParaRPr lang="zh-CN" altLang="en-US"/>
          </a:p>
        </p:txBody>
      </p:sp>
      <p:sp>
        <p:nvSpPr>
          <p:cNvPr id="11" name="文本框 10"/>
          <p:cNvSpPr txBox="1"/>
          <p:nvPr/>
        </p:nvSpPr>
        <p:spPr>
          <a:xfrm>
            <a:off x="6644005" y="5103495"/>
            <a:ext cx="4663440" cy="368300"/>
          </a:xfrm>
          <a:prstGeom prst="rect">
            <a:avLst/>
          </a:prstGeom>
          <a:noFill/>
        </p:spPr>
        <p:txBody>
          <a:bodyPr wrap="square" rtlCol="0">
            <a:spAutoFit/>
          </a:bodyPr>
          <a:p>
            <a:pPr algn="ctr"/>
            <a:r>
              <a:rPr lang="zh-CN" altLang="en-US"/>
              <a:t>业绩</a:t>
            </a:r>
            <a:r>
              <a:rPr lang="zh-CN" altLang="en-US"/>
              <a:t>确定反转</a:t>
            </a:r>
            <a:endParaRPr lang="zh-CN" altLang="en-US"/>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75255" y="136525"/>
            <a:ext cx="6841490" cy="521970"/>
          </a:xfrm>
          <a:prstGeom prst="rect">
            <a:avLst/>
          </a:prstGeom>
          <a:noFill/>
        </p:spPr>
        <p:txBody>
          <a:bodyPr wrap="square" rtlCol="0">
            <a:spAutoFit/>
          </a:bodyPr>
          <a:p>
            <a:pPr algn="ctr"/>
            <a:r>
              <a:rPr lang="zh-CN" altLang="en-US" sz="2800" b="1">
                <a:solidFill>
                  <a:schemeClr val="bg1"/>
                </a:solidFill>
              </a:rPr>
              <a:t>面对大涨</a:t>
            </a:r>
            <a:r>
              <a:rPr lang="en-US" altLang="zh-CN" sz="2800" b="1">
                <a:solidFill>
                  <a:schemeClr val="bg1"/>
                </a:solidFill>
              </a:rPr>
              <a:t> </a:t>
            </a:r>
            <a:r>
              <a:rPr lang="zh-CN" altLang="en-US" sz="2800" b="1">
                <a:solidFill>
                  <a:schemeClr val="bg1"/>
                </a:solidFill>
              </a:rPr>
              <a:t>如何才能不</a:t>
            </a:r>
            <a:r>
              <a:rPr lang="en-US" altLang="zh-CN" sz="2800" b="1">
                <a:solidFill>
                  <a:schemeClr val="bg1"/>
                </a:solidFill>
              </a:rPr>
              <a:t>“</a:t>
            </a:r>
            <a:r>
              <a:rPr lang="zh-CN" altLang="en-US" sz="2800" b="1">
                <a:solidFill>
                  <a:schemeClr val="bg1"/>
                </a:solidFill>
              </a:rPr>
              <a:t>崩溃</a:t>
            </a:r>
            <a:r>
              <a:rPr lang="en-US" altLang="zh-CN" sz="2800" b="1">
                <a:solidFill>
                  <a:schemeClr val="bg1"/>
                </a:solidFill>
              </a:rPr>
              <a:t>”</a:t>
            </a:r>
            <a:endParaRPr lang="en-US" altLang="zh-CN" sz="2800" b="1">
              <a:solidFill>
                <a:schemeClr val="bg1"/>
              </a:solidFill>
            </a:endParaRPr>
          </a:p>
        </p:txBody>
      </p:sp>
      <p:pic>
        <p:nvPicPr>
          <p:cNvPr id="5" name="图片 4"/>
          <p:cNvPicPr>
            <a:picLocks noChangeAspect="1"/>
          </p:cNvPicPr>
          <p:nvPr/>
        </p:nvPicPr>
        <p:blipFill>
          <a:blip r:embed="rId1"/>
          <a:stretch>
            <a:fillRect/>
          </a:stretch>
        </p:blipFill>
        <p:spPr>
          <a:xfrm>
            <a:off x="257810" y="1049020"/>
            <a:ext cx="5496560" cy="4890135"/>
          </a:xfrm>
          <a:prstGeom prst="rect">
            <a:avLst/>
          </a:prstGeom>
        </p:spPr>
      </p:pic>
      <p:pic>
        <p:nvPicPr>
          <p:cNvPr id="6" name="图片 5"/>
          <p:cNvPicPr>
            <a:picLocks noChangeAspect="1"/>
          </p:cNvPicPr>
          <p:nvPr/>
        </p:nvPicPr>
        <p:blipFill>
          <a:blip r:embed="rId2"/>
          <a:stretch>
            <a:fillRect/>
          </a:stretch>
        </p:blipFill>
        <p:spPr>
          <a:xfrm>
            <a:off x="5211445" y="1621155"/>
            <a:ext cx="6980555" cy="2065020"/>
          </a:xfrm>
          <a:prstGeom prst="rect">
            <a:avLst/>
          </a:prstGeom>
        </p:spPr>
      </p:pic>
      <p:sp>
        <p:nvSpPr>
          <p:cNvPr id="7" name="文本框 6"/>
          <p:cNvSpPr txBox="1"/>
          <p:nvPr/>
        </p:nvSpPr>
        <p:spPr>
          <a:xfrm>
            <a:off x="5754370" y="4462780"/>
            <a:ext cx="6437630" cy="1476375"/>
          </a:xfrm>
          <a:prstGeom prst="rect">
            <a:avLst/>
          </a:prstGeom>
          <a:noFill/>
        </p:spPr>
        <p:txBody>
          <a:bodyPr wrap="square" rtlCol="0">
            <a:spAutoFit/>
          </a:bodyPr>
          <a:p>
            <a:r>
              <a:rPr lang="zh-CN" altLang="en-US" b="1">
                <a:solidFill>
                  <a:srgbClr val="FF0000"/>
                </a:solidFill>
              </a:rPr>
              <a:t>大涨中的崩溃</a:t>
            </a:r>
            <a:endParaRPr lang="zh-CN" altLang="en-US" b="1">
              <a:solidFill>
                <a:srgbClr val="FF0000"/>
              </a:solidFill>
            </a:endParaRPr>
          </a:p>
          <a:p>
            <a:endParaRPr lang="zh-CN" altLang="en-US" b="1">
              <a:solidFill>
                <a:srgbClr val="FF0000"/>
              </a:solidFill>
            </a:endParaRPr>
          </a:p>
          <a:p>
            <a:r>
              <a:rPr lang="en-US" altLang="zh-CN" b="1">
                <a:solidFill>
                  <a:srgbClr val="FF0000"/>
                </a:solidFill>
              </a:rPr>
              <a:t>       </a:t>
            </a:r>
            <a:r>
              <a:rPr lang="zh-CN" altLang="en-US" b="1">
                <a:solidFill>
                  <a:srgbClr val="FF0000"/>
                </a:solidFill>
              </a:rPr>
              <a:t>不仅仅来自于在大涨中没有赚到（足够多的）钱的懊恼</a:t>
            </a:r>
            <a:endParaRPr lang="zh-CN" altLang="en-US" b="1">
              <a:solidFill>
                <a:srgbClr val="FF0000"/>
              </a:solidFill>
            </a:endParaRPr>
          </a:p>
          <a:p>
            <a:endParaRPr lang="zh-CN" altLang="en-US" b="1">
              <a:solidFill>
                <a:srgbClr val="FF0000"/>
              </a:solidFill>
            </a:endParaRPr>
          </a:p>
          <a:p>
            <a:r>
              <a:rPr lang="zh-CN" altLang="en-US" b="1">
                <a:solidFill>
                  <a:srgbClr val="FF0000"/>
                </a:solidFill>
              </a:rPr>
              <a:t>更多的是来自于错过这个机会就再也赚不到钱的恐惧</a:t>
            </a:r>
            <a:endParaRPr lang="zh-CN" altLang="en-US" b="1">
              <a:solidFill>
                <a:srgbClr val="FF0000"/>
              </a:solidFill>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30450" y="136525"/>
            <a:ext cx="7531100" cy="521970"/>
          </a:xfrm>
          <a:prstGeom prst="rect">
            <a:avLst/>
          </a:prstGeom>
          <a:noFill/>
        </p:spPr>
        <p:txBody>
          <a:bodyPr wrap="square" rtlCol="0">
            <a:spAutoFit/>
          </a:bodyPr>
          <a:p>
            <a:pPr algn="ctr"/>
            <a:r>
              <a:rPr lang="zh-CN" altLang="en-US" sz="2800" b="1">
                <a:solidFill>
                  <a:schemeClr val="bg1"/>
                </a:solidFill>
              </a:rPr>
              <a:t>策略猎手跟投正在摆脱</a:t>
            </a:r>
            <a:r>
              <a:rPr lang="en-US" altLang="zh-CN" sz="2800" b="1">
                <a:solidFill>
                  <a:schemeClr val="bg1"/>
                </a:solidFill>
              </a:rPr>
              <a:t>“</a:t>
            </a:r>
            <a:r>
              <a:rPr lang="zh-CN" altLang="en-US" sz="2800" b="1">
                <a:solidFill>
                  <a:schemeClr val="bg1"/>
                </a:solidFill>
              </a:rPr>
              <a:t>炒股</a:t>
            </a:r>
            <a:r>
              <a:rPr lang="en-US" altLang="zh-CN" sz="2800" b="1">
                <a:solidFill>
                  <a:schemeClr val="bg1"/>
                </a:solidFill>
              </a:rPr>
              <a:t>”</a:t>
            </a:r>
            <a:r>
              <a:rPr lang="zh-CN" altLang="en-US" sz="2800" b="1">
                <a:solidFill>
                  <a:schemeClr val="bg1"/>
                </a:solidFill>
              </a:rPr>
              <a:t>的狭义投资</a:t>
            </a:r>
            <a:r>
              <a:rPr lang="zh-CN" altLang="en-US" sz="2800" b="1">
                <a:solidFill>
                  <a:schemeClr val="bg1"/>
                </a:solidFill>
              </a:rPr>
              <a:t>领域</a:t>
            </a:r>
            <a:endParaRPr lang="zh-CN" altLang="en-US" sz="2800" b="1">
              <a:solidFill>
                <a:schemeClr val="bg1"/>
              </a:solidFill>
            </a:endParaRPr>
          </a:p>
        </p:txBody>
      </p:sp>
      <p:sp>
        <p:nvSpPr>
          <p:cNvPr id="4" name="文本框 3"/>
          <p:cNvSpPr txBox="1"/>
          <p:nvPr/>
        </p:nvSpPr>
        <p:spPr>
          <a:xfrm>
            <a:off x="2517140" y="1071245"/>
            <a:ext cx="7148830" cy="1476375"/>
          </a:xfrm>
          <a:prstGeom prst="rect">
            <a:avLst/>
          </a:prstGeom>
          <a:noFill/>
        </p:spPr>
        <p:txBody>
          <a:bodyPr wrap="square" rtlCol="0">
            <a:spAutoFit/>
          </a:bodyPr>
          <a:p>
            <a:r>
              <a:rPr lang="zh-CN" altLang="en-US"/>
              <a:t>两种思维</a:t>
            </a:r>
            <a:r>
              <a:rPr lang="en-US" altLang="zh-CN"/>
              <a:t>——</a:t>
            </a:r>
            <a:endParaRPr lang="en-US" altLang="zh-CN"/>
          </a:p>
          <a:p>
            <a:endParaRPr lang="en-US" altLang="zh-CN"/>
          </a:p>
          <a:p>
            <a:pPr marL="285750" indent="-285750">
              <a:buFont typeface="Wingdings" panose="05000000000000000000" charset="0"/>
              <a:buChar char="Ø"/>
            </a:pPr>
            <a:r>
              <a:rPr lang="zh-CN" altLang="en-US"/>
              <a:t>这个地方很好赚钱，所以恨不得把所有的钱都投向于</a:t>
            </a:r>
            <a:r>
              <a:rPr lang="zh-CN" altLang="en-US"/>
              <a:t>它</a:t>
            </a:r>
            <a:endParaRPr lang="zh-CN" altLang="en-US"/>
          </a:p>
          <a:p>
            <a:pPr marL="285750" indent="-285750">
              <a:buFont typeface="Wingdings" panose="05000000000000000000" charset="0"/>
              <a:buChar char="Ø"/>
            </a:pPr>
            <a:endParaRPr lang="zh-CN" altLang="en-US"/>
          </a:p>
          <a:p>
            <a:pPr marL="285750" indent="-285750">
              <a:buFont typeface="Wingdings" panose="05000000000000000000" charset="0"/>
              <a:buChar char="Ø"/>
            </a:pPr>
            <a:r>
              <a:rPr lang="zh-CN" altLang="en-US"/>
              <a:t>这个地方很难亏钱，所以可以考虑把更多的钱都放在</a:t>
            </a:r>
            <a:r>
              <a:rPr lang="zh-CN" altLang="en-US"/>
              <a:t>这里</a:t>
            </a:r>
            <a:endParaRPr lang="zh-CN" altLang="en-US"/>
          </a:p>
        </p:txBody>
      </p:sp>
      <p:pic>
        <p:nvPicPr>
          <p:cNvPr id="5" name="图片 4"/>
          <p:cNvPicPr>
            <a:picLocks noChangeAspect="1"/>
          </p:cNvPicPr>
          <p:nvPr/>
        </p:nvPicPr>
        <p:blipFill>
          <a:blip r:embed="rId1"/>
          <a:stretch>
            <a:fillRect/>
          </a:stretch>
        </p:blipFill>
        <p:spPr>
          <a:xfrm>
            <a:off x="659765" y="2960370"/>
            <a:ext cx="4219575" cy="1895475"/>
          </a:xfrm>
          <a:prstGeom prst="rect">
            <a:avLst/>
          </a:prstGeom>
        </p:spPr>
      </p:pic>
      <p:pic>
        <p:nvPicPr>
          <p:cNvPr id="8" name="图片 7"/>
          <p:cNvPicPr>
            <a:picLocks noChangeAspect="1"/>
          </p:cNvPicPr>
          <p:nvPr/>
        </p:nvPicPr>
        <p:blipFill>
          <a:blip r:embed="rId2"/>
          <a:stretch>
            <a:fillRect/>
          </a:stretch>
        </p:blipFill>
        <p:spPr>
          <a:xfrm>
            <a:off x="659765" y="5132070"/>
            <a:ext cx="2654300" cy="374650"/>
          </a:xfrm>
          <a:prstGeom prst="rect">
            <a:avLst/>
          </a:prstGeom>
        </p:spPr>
      </p:pic>
      <p:sp>
        <p:nvSpPr>
          <p:cNvPr id="11" name="文本框 10"/>
          <p:cNvSpPr txBox="1"/>
          <p:nvPr/>
        </p:nvSpPr>
        <p:spPr>
          <a:xfrm>
            <a:off x="5447665" y="2971800"/>
            <a:ext cx="5951855" cy="2970530"/>
          </a:xfrm>
          <a:prstGeom prst="rect">
            <a:avLst/>
          </a:prstGeom>
          <a:noFill/>
        </p:spPr>
        <p:txBody>
          <a:bodyPr wrap="square" rtlCol="0">
            <a:spAutoFit/>
          </a:bodyPr>
          <a:p>
            <a:r>
              <a:rPr lang="zh-CN" altLang="en-US">
                <a:solidFill>
                  <a:srgbClr val="FF0000"/>
                </a:solidFill>
              </a:rPr>
              <a:t>温馨提示：</a:t>
            </a:r>
            <a:endParaRPr lang="zh-CN" altLang="en-US">
              <a:solidFill>
                <a:srgbClr val="FF0000"/>
              </a:solidFill>
            </a:endParaRPr>
          </a:p>
          <a:p>
            <a:endParaRPr lang="zh-CN" altLang="en-US">
              <a:solidFill>
                <a:srgbClr val="FF0000"/>
              </a:solidFill>
            </a:endParaRPr>
          </a:p>
          <a:p>
            <a:pPr>
              <a:lnSpc>
                <a:spcPct val="120000"/>
              </a:lnSpc>
            </a:pPr>
            <a:r>
              <a:rPr lang="zh-CN" altLang="en-US">
                <a:solidFill>
                  <a:srgbClr val="FF0000"/>
                </a:solidFill>
              </a:rPr>
              <a:t>你在购买策略猎手之前</a:t>
            </a:r>
            <a:endParaRPr lang="zh-CN" altLang="en-US">
              <a:solidFill>
                <a:srgbClr val="FF0000"/>
              </a:solidFill>
            </a:endParaRPr>
          </a:p>
          <a:p>
            <a:pPr>
              <a:lnSpc>
                <a:spcPct val="120000"/>
              </a:lnSpc>
            </a:pPr>
            <a:r>
              <a:rPr lang="en-US" altLang="zh-CN">
                <a:solidFill>
                  <a:srgbClr val="FF0000"/>
                </a:solidFill>
              </a:rPr>
              <a:t>                            </a:t>
            </a:r>
            <a:r>
              <a:rPr lang="zh-CN" altLang="en-US">
                <a:solidFill>
                  <a:srgbClr val="FF0000"/>
                </a:solidFill>
              </a:rPr>
              <a:t>或者在用策略猎手的策略开始跟投之前</a:t>
            </a:r>
            <a:endParaRPr lang="zh-CN" altLang="en-US">
              <a:solidFill>
                <a:srgbClr val="FF0000"/>
              </a:solidFill>
            </a:endParaRPr>
          </a:p>
          <a:p>
            <a:pPr>
              <a:lnSpc>
                <a:spcPct val="120000"/>
              </a:lnSpc>
            </a:pPr>
            <a:endParaRPr lang="zh-CN" altLang="en-US">
              <a:solidFill>
                <a:srgbClr val="FF0000"/>
              </a:solidFill>
            </a:endParaRPr>
          </a:p>
          <a:p>
            <a:pPr>
              <a:lnSpc>
                <a:spcPct val="120000"/>
              </a:lnSpc>
            </a:pPr>
            <a:r>
              <a:rPr lang="zh-CN" altLang="en-US">
                <a:solidFill>
                  <a:srgbClr val="FF0000"/>
                </a:solidFill>
              </a:rPr>
              <a:t>需要想清楚</a:t>
            </a:r>
            <a:endParaRPr lang="zh-CN" altLang="en-US">
              <a:solidFill>
                <a:srgbClr val="FF0000"/>
              </a:solidFill>
            </a:endParaRPr>
          </a:p>
          <a:p>
            <a:pPr>
              <a:lnSpc>
                <a:spcPct val="120000"/>
              </a:lnSpc>
            </a:pPr>
            <a:r>
              <a:rPr lang="zh-CN" altLang="en-US">
                <a:solidFill>
                  <a:srgbClr val="FF0000"/>
                </a:solidFill>
              </a:rPr>
              <a:t>你最好不要是炒股亏钱了想让策略来帮你</a:t>
            </a:r>
            <a:r>
              <a:rPr lang="en-US" altLang="zh-CN">
                <a:solidFill>
                  <a:srgbClr val="FF0000"/>
                </a:solidFill>
              </a:rPr>
              <a:t>“</a:t>
            </a:r>
            <a:r>
              <a:rPr lang="zh-CN" altLang="en-US">
                <a:solidFill>
                  <a:srgbClr val="FF0000"/>
                </a:solidFill>
              </a:rPr>
              <a:t>报仇</a:t>
            </a:r>
            <a:r>
              <a:rPr lang="en-US" altLang="zh-CN">
                <a:solidFill>
                  <a:srgbClr val="FF0000"/>
                </a:solidFill>
              </a:rPr>
              <a:t>”</a:t>
            </a:r>
            <a:endParaRPr lang="zh-CN" altLang="en-US">
              <a:solidFill>
                <a:srgbClr val="FF0000"/>
              </a:solidFill>
            </a:endParaRPr>
          </a:p>
          <a:p>
            <a:pPr>
              <a:lnSpc>
                <a:spcPct val="120000"/>
              </a:lnSpc>
            </a:pPr>
            <a:r>
              <a:rPr lang="zh-CN" altLang="en-US">
                <a:solidFill>
                  <a:srgbClr val="FF0000"/>
                </a:solidFill>
              </a:rPr>
              <a:t>你可能需要知道自己还有多少钱是在不冒险的情况下努力去获取更高的收益</a:t>
            </a:r>
            <a:endParaRPr lang="zh-CN" altLang="en-US">
              <a:solidFill>
                <a:srgbClr val="FF0000"/>
              </a:solidFill>
            </a:endParaRPr>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635"/>
            <a:ext cx="12192635" cy="6858635"/>
          </a:xfrm>
          <a:prstGeom prst="rect">
            <a:avLst/>
          </a:prstGeom>
        </p:spPr>
      </p:pic>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1"/>
          <a:stretch>
            <a:fillRect/>
          </a:stretch>
        </p:blipFill>
        <p:spPr>
          <a:xfrm>
            <a:off x="0" y="635"/>
            <a:ext cx="12192000" cy="6857365"/>
          </a:xfrm>
          <a:prstGeom prst="rect">
            <a:avLst/>
          </a:prstGeo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32.xml><?xml version="1.0" encoding="utf-8"?>
<p:tagLst xmlns:p="http://schemas.openxmlformats.org/presentationml/2006/main">
  <p:tag name="KSO_WM_BEAUTIFY_FLAG" val="#wm#"/>
  <p:tag name="KSO_WM_TEMPLATE_CATEGORY" val="custom"/>
  <p:tag name="KSO_WM_TEMPLATE_INDEX" val="20205176"/>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wm#"/>
  <p:tag name="KSO_WM_TEMPLATE_CATEGORY" val="custom"/>
  <p:tag name="KSO_WM_TEMPLATE_INDEX" val="20205176"/>
</p:tagLst>
</file>

<file path=ppt/tags/tag35.xml><?xml version="1.0" encoding="utf-8"?>
<p:tagLst xmlns:p="http://schemas.openxmlformats.org/presentationml/2006/main">
  <p:tag name="KSO_WM_BEAUTIFY_FLAG" val="#wm#"/>
  <p:tag name="KSO_WM_TEMPLATE_CATEGORY" val="custom"/>
  <p:tag name="KSO_WM_TEMPLATE_INDEX" val="20205176"/>
</p:tagLst>
</file>

<file path=ppt/tags/tag36.xml><?xml version="1.0" encoding="utf-8"?>
<p:tagLst xmlns:p="http://schemas.openxmlformats.org/presentationml/2006/main">
  <p:tag name="KSO_WM_BEAUTIFY_FLAG" val="#wm#"/>
  <p:tag name="KSO_WM_TEMPLATE_CATEGORY" val="custom"/>
  <p:tag name="KSO_WM_TEMPLATE_INDEX" val="20205176"/>
</p:tagLst>
</file>

<file path=ppt/tags/tag37.xml><?xml version="1.0" encoding="utf-8"?>
<p:tagLst xmlns:p="http://schemas.openxmlformats.org/presentationml/2006/main">
  <p:tag name="KSO_WM_BEAUTIFY_FLAG" val="#wm#"/>
  <p:tag name="KSO_WM_TEMPLATE_CATEGORY" val="custom"/>
  <p:tag name="KSO_WM_TEMPLATE_INDEX" val="20205176"/>
</p:tagLst>
</file>

<file path=ppt/tags/tag38.xml><?xml version="1.0" encoding="utf-8"?>
<p:tagLst xmlns:p="http://schemas.openxmlformats.org/presentationml/2006/main">
  <p:tag name="KSO_WM_BEAUTIFY_FLAG" val="#wm#"/>
  <p:tag name="KSO_WM_TEMPLATE_CATEGORY" val="custom"/>
  <p:tag name="KSO_WM_TEMPLATE_INDEX" val="20205176"/>
</p:tagLst>
</file>

<file path=ppt/tags/tag39.xml><?xml version="1.0" encoding="utf-8"?>
<p:tagLst xmlns:p="http://schemas.openxmlformats.org/presentationml/2006/main">
  <p:tag name="KSO_WM_BEAUTIFY_FLAG" val="#wm#"/>
  <p:tag name="KSO_WM_TEMPLATE_CATEGORY" val="custom"/>
  <p:tag name="KSO_WM_TEMPLATE_INDEX" val="20205176"/>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BEAUTIFY_FLAG" val="#wm#"/>
  <p:tag name="KSO_WM_TEMPLATE_CATEGORY" val="custom"/>
  <p:tag name="KSO_WM_TEMPLATE_INDEX" val="20205176"/>
</p:tagLst>
</file>

<file path=ppt/tags/tag41.xml><?xml version="1.0" encoding="utf-8"?>
<p:tagLst xmlns:p="http://schemas.openxmlformats.org/presentationml/2006/main">
  <p:tag name="KSO_WM_BEAUTIFY_FLAG" val="#wm#"/>
  <p:tag name="KSO_WM_TEMPLATE_CATEGORY" val="custom"/>
  <p:tag name="KSO_WM_TEMPLATE_INDEX" val="20205176"/>
</p:tagLst>
</file>

<file path=ppt/tags/tag42.xml><?xml version="1.0" encoding="utf-8"?>
<p:tagLst xmlns:p="http://schemas.openxmlformats.org/presentationml/2006/main">
  <p:tag name="KSO_WPP_MARK_KEY" val="257877f6-fe8c-4c47-ab4c-274c99a6a791"/>
  <p:tag name="COMMONDATA" val="eyJoZGlkIjoiOWFhYzUwZWNmOTk3M2Y1MTI5MjBiOWM4Y2UyNjJjNzUifQ=="/>
  <p:tag name="commondata" val="eyJoZGlkIjoiNjIxZDM2NzczYzIxNjM3NjQ4OTA5MWY3NTZjMjQ0NWEifQ=="/>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p="http://schemas.openxmlformats.org/presentationml/2006/main">
  <p:tag name="KSO_WM_UNIT_PLACING_PICTURE_USER_VIEWPORT" val="{&quot;height&quot;:10800,&quot;width&quot;:19200}"/>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2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749</Words>
  <Application>WPS 演示</Application>
  <PresentationFormat>宽屏</PresentationFormat>
  <Paragraphs>69</Paragraphs>
  <Slides>9</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9</vt:i4>
      </vt:variant>
    </vt:vector>
  </HeadingPairs>
  <TitlesOfParts>
    <vt:vector size="22" baseType="lpstr">
      <vt:lpstr>Arial</vt:lpstr>
      <vt:lpstr>宋体</vt:lpstr>
      <vt:lpstr>Wingdings</vt:lpstr>
      <vt:lpstr>微软雅黑</vt:lpstr>
      <vt:lpstr>Wingdings</vt:lpstr>
      <vt:lpstr>思源黑体 CN Medium</vt:lpstr>
      <vt:lpstr>黑体</vt:lpstr>
      <vt:lpstr>思源黑体 CN Normal</vt:lpstr>
      <vt:lpstr>思源黑体 CN Light</vt:lpstr>
      <vt:lpstr>思源黑体 CN Bold</vt:lpstr>
      <vt:lpstr>Arial Unicode MS</vt:lpstr>
      <vt:lpstr>Calibri</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阿泽哝</cp:lastModifiedBy>
  <cp:revision>647</cp:revision>
  <dcterms:created xsi:type="dcterms:W3CDTF">2019-06-19T02:08:00Z</dcterms:created>
  <dcterms:modified xsi:type="dcterms:W3CDTF">2025-08-31T11:29:56Z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708F0E60BEBC4DCB86409E87CCECE1D3_13</vt:lpwstr>
  </property>
</Properties>
</file>