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16"/>
  </p:handoutMasterIdLst>
  <p:sldIdLst>
    <p:sldId id="263" r:id="rId4"/>
    <p:sldId id="271" r:id="rId6"/>
    <p:sldId id="369" r:id="rId7"/>
    <p:sldId id="330" r:id="rId8"/>
    <p:sldId id="346" r:id="rId9"/>
    <p:sldId id="396" r:id="rId10"/>
    <p:sldId id="402" r:id="rId11"/>
    <p:sldId id="403" r:id="rId12"/>
    <p:sldId id="405" r:id="rId13"/>
    <p:sldId id="406" r:id="rId14"/>
    <p:sldId id="357" r:id="rId15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0" userDrawn="1">
          <p15:clr>
            <a:srgbClr val="A4A3A4"/>
          </p15:clr>
        </p15:guide>
        <p15:guide id="3" pos="384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6CD"/>
    <a:srgbClr val="FFFDF5"/>
    <a:srgbClr val="FFDFDF"/>
    <a:srgbClr val="D16664"/>
    <a:srgbClr val="FFFC91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4660"/>
  </p:normalViewPr>
  <p:slideViewPr>
    <p:cSldViewPr snapToGrid="0" showGuides="1">
      <p:cViewPr varScale="1">
        <p:scale>
          <a:sx n="126" d="100"/>
          <a:sy n="126" d="100"/>
        </p:scale>
        <p:origin x="336" y="173"/>
      </p:cViewPr>
      <p:guideLst>
        <p:guide orient="horz" pos="2140"/>
        <p:guide pos="384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41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2.xml"/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image" Target="../media/image3.png"/><Relationship Id="rId7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tags" Target="../tags/tag4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8.xml"/><Relationship Id="rId4" Type="http://schemas.openxmlformats.org/officeDocument/2006/relationships/image" Target="../media/image2.png"/><Relationship Id="rId3" Type="http://schemas.openxmlformats.org/officeDocument/2006/relationships/tags" Target="../tags/tag7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8" name="图片 7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经传多赢投研总监：杨春虎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(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投顾编号:A1120619100003，基从编号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:A20250618011797)观点基于软件数据和理论模型分析，仅供参考，不构成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4" name="图片 3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4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18" Type="http://schemas.openxmlformats.org/officeDocument/2006/relationships/tags" Target="../tags/tag106.xml"/><Relationship Id="rId17" Type="http://schemas.openxmlformats.org/officeDocument/2006/relationships/image" Target="../media/image6.png"/><Relationship Id="rId16" Type="http://schemas.openxmlformats.org/officeDocument/2006/relationships/tags" Target="../tags/tag105.xml"/><Relationship Id="rId15" Type="http://schemas.openxmlformats.org/officeDocument/2006/relationships/tags" Target="../tags/tag104.xml"/><Relationship Id="rId14" Type="http://schemas.openxmlformats.org/officeDocument/2006/relationships/tags" Target="../tags/tag103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6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image" Target="../media/image3.png"/><Relationship Id="rId3" Type="http://schemas.openxmlformats.org/officeDocument/2006/relationships/tags" Target="../tags/tag138.xml"/><Relationship Id="rId2" Type="http://schemas.openxmlformats.org/officeDocument/2006/relationships/image" Target="../media/image1.png"/><Relationship Id="rId1" Type="http://schemas.openxmlformats.org/officeDocument/2006/relationships/tags" Target="../tags/tag13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9" Type="http://schemas.openxmlformats.org/officeDocument/2006/relationships/notesSlide" Target="../notesSlides/notesSlide2.xml"/><Relationship Id="rId18" Type="http://schemas.openxmlformats.org/officeDocument/2006/relationships/slideLayout" Target="../slideLayouts/slideLayout3.xml"/><Relationship Id="rId17" Type="http://schemas.openxmlformats.org/officeDocument/2006/relationships/tags" Target="../tags/tag128.xml"/><Relationship Id="rId16" Type="http://schemas.openxmlformats.org/officeDocument/2006/relationships/tags" Target="../tags/tag127.xml"/><Relationship Id="rId15" Type="http://schemas.openxmlformats.org/officeDocument/2006/relationships/tags" Target="../tags/tag126.xml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image" Target="../media/image7.png"/><Relationship Id="rId11" Type="http://schemas.openxmlformats.org/officeDocument/2006/relationships/tags" Target="../tags/tag123.xml"/><Relationship Id="rId10" Type="http://schemas.openxmlformats.org/officeDocument/2006/relationships/tags" Target="../tags/tag122.xml"/><Relationship Id="rId1" Type="http://schemas.openxmlformats.org/officeDocument/2006/relationships/tags" Target="../tags/tag1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0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2.xml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4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5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1"/>
            </p:custDataLst>
          </p:nvPr>
        </p:nvSpPr>
        <p:spPr>
          <a:xfrm>
            <a:off x="1529715" y="125285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 userDrawn="1">
            <p:custDataLst>
              <p:tags r:id="rId2"/>
            </p:custDataLst>
          </p:nvPr>
        </p:nvSpPr>
        <p:spPr>
          <a:xfrm>
            <a:off x="1529080" y="117157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10000" spc="800" dirty="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 dirty="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zh-CN" altLang="en-US" sz="10000" spc="800" dirty="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 dirty="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650808" y="4386580"/>
            <a:ext cx="6890385" cy="774065"/>
            <a:chOff x="3942" y="6908"/>
            <a:chExt cx="9742" cy="1219"/>
          </a:xfrm>
        </p:grpSpPr>
        <p:grpSp>
          <p:nvGrpSpPr>
            <p:cNvPr id="6" name="组合 5"/>
            <p:cNvGrpSpPr/>
            <p:nvPr/>
          </p:nvGrpSpPr>
          <p:grpSpPr>
            <a:xfrm>
              <a:off x="3942" y="6908"/>
              <a:ext cx="9742" cy="1219"/>
              <a:chOff x="3088" y="8669"/>
              <a:chExt cx="12606" cy="1450"/>
            </a:xfrm>
          </p:grpSpPr>
          <p:sp>
            <p:nvSpPr>
              <p:cNvPr id="10" name="六边形 9"/>
              <p:cNvSpPr/>
              <p:nvPr>
                <p:custDataLst>
                  <p:tags r:id="rId3"/>
                </p:custDataLst>
              </p:nvPr>
            </p:nvSpPr>
            <p:spPr>
              <a:xfrm>
                <a:off x="3088" y="8669"/>
                <a:ext cx="12606" cy="1449"/>
              </a:xfrm>
              <a:prstGeom prst="hexagon">
                <a:avLst>
                  <a:gd name="adj" fmla="val 41063"/>
                  <a:gd name="vf" fmla="val 115470"/>
                </a:avLst>
              </a:prstGeom>
              <a:solidFill>
                <a:srgbClr val="FFEECB">
                  <a:alpha val="20000"/>
                </a:srgbClr>
              </a:solidFill>
              <a:ln>
                <a:noFill/>
              </a:ln>
              <a:effectLst>
                <a:outerShdw dist="25400" dir="5400000" algn="t" rotWithShape="0">
                  <a:srgbClr val="BB0006">
                    <a:alpha val="10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en-US" altLang="zh-CN">
                  <a:sym typeface="+mn-ea"/>
                </a:endParaRPr>
              </a:p>
            </p:txBody>
          </p:sp>
          <p:sp>
            <p:nvSpPr>
              <p:cNvPr id="12" name="六边形 11"/>
              <p:cNvSpPr/>
              <p:nvPr>
                <p:custDataLst>
                  <p:tags r:id="rId4"/>
                </p:custDataLst>
              </p:nvPr>
            </p:nvSpPr>
            <p:spPr>
              <a:xfrm>
                <a:off x="3324" y="8669"/>
                <a:ext cx="12135" cy="1450"/>
              </a:xfrm>
              <a:prstGeom prst="hexagon">
                <a:avLst>
                  <a:gd name="adj" fmla="val 41063"/>
                  <a:gd name="vf" fmla="val 115470"/>
                </a:avLst>
              </a:prstGeom>
              <a:gradFill>
                <a:gsLst>
                  <a:gs pos="0">
                    <a:srgbClr val="FFD5A6"/>
                  </a:gs>
                  <a:gs pos="54000">
                    <a:srgbClr val="FFEECB"/>
                  </a:gs>
                  <a:gs pos="100000">
                    <a:srgbClr val="FFD5A6"/>
                  </a:gs>
                </a:gsLst>
                <a:lin ang="0" scaled="0"/>
              </a:gradFill>
              <a:ln>
                <a:noFill/>
              </a:ln>
              <a:effectLst>
                <a:innerShdw blurRad="38100" dist="25400" dir="2700000">
                  <a:srgbClr val="A20007">
                    <a:alpha val="7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/>
                  <a:t>.</a:t>
                </a:r>
                <a:endParaRPr lang="en-US" altLang="zh-CN"/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5"/>
              </p:custDataLst>
            </p:nvPr>
          </p:nvSpPr>
          <p:spPr>
            <a:xfrm>
              <a:off x="4729" y="7155"/>
              <a:ext cx="816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每周日至周四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19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30-20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15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火爆开讲</a:t>
              </a:r>
              <a:endParaRPr lang="zh-CN" altLang="en-US" sz="2400">
                <a:solidFill>
                  <a:srgbClr val="EB0B16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我司所有工作人员均不允许推荐股票、不允许承诺收益、不允许代客理财、不允许合作分成、不允许私下收款，如您发现有任何违规行为，请立即拨打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400-</a:t>
            </a:r>
            <a:r>
              <a:rPr lang="en-US" altLang="zh-CN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9088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-</a:t>
            </a:r>
            <a:r>
              <a:rPr lang="en-US" altLang="zh-CN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988</a:t>
            </a:r>
            <a:r>
              <a:rPr lang="zh-CN" altLang="en-US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向</a:t>
            </a:r>
            <a:r>
              <a:rPr lang="zh-CN" altLang="en-US" dirty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我们举报！</a:t>
            </a:r>
            <a:endParaRPr lang="zh-CN" altLang="en-US" dirty="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endParaRPr lang="zh-CN" altLang="en-US" sz="1000" dirty="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 dirty="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20241" y="1294760"/>
            <a:ext cx="7567559" cy="252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sz="88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周线金叉</a:t>
            </a:r>
            <a:endParaRPr lang="zh-CN" sz="8800" dirty="0" smtClean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>
              <a:lnSpc>
                <a:spcPct val="90000"/>
              </a:lnSpc>
            </a:pPr>
            <a:r>
              <a:rPr lang="zh-CN" sz="88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去弱留强</a:t>
            </a:r>
            <a:endParaRPr lang="zh-CN" sz="8800" dirty="0" smtClean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783580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789930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5745480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6926580" y="3976370"/>
            <a:ext cx="878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杨春虎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5783580" y="4485640"/>
            <a:ext cx="4928870" cy="374650"/>
            <a:chOff x="7093" y="6616"/>
            <a:chExt cx="8664" cy="656"/>
          </a:xfrm>
        </p:grpSpPr>
        <p:sp>
          <p:nvSpPr>
            <p:cNvPr id="18" name="矩形 17"/>
            <p:cNvSpPr/>
            <p:nvPr>
              <p:custDataLst>
                <p:tags r:id="rId4"/>
              </p:custDataLst>
            </p:nvPr>
          </p:nvSpPr>
          <p:spPr>
            <a:xfrm>
              <a:off x="7093" y="6626"/>
              <a:ext cx="8664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5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7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sym typeface="+mn-ea"/>
                </a:rPr>
                <a:t>A1120619100003</a:t>
              </a:r>
              <a:endPara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061960" y="3982720"/>
            <a:ext cx="2800350" cy="381635"/>
            <a:chOff x="10918" y="5734"/>
            <a:chExt cx="4072" cy="668"/>
          </a:xfrm>
        </p:grpSpPr>
        <p:sp>
          <p:nvSpPr>
            <p:cNvPr id="27" name="矩形 26"/>
            <p:cNvSpPr/>
            <p:nvPr>
              <p:custDataLst>
                <p:tags r:id="rId8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9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0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1"/>
              </p:custDataLst>
            </p:nvPr>
          </p:nvSpPr>
          <p:spPr>
            <a:xfrm>
              <a:off x="12700" y="5745"/>
              <a:ext cx="2290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 smtClean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2026.08.04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pic>
        <p:nvPicPr>
          <p:cNvPr id="25" name="图片 24" descr="图层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4920" y="776605"/>
            <a:ext cx="3730625" cy="467423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5783580" y="5067300"/>
            <a:ext cx="4928870" cy="374650"/>
            <a:chOff x="7093" y="6616"/>
            <a:chExt cx="8664" cy="656"/>
          </a:xfrm>
        </p:grpSpPr>
        <p:sp>
          <p:nvSpPr>
            <p:cNvPr id="6" name="矩形 5"/>
            <p:cNvSpPr/>
            <p:nvPr>
              <p:custDataLst>
                <p:tags r:id="rId13"/>
              </p:custDataLst>
            </p:nvPr>
          </p:nvSpPr>
          <p:spPr>
            <a:xfrm>
              <a:off x="7093" y="6626"/>
              <a:ext cx="8664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4"/>
              </p:custDataLst>
            </p:nvPr>
          </p:nvSpPr>
          <p:spPr>
            <a:xfrm>
              <a:off x="7105" y="6626"/>
              <a:ext cx="3046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>
              <p:custDataLst>
                <p:tags r:id="rId15"/>
              </p:custDataLst>
            </p:nvPr>
          </p:nvSpPr>
          <p:spPr>
            <a:xfrm>
              <a:off x="7262" y="6627"/>
              <a:ext cx="2995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6"/>
              </p:custDataLst>
            </p:nvPr>
          </p:nvSpPr>
          <p:spPr>
            <a:xfrm>
              <a:off x="10153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>
                  <a:solidFill>
                    <a:schemeClr val="bg1"/>
                  </a:solidFill>
                  <a:latin typeface="思源黑体 CN Normal" panose="020B0400000000000000" charset="-122"/>
                  <a:ea typeface="思源黑体 CN Normal" panose="020B0400000000000000" charset="-122"/>
                  <a:cs typeface="思源黑体 CN Normal" panose="020B0400000000000000" charset="-122"/>
                  <a:sym typeface="+mn-ea"/>
                </a:rPr>
                <a:t>A20250618011797</a:t>
              </a:r>
              <a:endPara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</p:spTree>
    <p:custDataLst>
      <p:tags r:id="rId1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48309" y="0"/>
            <a:ext cx="663475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3800</a:t>
            </a: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确认，周线金叉</a:t>
            </a:r>
            <a:endParaRPr lang="zh-CN" altLang="en-US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3768" y="6023990"/>
            <a:ext cx="1001526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辅助线压力，资金流出，</a:t>
            </a:r>
            <a:r>
              <a:rPr lang="en-US" alt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3800</a:t>
            </a:r>
            <a:r>
              <a:rPr lang="zh-CN" altLang="en-US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反复，政策，市场，等待资金</a:t>
            </a:r>
            <a:endParaRPr lang="zh-CN" altLang="en-US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日线背离金叉，周线金叉区域，利空消化</a:t>
            </a:r>
            <a:endParaRPr lang="en-US" alt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7630" y="768350"/>
            <a:ext cx="9568815" cy="51955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995871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周线金叉，短线启动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88228" y="6033515"/>
            <a:ext cx="1001526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核心指数周线金叉，周线连阴之后金叉的，调整更充分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短线上攻加速启动，关注低位启动的</a:t>
            </a:r>
            <a:r>
              <a:rPr lang="en-US" alt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B</a:t>
            </a:r>
            <a:r>
              <a:rPr lang="zh-CN" altLang="en-US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点回档，控盘回档等</a:t>
            </a:r>
            <a:endParaRPr lang="zh-CN" altLang="en-US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570" y="768350"/>
            <a:ext cx="9674860" cy="525335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dirty="0" smtClean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趋势不明，跟随资金</a:t>
            </a:r>
            <a:endParaRPr lang="zh-CN" sz="4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4076" y="5848941"/>
            <a:ext cx="1060331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选择标准：资金流入，红肥绿瘦，突破牛熊线，周线金叉区域，日线金叉，</a:t>
            </a:r>
            <a:endParaRPr lang="zh-CN" alt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资金流入，</a:t>
            </a:r>
            <a:r>
              <a:rPr lang="zh-CN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周线金叉</a:t>
            </a:r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：红利，消费，软件</a:t>
            </a:r>
            <a:endParaRPr lang="zh-CN" alt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控盘增加行业：</a:t>
            </a:r>
            <a:r>
              <a:rPr lang="en-US" altLang="zh-CN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0</a:t>
            </a:r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个。涨停方向：半导体，通信，软件信息</a:t>
            </a:r>
            <a:endParaRPr lang="en-US" altLang="zh-CN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7180" y="774065"/>
            <a:ext cx="9335770" cy="506920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情绪高潮，即将分化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20452" y="5981779"/>
            <a:ext cx="98895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短线启动，</a:t>
            </a:r>
            <a:r>
              <a:rPr 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涨停复制，中线启动，控盘为主</a:t>
            </a:r>
            <a:endParaRPr lang="zh-CN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周线金叉区域</a:t>
            </a:r>
            <a:r>
              <a:rPr lang="en-US" alt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+</a:t>
            </a:r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涨停前五，空间龙，趋势龙聚集：医药，云计算，电网，机器人</a:t>
            </a:r>
            <a:endParaRPr lang="zh-CN" altLang="en-US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热点三要素：政策扶持，持续发酵，产业规模</a:t>
            </a:r>
            <a:endParaRPr lang="en-US" altLang="zh-CN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6370" y="768985"/>
            <a:ext cx="9597390" cy="521144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719906" y="-1091"/>
            <a:ext cx="703031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控盘增加</a:t>
            </a:r>
            <a:endParaRPr lang="zh-CN" altLang="en-US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87256" y="6026579"/>
            <a:ext cx="8229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控盘增加，股价日线金叉末端，资金流入</a:t>
            </a:r>
            <a:endParaRPr lang="en-US" alt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关注控盘增加</a:t>
            </a:r>
            <a:r>
              <a:rPr lang="en-US" altLang="zh-CN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B</a:t>
            </a:r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点回档金叉</a:t>
            </a:r>
            <a:r>
              <a:rPr lang="zh-CN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的机会</a:t>
            </a:r>
            <a:endParaRPr 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2340" y="782955"/>
            <a:ext cx="9657080" cy="524383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719906" y="-1091"/>
            <a:ext cx="703031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控盘回档</a:t>
            </a:r>
            <a:endParaRPr lang="zh-CN" altLang="en-US" sz="4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87256" y="6026579"/>
            <a:ext cx="8229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控盘回档，股价突破回踩，日线死叉区域，资金流入</a:t>
            </a:r>
            <a:endParaRPr lang="en-US" alt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关注控盘增加</a:t>
            </a:r>
            <a:r>
              <a:rPr lang="zh-CN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熊线上移的机会</a:t>
            </a:r>
            <a:endParaRPr 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220470" y="772160"/>
            <a:ext cx="9669145" cy="52501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1.xml><?xml version="1.0" encoding="utf-8"?>
<p:tagLst xmlns:p="http://schemas.openxmlformats.org/presentationml/2006/main">
  <p:tag name="KSO_WPP_MARK_KEY" val="34a5c737-2527-451b-a6cc-313a70f4ce21"/>
  <p:tag name="COMMONDATA" val="eyJoZGlkIjoiN2UxMjFlNWEzZDEwZGQ5ZDQ5NGE5OGQ3MjNmMWE1N2YifQ==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673</Words>
  <Application>WPS 演示</Application>
  <PresentationFormat>宽屏</PresentationFormat>
  <Paragraphs>69</Paragraphs>
  <Slides>11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5" baseType="lpstr">
      <vt:lpstr>Arial</vt:lpstr>
      <vt:lpstr>宋体</vt:lpstr>
      <vt:lpstr>Wingdings</vt:lpstr>
      <vt:lpstr>Wingdings</vt:lpstr>
      <vt:lpstr>思源黑体 CN Normal</vt:lpstr>
      <vt:lpstr>Noto Sans S Chinese Medium</vt:lpstr>
      <vt:lpstr>Noto Sans S Chinese Black</vt:lpstr>
      <vt:lpstr>思源黑体 CN Medium</vt:lpstr>
      <vt:lpstr>思源黑体 CN Bold</vt:lpstr>
      <vt:lpstr>思源黑体 CN Regular</vt:lpstr>
      <vt:lpstr>思源黑体</vt:lpstr>
      <vt:lpstr>黑体</vt:lpstr>
      <vt:lpstr>微软雅黑</vt:lpstr>
      <vt:lpstr>Arial Unicode MS</vt:lpstr>
      <vt:lpstr>Calibri</vt:lpstr>
      <vt:lpstr>KSOF4CF9F437</vt:lpstr>
      <vt:lpstr>FFont-Family</vt:lpstr>
      <vt:lpstr>Noto Sans S Chinese Black</vt:lpstr>
      <vt:lpstr>Noto Sans S Chinese Medium</vt:lpstr>
      <vt:lpstr>思源黑体</vt:lpstr>
      <vt:lpstr>Saturday Sans Regular</vt:lpstr>
      <vt:lpstr>兰米黑体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WPS_1225880857</cp:lastModifiedBy>
  <cp:revision>964</cp:revision>
  <dcterms:created xsi:type="dcterms:W3CDTF">2019-06-19T02:08:00Z</dcterms:created>
  <dcterms:modified xsi:type="dcterms:W3CDTF">2026-08-04T08:50:16Z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05E9F0FB9A004969B029C0E809EC5CBC_13</vt:lpwstr>
  </property>
</Properties>
</file>