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938" r:id="rId3"/>
    <p:sldId id="602" r:id="rId4"/>
    <p:sldId id="603" r:id="rId5"/>
    <p:sldId id="894" r:id="rId6"/>
    <p:sldId id="1138" r:id="rId8"/>
    <p:sldId id="1090" r:id="rId9"/>
    <p:sldId id="607" r:id="rId10"/>
    <p:sldId id="1168" r:id="rId11"/>
    <p:sldId id="1169" r:id="rId12"/>
    <p:sldId id="1170" r:id="rId13"/>
    <p:sldId id="1171" r:id="rId14"/>
    <p:sldId id="1172" r:id="rId15"/>
    <p:sldId id="1173" r:id="rId16"/>
    <p:sldId id="614" r:id="rId17"/>
    <p:sldId id="1153" r:id="rId18"/>
    <p:sldId id="1157" r:id="rId19"/>
    <p:sldId id="1175" r:id="rId20"/>
    <p:sldId id="1164" r:id="rId21"/>
    <p:sldId id="1176" r:id="rId22"/>
    <p:sldId id="1177" r:id="rId23"/>
    <p:sldId id="1178" r:id="rId24"/>
    <p:sldId id="1029" r:id="rId25"/>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4" userDrawn="1">
          <p15:clr>
            <a:srgbClr val="A4A3A4"/>
          </p15:clr>
        </p15:guide>
        <p15:guide id="2" pos="3934" userDrawn="1">
          <p15:clr>
            <a:srgbClr val="A4A3A4"/>
          </p15:clr>
        </p15:guide>
        <p15:guide id="3" pos="488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2" clrIdx="1"/>
  <p:cmAuthor id="255442523" name="婵&amp;HO" initials="婵"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75"/>
    <a:srgbClr val="B34500"/>
    <a:srgbClr val="FFD483"/>
    <a:srgbClr val="FFEFCE"/>
    <a:srgbClr val="FFD585"/>
    <a:srgbClr val="FFEFCF"/>
    <a:srgbClr val="FFEFCD"/>
    <a:srgbClr val="FFD983"/>
    <a:srgbClr val="EFDDFF"/>
    <a:srgbClr val="C166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9901" autoAdjust="0"/>
    <p:restoredTop sz="99761" autoAdjust="0"/>
  </p:normalViewPr>
  <p:slideViewPr>
    <p:cSldViewPr snapToGrid="0" showGuides="1">
      <p:cViewPr varScale="1">
        <p:scale>
          <a:sx n="111" d="100"/>
          <a:sy n="111" d="100"/>
        </p:scale>
        <p:origin x="882" y="102"/>
      </p:cViewPr>
      <p:guideLst>
        <p:guide orient="horz" pos="2374"/>
        <p:guide pos="3934"/>
        <p:guide pos="488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59.xml"/><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image" Target="../media/image1.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2.png"/><Relationship Id="rId7" Type="http://schemas.openxmlformats.org/officeDocument/2006/relationships/image" Target="../media/image4.png"/><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6.png"/><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1" Type="http://schemas.openxmlformats.org/officeDocument/2006/relationships/image" Target="../media/image5.png"/><Relationship Id="rId10"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7" Type="http://schemas.openxmlformats.org/officeDocument/2006/relationships/image" Target="../media/image2.png"/><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8" name="图片 7" descr="PPT目录页"/>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7" name="图片 6" descr="组 214"/>
          <p:cNvPicPr>
            <a:picLocks noChangeAspect="1"/>
          </p:cNvPicPr>
          <p:nvPr userDrawn="1"/>
        </p:nvPicPr>
        <p:blipFill>
          <a:blip r:embed="rId9"/>
          <a:stretch>
            <a:fillRect/>
          </a:stretch>
        </p:blipFill>
        <p:spPr>
          <a:xfrm>
            <a:off x="10945495" y="6012180"/>
            <a:ext cx="1246505" cy="20193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标题"/>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8" name="图片 7" descr="龙头"/>
          <p:cNvPicPr>
            <a:picLocks noChangeAspect="1"/>
          </p:cNvPicPr>
          <p:nvPr userDrawn="1"/>
        </p:nvPicPr>
        <p:blipFill>
          <a:blip r:embed="rId9"/>
          <a:stretch>
            <a:fillRect/>
          </a:stretch>
        </p:blipFill>
        <p:spPr>
          <a:xfrm>
            <a:off x="10100310" y="234950"/>
            <a:ext cx="1762125" cy="33591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pic>
        <p:nvPicPr>
          <p:cNvPr id="8" name="图片 7" descr="PPT封面 拷贝"/>
          <p:cNvPicPr>
            <a:picLocks noChangeAspect="1"/>
          </p:cNvPicPr>
          <p:nvPr userDrawn="1"/>
        </p:nvPicPr>
        <p:blipFill>
          <a:blip r:embed="rId8"/>
          <a:stretch>
            <a:fillRect/>
          </a:stretch>
        </p:blipFill>
        <p:spPr>
          <a:xfrm>
            <a:off x="0" y="0"/>
            <a:ext cx="12192000" cy="6858000"/>
          </a:xfrm>
          <a:prstGeom prst="rect">
            <a:avLst/>
          </a:prstGeom>
        </p:spPr>
      </p:pic>
      <p:pic>
        <p:nvPicPr>
          <p:cNvPr id="9" name="图片 8" descr="3"/>
          <p:cNvPicPr>
            <a:picLocks noChangeAspect="1"/>
          </p:cNvPicPr>
          <p:nvPr userDrawn="1"/>
        </p:nvPicPr>
        <p:blipFill>
          <a:blip r:embed="rId9"/>
          <a:stretch>
            <a:fillRect/>
          </a:stretch>
        </p:blipFill>
        <p:spPr>
          <a:xfrm>
            <a:off x="678180" y="3141345"/>
            <a:ext cx="8807450" cy="2936240"/>
          </a:xfrm>
          <a:prstGeom prst="rect">
            <a:avLst/>
          </a:prstGeom>
        </p:spPr>
      </p:pic>
      <p:pic>
        <p:nvPicPr>
          <p:cNvPr id="11" name="图片 10" descr="经传logo白色"/>
          <p:cNvPicPr>
            <a:picLocks noChangeAspect="1"/>
          </p:cNvPicPr>
          <p:nvPr userDrawn="1"/>
        </p:nvPicPr>
        <p:blipFill>
          <a:blip r:embed="rId10"/>
          <a:stretch>
            <a:fillRect/>
          </a:stretch>
        </p:blipFill>
        <p:spPr>
          <a:xfrm>
            <a:off x="314325" y="281305"/>
            <a:ext cx="1797685" cy="405765"/>
          </a:xfrm>
          <a:prstGeom prst="rect">
            <a:avLst/>
          </a:prstGeom>
        </p:spPr>
      </p:pic>
      <p:pic>
        <p:nvPicPr>
          <p:cNvPr id="10" name="图片 9" descr="龙头"/>
          <p:cNvPicPr>
            <a:picLocks noChangeAspect="1"/>
          </p:cNvPicPr>
          <p:nvPr userDrawn="1"/>
        </p:nvPicPr>
        <p:blipFill>
          <a:blip r:embed="rId11"/>
          <a:stretch>
            <a:fillRect/>
          </a:stretch>
        </p:blipFill>
        <p:spPr>
          <a:xfrm>
            <a:off x="10100310" y="234950"/>
            <a:ext cx="1762125" cy="33591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635" y="800100"/>
            <a:ext cx="12192635" cy="6057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经传多赢投资顾问:</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何灶婵</a:t>
            </a: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 | 执业编号:</a:t>
            </a: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A1120622050001</a:t>
            </a: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  风险提示:观点基于软件数据和理论模型分析，仅供参考，不构成</a:t>
            </a: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建议，股市有风险，投资需谨慎。</a:t>
            </a:r>
            <a:endPar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pic>
        <p:nvPicPr>
          <p:cNvPr id="6" name="图片 5" descr="PPT封面 拷贝"/>
          <p:cNvPicPr>
            <a:picLocks noChangeAspect="1"/>
          </p:cNvPicPr>
          <p:nvPr userDrawn="1"/>
        </p:nvPicPr>
        <p:blipFill>
          <a:blip r:embed="rId5"/>
          <a:stretch>
            <a:fillRect/>
          </a:stretch>
        </p:blipFill>
        <p:spPr>
          <a:xfrm>
            <a:off x="0" y="0"/>
            <a:ext cx="12192000" cy="6858000"/>
          </a:xfrm>
          <a:prstGeom prst="rect">
            <a:avLst/>
          </a:prstGeom>
        </p:spPr>
      </p:pic>
      <p:pic>
        <p:nvPicPr>
          <p:cNvPr id="7" name="图片 6" descr="4"/>
          <p:cNvPicPr>
            <a:picLocks noChangeAspect="1"/>
          </p:cNvPicPr>
          <p:nvPr userDrawn="1"/>
        </p:nvPicPr>
        <p:blipFill>
          <a:blip r:embed="rId6"/>
          <a:stretch>
            <a:fillRect/>
          </a:stretch>
        </p:blipFill>
        <p:spPr>
          <a:xfrm>
            <a:off x="1687513" y="2974340"/>
            <a:ext cx="8816975" cy="2508250"/>
          </a:xfrm>
          <a:prstGeom prst="rect">
            <a:avLst/>
          </a:prstGeom>
        </p:spPr>
      </p:pic>
      <p:sp>
        <p:nvSpPr>
          <p:cNvPr id="8" name="文本框 7"/>
          <p:cNvSpPr txBox="1"/>
          <p:nvPr userDrawn="1"/>
        </p:nvSpPr>
        <p:spPr>
          <a:xfrm>
            <a:off x="2128520" y="3119120"/>
            <a:ext cx="7934325" cy="2059940"/>
          </a:xfrm>
          <a:prstGeom prst="rect">
            <a:avLst/>
          </a:prstGeom>
          <a:noFill/>
        </p:spPr>
        <p:txBody>
          <a:bodyPr wrap="square" rtlCol="0">
            <a:spAutoFit/>
          </a:bodyPr>
          <a:lstStyle/>
          <a:p>
            <a:pPr fontAlgn="auto">
              <a:lnSpc>
                <a:spcPct val="160000"/>
              </a:lnSpc>
            </a:pPr>
            <a:r>
              <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-9088-988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16" name="图片 15" descr="经传logo白色"/>
          <p:cNvPicPr>
            <a:picLocks noChangeAspect="1"/>
          </p:cNvPicPr>
          <p:nvPr userDrawn="1"/>
        </p:nvPicPr>
        <p:blipFill>
          <a:blip r:embed="rId7"/>
          <a:stretch>
            <a:fillRect/>
          </a:stretch>
        </p:blipFill>
        <p:spPr>
          <a:xfrm>
            <a:off x="314325" y="281305"/>
            <a:ext cx="1797685" cy="405765"/>
          </a:xfrm>
          <a:prstGeom prst="rect">
            <a:avLst/>
          </a:prstGeom>
        </p:spPr>
      </p:pic>
      <p:sp>
        <p:nvSpPr>
          <p:cNvPr id="9" name="文本框 8"/>
          <p:cNvSpPr txBox="1"/>
          <p:nvPr userDrawn="1"/>
        </p:nvSpPr>
        <p:spPr>
          <a:xfrm>
            <a:off x="1855788" y="1877060"/>
            <a:ext cx="8480425" cy="937260"/>
          </a:xfrm>
          <a:prstGeom prst="rect">
            <a:avLst/>
          </a:prstGeom>
          <a:noFill/>
        </p:spPr>
        <p:txBody>
          <a:bodyPr wrap="square" rtlCol="0">
            <a:spAutoFit/>
          </a:bodyPr>
          <a:lstStyle/>
          <a:p>
            <a:r>
              <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rPr>
              <a:t>经传多赢,让投资遇见美好!</a:t>
            </a:r>
            <a:endPar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pic>
        <p:nvPicPr>
          <p:cNvPr id="10" name="图片 9" descr="龙头"/>
          <p:cNvPicPr>
            <a:picLocks noChangeAspect="1"/>
          </p:cNvPicPr>
          <p:nvPr userDrawn="1"/>
        </p:nvPicPr>
        <p:blipFill>
          <a:blip r:embed="rId8"/>
          <a:stretch>
            <a:fillRect/>
          </a:stretch>
        </p:blipFill>
        <p:spPr>
          <a:xfrm>
            <a:off x="10100310" y="234950"/>
            <a:ext cx="1762125" cy="33591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33.xm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9"/>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0"/>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1"/>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2"/>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3"/>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5.xml"/><Relationship Id="rId3" Type="http://schemas.openxmlformats.org/officeDocument/2006/relationships/image" Target="../media/image10.png"/><Relationship Id="rId2" Type="http://schemas.openxmlformats.org/officeDocument/2006/relationships/tags" Target="../tags/tag34.xml"/><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4.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5.xml"/><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6.xml"/><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9.xml"/><Relationship Id="rId2" Type="http://schemas.openxmlformats.org/officeDocument/2006/relationships/image" Target="../media/image20.png"/><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50.xml"/><Relationship Id="rId2" Type="http://schemas.openxmlformats.org/officeDocument/2006/relationships/image" Target="../media/image22.pn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51.xml"/><Relationship Id="rId2" Type="http://schemas.openxmlformats.org/officeDocument/2006/relationships/image" Target="../media/image24.png"/><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2.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55.xml"/><Relationship Id="rId3" Type="http://schemas.openxmlformats.org/officeDocument/2006/relationships/image" Target="../media/image28.png"/><Relationship Id="rId2" Type="http://schemas.openxmlformats.org/officeDocument/2006/relationships/tags" Target="../tags/tag54.xml"/><Relationship Id="rId1" Type="http://schemas.openxmlformats.org/officeDocument/2006/relationships/tags" Target="../tags/tag5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56.xml"/><Relationship Id="rId2" Type="http://schemas.openxmlformats.org/officeDocument/2006/relationships/image" Target="../media/image30.png"/><Relationship Id="rId1" Type="http://schemas.openxmlformats.org/officeDocument/2006/relationships/image" Target="../media/image29.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57.xml"/><Relationship Id="rId2" Type="http://schemas.openxmlformats.org/officeDocument/2006/relationships/image" Target="../media/image30.png"/><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4.xml"/><Relationship Id="rId3" Type="http://schemas.openxmlformats.org/officeDocument/2006/relationships/tags" Target="../tags/tag38.xml"/><Relationship Id="rId2" Type="http://schemas.openxmlformats.org/officeDocument/2006/relationships/image" Target="../media/image12.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9.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xml"/><Relationship Id="rId2" Type="http://schemas.openxmlformats.org/officeDocument/2006/relationships/tags" Target="../tags/tag40.xml"/><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3.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977265" y="3206115"/>
            <a:ext cx="4048760" cy="553085"/>
          </a:xfrm>
          <a:prstGeom prst="rect">
            <a:avLst/>
          </a:prstGeom>
          <a:noFill/>
        </p:spPr>
        <p:txBody>
          <a:bodyPr wrap="square" rtlCol="0">
            <a:spAutoFit/>
          </a:bodyPr>
          <a:lstStyle/>
          <a:p>
            <a:r>
              <a:rPr lang="en-US" sz="3000" dirty="0">
                <a:solidFill>
                  <a:srgbClr val="C1662D"/>
                </a:solidFill>
                <a:latin typeface="思源黑体 CN Medium" panose="020B0600000000000000" charset="-122"/>
                <a:ea typeface="思源黑体 CN Medium" panose="020B0600000000000000" charset="-122"/>
                <a:sym typeface="+mn-ea"/>
              </a:rPr>
              <a:t>08</a:t>
            </a:r>
            <a:r>
              <a:rPr sz="3000" dirty="0">
                <a:solidFill>
                  <a:srgbClr val="C1662D"/>
                </a:solidFill>
                <a:latin typeface="思源黑体 CN Medium" panose="020B0600000000000000" charset="-122"/>
                <a:ea typeface="思源黑体 CN Medium" panose="020B0600000000000000" charset="-122"/>
                <a:sym typeface="+mn-ea"/>
              </a:rPr>
              <a:t>月</a:t>
            </a:r>
            <a:r>
              <a:rPr lang="en-US" sz="3000" dirty="0">
                <a:solidFill>
                  <a:srgbClr val="C1662D"/>
                </a:solidFill>
                <a:latin typeface="思源黑体 CN Medium" panose="020B0600000000000000" charset="-122"/>
                <a:ea typeface="思源黑体 CN Medium" panose="020B0600000000000000" charset="-122"/>
                <a:sym typeface="+mn-ea"/>
              </a:rPr>
              <a:t>04</a:t>
            </a:r>
            <a:r>
              <a:rPr sz="3000" dirty="0">
                <a:solidFill>
                  <a:srgbClr val="C1662D"/>
                </a:solidFill>
                <a:latin typeface="思源黑体 CN Medium" panose="020B0600000000000000" charset="-122"/>
                <a:ea typeface="思源黑体 CN Medium" panose="020B0600000000000000" charset="-122"/>
                <a:sym typeface="+mn-ea"/>
              </a:rPr>
              <a:t>日 </a:t>
            </a:r>
            <a:r>
              <a:rPr lang="en-US" sz="3000" dirty="0">
                <a:solidFill>
                  <a:srgbClr val="C1662D"/>
                </a:solidFill>
                <a:latin typeface="思源黑体 CN Medium" panose="020B0600000000000000" charset="-122"/>
                <a:ea typeface="思源黑体 CN Medium" panose="020B0600000000000000" charset="-122"/>
                <a:sym typeface="+mn-ea"/>
              </a:rPr>
              <a:t>20:15</a:t>
            </a:r>
            <a:endParaRPr lang="zh-CN" altLang="en-US" sz="3000" dirty="0">
              <a:solidFill>
                <a:srgbClr val="C1662D"/>
              </a:solidFill>
              <a:latin typeface="思源黑体 CN Medium" panose="020B0600000000000000" charset="-122"/>
              <a:ea typeface="思源黑体 CN Medium" panose="020B0600000000000000" charset="-122"/>
              <a:sym typeface="+mn-ea"/>
            </a:endParaRPr>
          </a:p>
        </p:txBody>
      </p:sp>
      <p:sp>
        <p:nvSpPr>
          <p:cNvPr id="2" name="文本框 1"/>
          <p:cNvSpPr txBox="1"/>
          <p:nvPr/>
        </p:nvSpPr>
        <p:spPr>
          <a:xfrm>
            <a:off x="709295" y="1771650"/>
            <a:ext cx="8692515" cy="1434465"/>
          </a:xfrm>
          <a:prstGeom prst="rect">
            <a:avLst/>
          </a:prstGeom>
          <a:noFill/>
        </p:spPr>
        <p:txBody>
          <a:bodyPr wrap="square" rtlCol="0">
            <a:noAutofit/>
          </a:bodyPr>
          <a:lstStyle/>
          <a:p>
            <a:pPr algn="l">
              <a:lnSpc>
                <a:spcPct val="100000"/>
              </a:lnSpc>
            </a:pPr>
            <a:r>
              <a:rPr lang="zh-CN" altLang="en-US" sz="6000"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价值龙头</a:t>
            </a:r>
            <a:r>
              <a:rPr lang="en-US" altLang="zh-CN" sz="6000"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 </a:t>
            </a:r>
            <a:r>
              <a:rPr lang="zh-CN" altLang="en-US" sz="6000"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看中做短</a:t>
            </a:r>
            <a:endParaRPr lang="zh-CN" altLang="en-US" sz="6000"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endParaRPr>
          </a:p>
        </p:txBody>
      </p:sp>
      <p:sp>
        <p:nvSpPr>
          <p:cNvPr id="7" name="文本框 6"/>
          <p:cNvSpPr txBox="1"/>
          <p:nvPr/>
        </p:nvSpPr>
        <p:spPr>
          <a:xfrm>
            <a:off x="1254760" y="4012565"/>
            <a:ext cx="1343660" cy="491490"/>
          </a:xfrm>
          <a:prstGeom prst="rect">
            <a:avLst/>
          </a:prstGeom>
          <a:noFill/>
        </p:spPr>
        <p:txBody>
          <a:bodyPr wrap="square" rtlCol="0">
            <a:spAutoFit/>
          </a:bodyPr>
          <a:lstStyle/>
          <a:p>
            <a:r>
              <a:rPr lang="zh-CN" altLang="en-US" sz="2600">
                <a:solidFill>
                  <a:srgbClr val="C1662D"/>
                </a:solidFill>
                <a:latin typeface="思源黑体 CN Medium" panose="020B0600000000000000" charset="-122"/>
                <a:ea typeface="思源黑体 CN Medium" panose="020B0600000000000000" charset="-122"/>
                <a:sym typeface="+mn-ea"/>
              </a:rPr>
              <a:t>何灶婵</a:t>
            </a:r>
            <a:endParaRPr lang="zh-CN" altLang="en-US" sz="2600">
              <a:solidFill>
                <a:srgbClr val="C1662D"/>
              </a:solidFill>
              <a:latin typeface="思源黑体 CN Medium" panose="020B0600000000000000" charset="-122"/>
              <a:ea typeface="思源黑体 CN Medium" panose="020B0600000000000000" charset="-122"/>
              <a:sym typeface="+mn-ea"/>
            </a:endParaRPr>
          </a:p>
        </p:txBody>
      </p:sp>
      <p:sp>
        <p:nvSpPr>
          <p:cNvPr id="10" name="文本框 9"/>
          <p:cNvSpPr txBox="1"/>
          <p:nvPr/>
        </p:nvSpPr>
        <p:spPr>
          <a:xfrm>
            <a:off x="2553970" y="4074160"/>
            <a:ext cx="3497580" cy="368300"/>
          </a:xfrm>
          <a:prstGeom prst="rect">
            <a:avLst/>
          </a:prstGeom>
          <a:noFill/>
        </p:spPr>
        <p:txBody>
          <a:bodyPr wrap="square" rtlCol="0">
            <a:spAutoFit/>
          </a:bodyPr>
          <a:lstStyle/>
          <a:p>
            <a:r>
              <a:rPr lang="zh-CN" altLang="en-US">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执业编号</a:t>
            </a:r>
            <a:r>
              <a:rPr lang="en-US" altLang="zh-CN">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:A1120622050001</a:t>
            </a:r>
            <a:endParaRPr lang="en-US" altLang="zh-CN">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pic>
        <p:nvPicPr>
          <p:cNvPr id="15" name="图片 14"/>
          <p:cNvPicPr>
            <a:picLocks noChangeAspect="1"/>
          </p:cNvPicPr>
          <p:nvPr/>
        </p:nvPicPr>
        <p:blipFill>
          <a:blip r:embed="rId1"/>
          <a:stretch>
            <a:fillRect/>
          </a:stretch>
        </p:blipFill>
        <p:spPr>
          <a:xfrm>
            <a:off x="977265" y="4033520"/>
            <a:ext cx="314325" cy="619125"/>
          </a:xfrm>
          <a:prstGeom prst="rect">
            <a:avLst/>
          </a:prstGeom>
        </p:spPr>
      </p:pic>
      <p:sp>
        <p:nvSpPr>
          <p:cNvPr id="4" name="文本框 3"/>
          <p:cNvSpPr txBox="1"/>
          <p:nvPr>
            <p:custDataLst>
              <p:tags r:id="rId2"/>
            </p:custDataLst>
          </p:nvPr>
        </p:nvSpPr>
        <p:spPr>
          <a:xfrm>
            <a:off x="1254760" y="4544695"/>
            <a:ext cx="5708015" cy="1228725"/>
          </a:xfrm>
          <a:prstGeom prst="rect">
            <a:avLst/>
          </a:prstGeom>
          <a:noFill/>
        </p:spPr>
        <p:txBody>
          <a:bodyPr wrap="square" rtlCol="0">
            <a:noAutofit/>
          </a:bodyPr>
          <a:lstStyle/>
          <a:p>
            <a:pPr algn="just" fontAlgn="auto">
              <a:lnSpc>
                <a:spcPct val="130000"/>
              </a:lnSpc>
              <a:spcBef>
                <a:spcPts val="0"/>
              </a:spcBef>
              <a:spcAft>
                <a:spcPts val="0"/>
              </a:spcAft>
            </a:pPr>
            <a:r>
              <a:rPr lang="zh-CN" altLang="en-US" sz="160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a:t>
            </a:r>
            <a:r>
              <a:rPr lang="zh-CN" altLang="en-US" sz="160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rPr>
              <a:t>资深投顾，金融专业出身，专注研究市场</a:t>
            </a:r>
            <a:r>
              <a:rPr lang="en-US" altLang="zh-CN" sz="160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rPr>
              <a:t>10</a:t>
            </a:r>
            <a:r>
              <a:rPr lang="zh-CN" altLang="en-US" sz="160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rPr>
              <a:t>余年。对大盘研判有独特自我见解。独创翻倍超跌战法、龙头回马枪，方法实用易懂，服务专业用心，深受用户朋友的喜欢。</a:t>
            </a:r>
            <a:endParaRPr lang="zh-CN" altLang="en-US" sz="1600">
              <a:solidFill>
                <a:schemeClr val="tx1">
                  <a:lumMod val="85000"/>
                  <a:lumOff val="1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pic>
        <p:nvPicPr>
          <p:cNvPr id="11" name="图片 10" descr="132_1725773815120"/>
          <p:cNvPicPr>
            <a:picLocks noChangeAspect="1"/>
          </p:cNvPicPr>
          <p:nvPr/>
        </p:nvPicPr>
        <p:blipFill>
          <a:blip r:embed="rId3"/>
          <a:stretch>
            <a:fillRect/>
          </a:stretch>
        </p:blipFill>
        <p:spPr>
          <a:xfrm>
            <a:off x="7161530" y="727710"/>
            <a:ext cx="3937635" cy="6858000"/>
          </a:xfrm>
          <a:prstGeom prst="rect">
            <a:avLst/>
          </a:prstGeom>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69215" y="53975"/>
            <a:ext cx="12192000" cy="737235"/>
          </a:xfrm>
          <a:prstGeom prst="rect">
            <a:avLst/>
          </a:prstGeom>
          <a:noFill/>
        </p:spPr>
        <p:txBody>
          <a:bodyPr wrap="square" rtlCol="0">
            <a:spAutoFit/>
          </a:bodyPr>
          <a:lstStyle/>
          <a:p>
            <a:pPr algn="ctr"/>
            <a:r>
              <a:rPr lang="zh-CN" altLang="en-US" sz="4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sym typeface="+mn-ea"/>
              </a:rPr>
              <a:t>教学选股</a:t>
            </a:r>
            <a:endParaRPr lang="zh-CN" altLang="en-US" sz="4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sym typeface="+mn-ea"/>
            </a:endParaRPr>
          </a:p>
        </p:txBody>
      </p:sp>
      <p:sp>
        <p:nvSpPr>
          <p:cNvPr id="2" name="文本框 1"/>
          <p:cNvSpPr txBox="1"/>
          <p:nvPr/>
        </p:nvSpPr>
        <p:spPr>
          <a:xfrm>
            <a:off x="911860" y="1275715"/>
            <a:ext cx="10506710" cy="4306570"/>
          </a:xfrm>
          <a:prstGeom prst="rect">
            <a:avLst/>
          </a:prstGeom>
          <a:noFill/>
        </p:spPr>
        <p:txBody>
          <a:bodyPr wrap="square" rtlCol="0" anchor="t">
            <a:noAutofit/>
          </a:bodyPr>
          <a:lstStyle/>
          <a:p>
            <a:pPr>
              <a:lnSpc>
                <a:spcPct val="190000"/>
              </a:lnSpc>
            </a:pPr>
            <a:endParaRPr lang="zh-CN" altLang="en-US" sz="2000" dirty="0">
              <a:latin typeface="思源黑体 CN Medium" panose="020B0600000000000000" charset="-122"/>
              <a:ea typeface="思源黑体 CN Medium" panose="020B0600000000000000" charset="-122"/>
            </a:endParaRPr>
          </a:p>
        </p:txBody>
      </p:sp>
      <p:pic>
        <p:nvPicPr>
          <p:cNvPr id="3" name="图片 2"/>
          <p:cNvPicPr>
            <a:picLocks noChangeAspect="1"/>
          </p:cNvPicPr>
          <p:nvPr/>
        </p:nvPicPr>
        <p:blipFill>
          <a:blip r:embed="rId1"/>
          <a:stretch>
            <a:fillRect/>
          </a:stretch>
        </p:blipFill>
        <p:spPr>
          <a:xfrm>
            <a:off x="527685" y="930275"/>
            <a:ext cx="11664315" cy="4900930"/>
          </a:xfrm>
          <a:prstGeom prst="rect">
            <a:avLst/>
          </a:prstGeom>
        </p:spPr>
      </p:pic>
      <p:sp>
        <p:nvSpPr>
          <p:cNvPr id="4" name="文本框 3"/>
          <p:cNvSpPr txBox="1"/>
          <p:nvPr/>
        </p:nvSpPr>
        <p:spPr>
          <a:xfrm>
            <a:off x="471170" y="6066790"/>
            <a:ext cx="10445750" cy="645160"/>
          </a:xfrm>
          <a:prstGeom prst="rect">
            <a:avLst/>
          </a:prstGeom>
          <a:noFill/>
        </p:spPr>
        <p:txBody>
          <a:bodyPr wrap="square" rtlCol="0">
            <a:spAutoFit/>
          </a:bodyPr>
          <a:p>
            <a:r>
              <a:rPr lang="en-US" altLang="zh-CN">
                <a:latin typeface="楷体" panose="02010609060101010101" charset="-122"/>
                <a:ea typeface="楷体" panose="02010609060101010101" charset="-122"/>
                <a:cs typeface="楷体" panose="02010609060101010101" charset="-122"/>
                <a:sym typeface="+mn-ea"/>
              </a:rPr>
              <a:t>   </a:t>
            </a:r>
            <a:r>
              <a:rPr lang="zh-CN" altLang="en-US">
                <a:latin typeface="楷体" panose="02010609060101010101" charset="-122"/>
                <a:ea typeface="楷体" panose="02010609060101010101" charset="-122"/>
                <a:cs typeface="楷体" panose="02010609060101010101" charset="-122"/>
                <a:sym typeface="+mn-ea"/>
              </a:rPr>
              <a:t>低估值</a:t>
            </a:r>
            <a:r>
              <a:rPr lang="en-US" altLang="zh-CN">
                <a:latin typeface="楷体" panose="02010609060101010101" charset="-122"/>
                <a:ea typeface="楷体" panose="02010609060101010101" charset="-122"/>
                <a:cs typeface="楷体" panose="02010609060101010101" charset="-122"/>
                <a:sym typeface="+mn-ea"/>
              </a:rPr>
              <a:t>+</a:t>
            </a:r>
            <a:r>
              <a:rPr lang="zh-CN" altLang="en-US">
                <a:latin typeface="楷体" panose="02010609060101010101" charset="-122"/>
                <a:ea typeface="楷体" panose="02010609060101010101" charset="-122"/>
                <a:cs typeface="楷体" panose="02010609060101010101" charset="-122"/>
                <a:sym typeface="+mn-ea"/>
              </a:rPr>
              <a:t>业绩：适合做大波段，如海洋底部金叉进场</a:t>
            </a:r>
            <a:r>
              <a:rPr lang="en-US" altLang="zh-CN">
                <a:latin typeface="楷体" panose="02010609060101010101" charset="-122"/>
                <a:ea typeface="楷体" panose="02010609060101010101" charset="-122"/>
                <a:cs typeface="楷体" panose="02010609060101010101" charset="-122"/>
                <a:sym typeface="+mn-ea"/>
              </a:rPr>
              <a:t> </a:t>
            </a:r>
            <a:r>
              <a:rPr lang="zh-CN" altLang="en-US">
                <a:latin typeface="楷体" panose="02010609060101010101" charset="-122"/>
                <a:ea typeface="楷体" panose="02010609060101010101" charset="-122"/>
                <a:cs typeface="楷体" panose="02010609060101010101" charset="-122"/>
                <a:sym typeface="+mn-ea"/>
              </a:rPr>
              <a:t>，</a:t>
            </a:r>
            <a:r>
              <a:rPr lang="en-US" altLang="zh-CN">
                <a:latin typeface="楷体" panose="02010609060101010101" charset="-122"/>
                <a:ea typeface="楷体" panose="02010609060101010101" charset="-122"/>
                <a:cs typeface="楷体" panose="02010609060101010101" charset="-122"/>
                <a:sym typeface="+mn-ea"/>
              </a:rPr>
              <a:t> </a:t>
            </a:r>
            <a:r>
              <a:rPr lang="zh-CN" altLang="en-US">
                <a:latin typeface="楷体" panose="02010609060101010101" charset="-122"/>
                <a:ea typeface="楷体" panose="02010609060101010101" charset="-122"/>
                <a:cs typeface="楷体" panose="02010609060101010101" charset="-122"/>
                <a:sym typeface="+mn-ea"/>
              </a:rPr>
              <a:t>海洋顶部死叉</a:t>
            </a:r>
            <a:r>
              <a:rPr lang="en-US" altLang="zh-CN">
                <a:latin typeface="楷体" panose="02010609060101010101" charset="-122"/>
                <a:ea typeface="楷体" panose="02010609060101010101" charset="-122"/>
                <a:cs typeface="楷体" panose="02010609060101010101" charset="-122"/>
                <a:sym typeface="+mn-ea"/>
              </a:rPr>
              <a:t>/</a:t>
            </a:r>
            <a:r>
              <a:rPr lang="zh-CN" altLang="en-US">
                <a:latin typeface="楷体" panose="02010609060101010101" charset="-122"/>
                <a:ea typeface="楷体" panose="02010609060101010101" charset="-122"/>
                <a:cs typeface="楷体" panose="02010609060101010101" charset="-122"/>
                <a:sym typeface="+mn-ea"/>
              </a:rPr>
              <a:t>跌破辅助线</a:t>
            </a:r>
            <a:r>
              <a:rPr lang="en-US" altLang="zh-CN">
                <a:latin typeface="楷体" panose="02010609060101010101" charset="-122"/>
                <a:ea typeface="楷体" panose="02010609060101010101" charset="-122"/>
                <a:cs typeface="楷体" panose="02010609060101010101" charset="-122"/>
                <a:sym typeface="+mn-ea"/>
              </a:rPr>
              <a:t> </a:t>
            </a:r>
            <a:r>
              <a:rPr lang="zh-CN" altLang="en-US">
                <a:latin typeface="楷体" panose="02010609060101010101" charset="-122"/>
                <a:ea typeface="楷体" panose="02010609060101010101" charset="-122"/>
                <a:cs typeface="楷体" panose="02010609060101010101" charset="-122"/>
                <a:sym typeface="+mn-ea"/>
              </a:rPr>
              <a:t>是离场信号</a:t>
            </a:r>
            <a:endParaRPr lang="zh-CN" altLang="en-US">
              <a:latin typeface="楷体" panose="02010609060101010101" charset="-122"/>
              <a:ea typeface="楷体" panose="02010609060101010101" charset="-122"/>
              <a:cs typeface="楷体" panose="02010609060101010101" charset="-122"/>
            </a:endParaRPr>
          </a:p>
          <a:p>
            <a:endParaRPr lang="zh-CN" altLang="en-US">
              <a:latin typeface="楷体" panose="02010609060101010101" charset="-122"/>
              <a:ea typeface="楷体" panose="02010609060101010101" charset="-122"/>
              <a:cs typeface="楷体" panose="02010609060101010101" charset="-122"/>
            </a:endParaRPr>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altLang="en-US" sz="4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sym typeface="+mn-ea"/>
              </a:rPr>
              <a:t>用法二</a:t>
            </a:r>
            <a:endParaRPr lang="zh-CN" altLang="en-US" sz="4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sym typeface="+mn-ea"/>
            </a:endParaRPr>
          </a:p>
        </p:txBody>
      </p:sp>
      <p:sp>
        <p:nvSpPr>
          <p:cNvPr id="2" name="文本框 1"/>
          <p:cNvSpPr txBox="1"/>
          <p:nvPr/>
        </p:nvSpPr>
        <p:spPr>
          <a:xfrm>
            <a:off x="911860" y="1275715"/>
            <a:ext cx="10506710" cy="4306570"/>
          </a:xfrm>
          <a:prstGeom prst="rect">
            <a:avLst/>
          </a:prstGeom>
          <a:noFill/>
        </p:spPr>
        <p:txBody>
          <a:bodyPr wrap="square" rtlCol="0" anchor="t">
            <a:noAutofit/>
          </a:bodyPr>
          <a:lstStyle/>
          <a:p>
            <a:pPr>
              <a:lnSpc>
                <a:spcPct val="190000"/>
              </a:lnSpc>
            </a:pPr>
            <a:endParaRPr lang="zh-CN" altLang="en-US" sz="2000" dirty="0">
              <a:latin typeface="思源黑体 CN Medium" panose="020B0600000000000000" charset="-122"/>
              <a:ea typeface="思源黑体 CN Medium" panose="020B0600000000000000" charset="-122"/>
            </a:endParaRPr>
          </a:p>
        </p:txBody>
      </p:sp>
      <p:pic>
        <p:nvPicPr>
          <p:cNvPr id="3" name="图片 2"/>
          <p:cNvPicPr>
            <a:picLocks noChangeAspect="1"/>
          </p:cNvPicPr>
          <p:nvPr/>
        </p:nvPicPr>
        <p:blipFill>
          <a:blip r:embed="rId1"/>
          <a:stretch>
            <a:fillRect/>
          </a:stretch>
        </p:blipFill>
        <p:spPr>
          <a:xfrm>
            <a:off x="1777365" y="923925"/>
            <a:ext cx="8582025" cy="4363720"/>
          </a:xfrm>
          <a:prstGeom prst="rect">
            <a:avLst/>
          </a:prstGeom>
        </p:spPr>
      </p:pic>
      <p:sp>
        <p:nvSpPr>
          <p:cNvPr id="4" name="文本框 3"/>
          <p:cNvSpPr txBox="1"/>
          <p:nvPr/>
        </p:nvSpPr>
        <p:spPr>
          <a:xfrm>
            <a:off x="1640205" y="5582285"/>
            <a:ext cx="8719185" cy="1976120"/>
          </a:xfrm>
          <a:prstGeom prst="rect">
            <a:avLst/>
          </a:prstGeom>
          <a:noFill/>
        </p:spPr>
        <p:txBody>
          <a:bodyPr wrap="square" rtlCol="0">
            <a:noAutofit/>
          </a:bodyPr>
          <a:p>
            <a:r>
              <a:rPr lang="zh-CN" altLang="en-US">
                <a:solidFill>
                  <a:srgbClr val="FF0000"/>
                </a:solidFill>
                <a:latin typeface="楷体" panose="02010609060101010101" charset="-122"/>
                <a:ea typeface="楷体" panose="02010609060101010101" charset="-122"/>
              </a:rPr>
              <a:t>利润增长控盘牛：</a:t>
            </a:r>
            <a:r>
              <a:rPr lang="zh-CN" altLang="en-US">
                <a:latin typeface="楷体" panose="02010609060101010101" charset="-122"/>
                <a:ea typeface="楷体" panose="02010609060101010101" charset="-122"/>
              </a:rPr>
              <a:t>有些个股虽说估值已经很高了，但结合滚动净利润连续增加这个指标后，发现它的净利润是出现增加的，这时选择有主力控盘叠加净利润持续增加更容易把握住强者恒强的股票。</a:t>
            </a:r>
            <a:endParaRPr lang="zh-CN" altLang="en-US">
              <a:latin typeface="楷体" panose="02010609060101010101" charset="-122"/>
              <a:ea typeface="楷体" panose="02010609060101010101" charset="-122"/>
            </a:endParaRPr>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altLang="en-US" sz="4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sym typeface="+mn-ea"/>
              </a:rPr>
              <a:t>选股教学</a:t>
            </a:r>
            <a:endParaRPr lang="zh-CN" altLang="en-US" sz="4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sym typeface="+mn-ea"/>
            </a:endParaRPr>
          </a:p>
        </p:txBody>
      </p:sp>
      <p:sp>
        <p:nvSpPr>
          <p:cNvPr id="2" name="文本框 1"/>
          <p:cNvSpPr txBox="1"/>
          <p:nvPr/>
        </p:nvSpPr>
        <p:spPr>
          <a:xfrm>
            <a:off x="911860" y="1275715"/>
            <a:ext cx="10506710" cy="4306570"/>
          </a:xfrm>
          <a:prstGeom prst="rect">
            <a:avLst/>
          </a:prstGeom>
          <a:noFill/>
        </p:spPr>
        <p:txBody>
          <a:bodyPr wrap="square" rtlCol="0" anchor="t">
            <a:noAutofit/>
          </a:bodyPr>
          <a:lstStyle/>
          <a:p>
            <a:pPr>
              <a:lnSpc>
                <a:spcPct val="190000"/>
              </a:lnSpc>
            </a:pPr>
            <a:endParaRPr lang="zh-CN" altLang="en-US" sz="2000" dirty="0">
              <a:latin typeface="思源黑体 CN Medium" panose="020B0600000000000000" charset="-122"/>
              <a:ea typeface="思源黑体 CN Medium" panose="020B0600000000000000" charset="-122"/>
            </a:endParaRPr>
          </a:p>
        </p:txBody>
      </p:sp>
      <p:pic>
        <p:nvPicPr>
          <p:cNvPr id="3" name="图片 2"/>
          <p:cNvPicPr>
            <a:picLocks noChangeAspect="1"/>
          </p:cNvPicPr>
          <p:nvPr/>
        </p:nvPicPr>
        <p:blipFill>
          <a:blip r:embed="rId1"/>
          <a:stretch>
            <a:fillRect/>
          </a:stretch>
        </p:blipFill>
        <p:spPr>
          <a:xfrm>
            <a:off x="758190" y="934085"/>
            <a:ext cx="10814050" cy="4990465"/>
          </a:xfrm>
          <a:prstGeom prst="rect">
            <a:avLst/>
          </a:prstGeom>
        </p:spPr>
      </p:pic>
      <p:sp>
        <p:nvSpPr>
          <p:cNvPr id="4" name="文本框 3"/>
          <p:cNvSpPr txBox="1"/>
          <p:nvPr/>
        </p:nvSpPr>
        <p:spPr>
          <a:xfrm>
            <a:off x="911225" y="6066790"/>
            <a:ext cx="9831705" cy="565785"/>
          </a:xfrm>
          <a:prstGeom prst="rect">
            <a:avLst/>
          </a:prstGeom>
          <a:noFill/>
        </p:spPr>
        <p:txBody>
          <a:bodyPr wrap="square" rtlCol="0">
            <a:noAutofit/>
          </a:bodyPr>
          <a:p>
            <a:r>
              <a:rPr lang="en-US" altLang="zh-CN">
                <a:latin typeface="楷体" panose="02010609060101010101" charset="-122"/>
                <a:ea typeface="楷体" panose="02010609060101010101" charset="-122"/>
                <a:cs typeface="楷体" panose="02010609060101010101" charset="-122"/>
              </a:rPr>
              <a:t>            </a:t>
            </a:r>
            <a:r>
              <a:rPr lang="zh-CN" altLang="en-US">
                <a:latin typeface="楷体" panose="02010609060101010101" charset="-122"/>
                <a:ea typeface="楷体" panose="02010609060101010101" charset="-122"/>
                <a:cs typeface="楷体" panose="02010609060101010101" charset="-122"/>
              </a:rPr>
              <a:t>业绩</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控盘模型：需要结合趋势</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捕捞季节做趋势</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短差交易</a:t>
            </a:r>
            <a:endParaRPr lang="zh-CN" altLang="en-US">
              <a:latin typeface="楷体" panose="02010609060101010101" charset="-122"/>
              <a:ea typeface="楷体" panose="02010609060101010101" charset="-122"/>
              <a:cs typeface="楷体" panose="02010609060101010101" charset="-122"/>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altLang="en-US" sz="4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sym typeface="+mn-ea"/>
              </a:rPr>
              <a:t>注意事项</a:t>
            </a:r>
            <a:endParaRPr lang="zh-CN" altLang="en-US" sz="4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sym typeface="+mn-ea"/>
            </a:endParaRPr>
          </a:p>
        </p:txBody>
      </p:sp>
      <p:sp>
        <p:nvSpPr>
          <p:cNvPr id="2" name="文本框 1"/>
          <p:cNvSpPr txBox="1"/>
          <p:nvPr/>
        </p:nvSpPr>
        <p:spPr>
          <a:xfrm>
            <a:off x="621030" y="1217930"/>
            <a:ext cx="11233785" cy="4364355"/>
          </a:xfrm>
          <a:prstGeom prst="rect">
            <a:avLst/>
          </a:prstGeom>
          <a:noFill/>
        </p:spPr>
        <p:txBody>
          <a:bodyPr wrap="square" rtlCol="0" anchor="t">
            <a:noAutofit/>
          </a:bodyPr>
          <a:lstStyle/>
          <a:p>
            <a:pPr>
              <a:lnSpc>
                <a:spcPct val="190000"/>
              </a:lnSpc>
            </a:pPr>
            <a:r>
              <a:rPr lang="en-US" altLang="zh-CN" sz="2000" dirty="0">
                <a:latin typeface="思源黑体 CN Medium" panose="020B0600000000000000" charset="-122"/>
                <a:ea typeface="思源黑体 CN Medium" panose="020B0600000000000000" charset="-122"/>
              </a:rPr>
              <a:t>1</a:t>
            </a:r>
            <a:r>
              <a:rPr lang="zh-CN" altLang="en-US" sz="2000" dirty="0">
                <a:latin typeface="思源黑体 CN Medium" panose="020B0600000000000000" charset="-122"/>
                <a:ea typeface="思源黑体 CN Medium" panose="020B0600000000000000" charset="-122"/>
              </a:rPr>
              <a:t>、不同方法，选股逻辑、选股指标组合、买卖点也有所不一样，而不是所有的买卖点信号都适合</a:t>
            </a:r>
            <a:endParaRPr lang="zh-CN" altLang="en-US" sz="2000" dirty="0">
              <a:latin typeface="思源黑体 CN Medium" panose="020B0600000000000000" charset="-122"/>
              <a:ea typeface="思源黑体 CN Medium" panose="020B0600000000000000" charset="-122"/>
            </a:endParaRPr>
          </a:p>
          <a:p>
            <a:pPr>
              <a:lnSpc>
                <a:spcPct val="190000"/>
              </a:lnSpc>
            </a:pPr>
            <a:endParaRPr lang="en-US" altLang="zh-CN" sz="2000" dirty="0">
              <a:latin typeface="思源黑体 CN Medium" panose="020B0600000000000000" charset="-122"/>
              <a:ea typeface="思源黑体 CN Medium" panose="020B0600000000000000" charset="-122"/>
            </a:endParaRPr>
          </a:p>
          <a:p>
            <a:pPr>
              <a:lnSpc>
                <a:spcPct val="190000"/>
              </a:lnSpc>
            </a:pPr>
            <a:r>
              <a:rPr lang="en-US" altLang="zh-CN" sz="2000" dirty="0">
                <a:latin typeface="思源黑体 CN Medium" panose="020B0600000000000000" charset="-122"/>
                <a:ea typeface="思源黑体 CN Medium" panose="020B0600000000000000" charset="-122"/>
              </a:rPr>
              <a:t>2</a:t>
            </a:r>
            <a:r>
              <a:rPr lang="zh-CN" altLang="en-US" sz="2000" dirty="0">
                <a:latin typeface="思源黑体 CN Medium" panose="020B0600000000000000" charset="-122"/>
                <a:ea typeface="思源黑体 CN Medium" panose="020B0600000000000000" charset="-122"/>
              </a:rPr>
              <a:t>、短线按短线策略（追求快准狠），中线按中线策略（耐心顺势</a:t>
            </a:r>
            <a:r>
              <a:rPr lang="en-US" altLang="zh-CN" sz="2000" dirty="0">
                <a:latin typeface="思源黑体 CN Medium" panose="020B0600000000000000" charset="-122"/>
                <a:ea typeface="思源黑体 CN Medium" panose="020B0600000000000000" charset="-122"/>
              </a:rPr>
              <a:t> </a:t>
            </a:r>
            <a:r>
              <a:rPr lang="zh-CN" altLang="en-US" sz="2000" dirty="0">
                <a:latin typeface="思源黑体 CN Medium" panose="020B0600000000000000" charset="-122"/>
                <a:ea typeface="思源黑体 CN Medium" panose="020B0600000000000000" charset="-122"/>
              </a:rPr>
              <a:t>慢即是快，</a:t>
            </a:r>
            <a:r>
              <a:rPr lang="en-US" altLang="zh-CN" sz="2000" dirty="0">
                <a:latin typeface="思源黑体 CN Medium" panose="020B0600000000000000" charset="-122"/>
                <a:ea typeface="思源黑体 CN Medium" panose="020B0600000000000000" charset="-122"/>
              </a:rPr>
              <a:t> </a:t>
            </a:r>
            <a:r>
              <a:rPr lang="zh-CN" altLang="en-US" sz="2000" dirty="0">
                <a:latin typeface="思源黑体 CN Medium" panose="020B0600000000000000" charset="-122"/>
                <a:ea typeface="思源黑体 CN Medium" panose="020B0600000000000000" charset="-122"/>
              </a:rPr>
              <a:t>快是慢）</a:t>
            </a:r>
            <a:endParaRPr lang="zh-CN" altLang="en-US" sz="2000" dirty="0">
              <a:latin typeface="思源黑体 CN Medium" panose="020B0600000000000000" charset="-122"/>
              <a:ea typeface="思源黑体 CN Medium" panose="020B0600000000000000" charset="-122"/>
            </a:endParaRPr>
          </a:p>
          <a:p>
            <a:pPr>
              <a:lnSpc>
                <a:spcPct val="190000"/>
              </a:lnSpc>
            </a:pPr>
            <a:endParaRPr lang="zh-CN" altLang="en-US" sz="2000" dirty="0">
              <a:latin typeface="思源黑体 CN Medium" panose="020B0600000000000000" charset="-122"/>
              <a:ea typeface="思源黑体 CN Medium" panose="020B0600000000000000" charset="-122"/>
            </a:endParaRPr>
          </a:p>
          <a:p>
            <a:pPr>
              <a:lnSpc>
                <a:spcPct val="190000"/>
              </a:lnSpc>
            </a:pPr>
            <a:r>
              <a:rPr lang="en-US" altLang="zh-CN" sz="2000" dirty="0">
                <a:latin typeface="思源黑体 CN Medium" panose="020B0600000000000000" charset="-122"/>
                <a:ea typeface="思源黑体 CN Medium" panose="020B0600000000000000" charset="-122"/>
              </a:rPr>
              <a:t>3</a:t>
            </a:r>
            <a:r>
              <a:rPr lang="zh-CN" altLang="en-US" sz="2000" dirty="0">
                <a:latin typeface="思源黑体 CN Medium" panose="020B0600000000000000" charset="-122"/>
                <a:ea typeface="思源黑体 CN Medium" panose="020B0600000000000000" charset="-122"/>
              </a:rPr>
              <a:t>、短线趋势</a:t>
            </a:r>
            <a:r>
              <a:rPr lang="en-US" altLang="zh-CN" sz="2000" dirty="0">
                <a:latin typeface="思源黑体 CN Medium" panose="020B0600000000000000" charset="-122"/>
                <a:ea typeface="思源黑体 CN Medium" panose="020B0600000000000000" charset="-122"/>
              </a:rPr>
              <a:t>/</a:t>
            </a:r>
            <a:r>
              <a:rPr lang="zh-CN" altLang="en-US" sz="2000" dirty="0">
                <a:latin typeface="思源黑体 CN Medium" panose="020B0600000000000000" charset="-122"/>
                <a:ea typeface="思源黑体 CN Medium" panose="020B0600000000000000" charset="-122"/>
              </a:rPr>
              <a:t>资金，需要跟中线趋势与资金做好区分</a:t>
            </a:r>
            <a:endParaRPr lang="zh-CN" altLang="en-US" sz="2000" dirty="0">
              <a:latin typeface="思源黑体 CN Medium" panose="020B0600000000000000" charset="-122"/>
              <a:ea typeface="思源黑体 CN Medium" panose="020B0600000000000000" charset="-122"/>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03</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506855" y="2926715"/>
            <a:ext cx="9512300" cy="1106805"/>
          </a:xfrm>
          <a:prstGeom prst="rect">
            <a:avLst/>
          </a:prstGeom>
          <a:noFill/>
        </p:spPr>
        <p:txBody>
          <a:bodyPr wrap="square" rtlCol="0">
            <a:spAutoFit/>
          </a:bodyPr>
          <a:lstStyle/>
          <a:p>
            <a:pPr algn="ctr"/>
            <a:r>
              <a:rPr lang="zh-CN" sz="66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看中做短</a:t>
            </a:r>
            <a:r>
              <a:rPr lang="en-US" altLang="zh-CN" sz="66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 </a:t>
            </a:r>
            <a:r>
              <a:rPr lang="zh-CN" sz="66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波段操作</a:t>
            </a:r>
            <a:endParaRPr lang="zh-CN" sz="66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061210" y="122555"/>
            <a:ext cx="8340090" cy="583565"/>
          </a:xfrm>
          <a:prstGeom prst="rect">
            <a:avLst/>
          </a:prstGeom>
          <a:noFill/>
        </p:spPr>
        <p:txBody>
          <a:bodyPr wrap="square" rtlCol="0">
            <a:spAutoFit/>
          </a:bodyPr>
          <a:p>
            <a:r>
              <a:rPr lang="en-US" altLang="zh-CN" sz="3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rPr>
              <a:t>      </a:t>
            </a:r>
            <a:r>
              <a:rPr lang="zh-CN" altLang="en-US" sz="3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rPr>
              <a:t>波段：业绩</a:t>
            </a:r>
            <a:r>
              <a:rPr lang="en-US" altLang="zh-CN" sz="3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rPr>
              <a:t>+</a:t>
            </a:r>
            <a:r>
              <a:rPr lang="zh-CN" altLang="en-US" sz="3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rPr>
              <a:t>低估</a:t>
            </a:r>
            <a:r>
              <a:rPr lang="en-US" altLang="zh-CN" sz="3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rPr>
              <a:t>+</a:t>
            </a:r>
            <a:r>
              <a:rPr lang="zh-CN" altLang="en-US" sz="3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rPr>
              <a:t>海洋底部金叉</a:t>
            </a:r>
            <a:endParaRPr lang="zh-CN" altLang="en-US" sz="3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endParaRPr>
          </a:p>
        </p:txBody>
      </p:sp>
      <p:sp>
        <p:nvSpPr>
          <p:cNvPr id="6" name="文本框 5"/>
          <p:cNvSpPr txBox="1"/>
          <p:nvPr/>
        </p:nvSpPr>
        <p:spPr>
          <a:xfrm>
            <a:off x="1125220" y="5944235"/>
            <a:ext cx="10934065" cy="639445"/>
          </a:xfrm>
          <a:prstGeom prst="rect">
            <a:avLst/>
          </a:prstGeom>
          <a:noFill/>
        </p:spPr>
        <p:txBody>
          <a:bodyPr wrap="square" rtlCol="0">
            <a:noAutofit/>
          </a:bodyPr>
          <a:p>
            <a:r>
              <a:rPr lang="en-US" altLang="zh-CN" sz="2000">
                <a:solidFill>
                  <a:srgbClr val="FF0000"/>
                </a:solidFill>
                <a:latin typeface="楷体" panose="02010609060101010101" charset="-122"/>
                <a:ea typeface="楷体" panose="02010609060101010101" charset="-122"/>
                <a:cs typeface="楷体" panose="02010609060101010101" charset="-122"/>
              </a:rPr>
              <a:t> </a:t>
            </a:r>
            <a:r>
              <a:rPr lang="zh-CN" altLang="en-US" sz="2000">
                <a:solidFill>
                  <a:srgbClr val="FF0000"/>
                </a:solidFill>
                <a:latin typeface="楷体" panose="02010609060101010101" charset="-122"/>
                <a:ea typeface="楷体" panose="02010609060101010101" charset="-122"/>
                <a:cs typeface="楷体" panose="02010609060101010101" charset="-122"/>
              </a:rPr>
              <a:t>选股：净利润持续上台阶，说明个股基本面业绩持续向好，同时智能估值处于低估值</a:t>
            </a:r>
            <a:endParaRPr lang="zh-CN" altLang="en-US" sz="2000">
              <a:solidFill>
                <a:srgbClr val="FF0000"/>
              </a:solidFill>
              <a:latin typeface="楷体" panose="02010609060101010101" charset="-122"/>
              <a:ea typeface="楷体" panose="02010609060101010101" charset="-122"/>
              <a:cs typeface="楷体" panose="02010609060101010101" charset="-122"/>
            </a:endParaRPr>
          </a:p>
          <a:p>
            <a:r>
              <a:rPr lang="en-US" altLang="zh-CN" sz="2000">
                <a:solidFill>
                  <a:srgbClr val="FF0000"/>
                </a:solidFill>
                <a:latin typeface="楷体" panose="02010609060101010101" charset="-122"/>
                <a:ea typeface="楷体" panose="02010609060101010101" charset="-122"/>
                <a:cs typeface="楷体" panose="02010609060101010101" charset="-122"/>
              </a:rPr>
              <a:t> </a:t>
            </a:r>
            <a:r>
              <a:rPr lang="zh-CN" altLang="en-US" sz="2000">
                <a:solidFill>
                  <a:srgbClr val="FF0000"/>
                </a:solidFill>
                <a:latin typeface="楷体" panose="02010609060101010101" charset="-122"/>
                <a:ea typeface="楷体" panose="02010609060101010101" charset="-122"/>
                <a:cs typeface="楷体" panose="02010609060101010101" charset="-122"/>
              </a:rPr>
              <a:t>买点信号：海洋状态低位金叉</a:t>
            </a:r>
            <a:r>
              <a:rPr lang="en-US" altLang="zh-CN" sz="2000">
                <a:solidFill>
                  <a:srgbClr val="FF0000"/>
                </a:solidFill>
                <a:latin typeface="楷体" panose="02010609060101010101" charset="-122"/>
                <a:ea typeface="楷体" panose="02010609060101010101" charset="-122"/>
                <a:cs typeface="楷体" panose="02010609060101010101" charset="-122"/>
              </a:rPr>
              <a:t> </a:t>
            </a:r>
            <a:r>
              <a:rPr lang="zh-CN" altLang="en-US" sz="2000">
                <a:solidFill>
                  <a:srgbClr val="FF0000"/>
                </a:solidFill>
                <a:latin typeface="楷体" panose="02010609060101010101" charset="-122"/>
                <a:ea typeface="楷体" panose="02010609060101010101" charset="-122"/>
                <a:cs typeface="楷体" panose="02010609060101010101" charset="-122"/>
              </a:rPr>
              <a:t>或回踩辅助线金叉，离场信号：海洋状态高位死叉</a:t>
            </a:r>
            <a:r>
              <a:rPr lang="en-US" altLang="zh-CN" sz="2000">
                <a:solidFill>
                  <a:srgbClr val="FF0000"/>
                </a:solidFill>
                <a:latin typeface="楷体" panose="02010609060101010101" charset="-122"/>
                <a:ea typeface="楷体" panose="02010609060101010101" charset="-122"/>
                <a:cs typeface="楷体" panose="02010609060101010101" charset="-122"/>
              </a:rPr>
              <a:t>/</a:t>
            </a:r>
            <a:r>
              <a:rPr lang="zh-CN" altLang="en-US" sz="2000">
                <a:solidFill>
                  <a:srgbClr val="FF0000"/>
                </a:solidFill>
                <a:latin typeface="楷体" panose="02010609060101010101" charset="-122"/>
                <a:ea typeface="楷体" panose="02010609060101010101" charset="-122"/>
                <a:cs typeface="楷体" panose="02010609060101010101" charset="-122"/>
              </a:rPr>
              <a:t>破辅助线</a:t>
            </a:r>
            <a:endParaRPr lang="zh-CN" altLang="en-US" sz="2000">
              <a:solidFill>
                <a:srgbClr val="FF0000"/>
              </a:solidFill>
              <a:latin typeface="楷体" panose="02010609060101010101" charset="-122"/>
              <a:ea typeface="楷体" panose="02010609060101010101" charset="-122"/>
              <a:cs typeface="楷体" panose="02010609060101010101" charset="-122"/>
            </a:endParaRPr>
          </a:p>
        </p:txBody>
      </p:sp>
      <p:sp>
        <p:nvSpPr>
          <p:cNvPr id="2" name="文本框 1"/>
          <p:cNvSpPr txBox="1"/>
          <p:nvPr/>
        </p:nvSpPr>
        <p:spPr>
          <a:xfrm>
            <a:off x="318770" y="1396365"/>
            <a:ext cx="11802745" cy="3857625"/>
          </a:xfrm>
          <a:prstGeom prst="rect">
            <a:avLst/>
          </a:prstGeom>
          <a:noFill/>
        </p:spPr>
        <p:txBody>
          <a:bodyPr wrap="square" rtlCol="0">
            <a:noAutofit/>
          </a:bodyPr>
          <a:p>
            <a:endParaRPr lang="zh-CN" altLang="en-US">
              <a:solidFill>
                <a:schemeClr val="tx1"/>
              </a:solidFill>
            </a:endParaRPr>
          </a:p>
          <a:p>
            <a:endParaRPr lang="zh-CN" altLang="en-US">
              <a:solidFill>
                <a:schemeClr val="tx1"/>
              </a:solidFill>
            </a:endParaRPr>
          </a:p>
        </p:txBody>
      </p:sp>
      <p:pic>
        <p:nvPicPr>
          <p:cNvPr id="4" name="图片 3"/>
          <p:cNvPicPr>
            <a:picLocks noChangeAspect="1"/>
          </p:cNvPicPr>
          <p:nvPr/>
        </p:nvPicPr>
        <p:blipFill>
          <a:blip r:embed="rId1"/>
          <a:stretch>
            <a:fillRect/>
          </a:stretch>
        </p:blipFill>
        <p:spPr>
          <a:xfrm>
            <a:off x="1735455" y="859155"/>
            <a:ext cx="9215120" cy="4931410"/>
          </a:xfrm>
          <a:prstGeom prst="rect">
            <a:avLst/>
          </a:prstGeom>
        </p:spPr>
      </p:pic>
      <p:pic>
        <p:nvPicPr>
          <p:cNvPr id="9" name="图片 8"/>
          <p:cNvPicPr>
            <a:picLocks noChangeAspect="1"/>
          </p:cNvPicPr>
          <p:nvPr/>
        </p:nvPicPr>
        <p:blipFill>
          <a:blip r:embed="rId2"/>
          <a:stretch>
            <a:fillRect/>
          </a:stretch>
        </p:blipFill>
        <p:spPr>
          <a:xfrm>
            <a:off x="2145665" y="1111250"/>
            <a:ext cx="3305175" cy="2019300"/>
          </a:xfrm>
          <a:prstGeom prst="rect">
            <a:avLst/>
          </a:prstGeom>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413635" y="68580"/>
            <a:ext cx="8107680" cy="848995"/>
          </a:xfrm>
          <a:prstGeom prst="rect">
            <a:avLst/>
          </a:prstGeom>
          <a:noFill/>
        </p:spPr>
        <p:txBody>
          <a:bodyPr wrap="square" rtlCol="0">
            <a:noAutofit/>
          </a:bodyPr>
          <a:p>
            <a:r>
              <a:rPr lang="en-US" altLang="zh-CN"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     </a:t>
            </a:r>
            <a:r>
              <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短线：业绩</a:t>
            </a:r>
            <a:r>
              <a:rPr lang="en-US" altLang="zh-CN"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a:t>
            </a:r>
            <a:r>
              <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控盘</a:t>
            </a:r>
            <a:r>
              <a:rPr lang="en-US" altLang="zh-CN"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a:t>
            </a:r>
            <a:r>
              <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涨停</a:t>
            </a:r>
            <a:endPar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6" name="文本框 5"/>
          <p:cNvSpPr txBox="1"/>
          <p:nvPr/>
        </p:nvSpPr>
        <p:spPr>
          <a:xfrm>
            <a:off x="8589645" y="1481455"/>
            <a:ext cx="3475990" cy="3463925"/>
          </a:xfrm>
          <a:prstGeom prst="rect">
            <a:avLst/>
          </a:prstGeom>
          <a:noFill/>
        </p:spPr>
        <p:txBody>
          <a:bodyPr wrap="square" rtlCol="0">
            <a:noAutofit/>
          </a:bodyPr>
          <a:p>
            <a:endParaRPr lang="zh-CN" altLang="en-US"/>
          </a:p>
        </p:txBody>
      </p:sp>
      <p:sp>
        <p:nvSpPr>
          <p:cNvPr id="2" name="文本框 1"/>
          <p:cNvSpPr txBox="1"/>
          <p:nvPr/>
        </p:nvSpPr>
        <p:spPr>
          <a:xfrm>
            <a:off x="498475" y="5861050"/>
            <a:ext cx="11464925" cy="664845"/>
          </a:xfrm>
          <a:prstGeom prst="rect">
            <a:avLst/>
          </a:prstGeom>
          <a:noFill/>
        </p:spPr>
        <p:txBody>
          <a:bodyPr wrap="square" rtlCol="0">
            <a:noAutofit/>
          </a:bodyPr>
          <a:p>
            <a:pPr algn="l">
              <a:buClrTx/>
              <a:buSzTx/>
              <a:buNone/>
            </a:pPr>
            <a:r>
              <a:rPr lang="zh-CN" altLang="en-US" sz="2000">
                <a:solidFill>
                  <a:srgbClr val="FF0000"/>
                </a:solidFill>
                <a:latin typeface="楷体" panose="02010609060101010101" charset="-122"/>
                <a:ea typeface="楷体" panose="02010609060101010101" charset="-122"/>
                <a:cs typeface="楷体" panose="02010609060101010101" charset="-122"/>
              </a:rPr>
              <a:t>选股 ：滚动净利润持续上台阶，基本面业绩向好，近期有主力控盘且涨停板，说明有主力进场抢筹</a:t>
            </a:r>
            <a:endParaRPr lang="zh-CN" altLang="en-US" sz="2000">
              <a:solidFill>
                <a:srgbClr val="FF0000"/>
              </a:solidFill>
              <a:latin typeface="楷体" panose="02010609060101010101" charset="-122"/>
              <a:ea typeface="楷体" panose="02010609060101010101" charset="-122"/>
              <a:cs typeface="楷体" panose="02010609060101010101" charset="-122"/>
            </a:endParaRPr>
          </a:p>
          <a:p>
            <a:pPr algn="l">
              <a:buClrTx/>
              <a:buSzTx/>
              <a:buNone/>
            </a:pPr>
            <a:r>
              <a:rPr lang="zh-CN" altLang="en-US" sz="2000">
                <a:solidFill>
                  <a:srgbClr val="FF0000"/>
                </a:solidFill>
                <a:latin typeface="楷体" panose="02010609060101010101" charset="-122"/>
                <a:ea typeface="楷体" panose="02010609060101010101" charset="-122"/>
                <a:cs typeface="楷体" panose="02010609060101010101" charset="-122"/>
              </a:rPr>
              <a:t>买点信号：回踩支撑（缺口/熊线等），双线上移加仓，跌破熊线超短线走坏。</a:t>
            </a:r>
            <a:endParaRPr lang="zh-CN" altLang="en-US" sz="2000">
              <a:solidFill>
                <a:srgbClr val="FF0000"/>
              </a:solidFill>
              <a:latin typeface="楷体" panose="02010609060101010101" charset="-122"/>
              <a:ea typeface="楷体" panose="02010609060101010101" charset="-122"/>
              <a:cs typeface="楷体" panose="02010609060101010101" charset="-122"/>
            </a:endParaRPr>
          </a:p>
        </p:txBody>
      </p:sp>
      <p:pic>
        <p:nvPicPr>
          <p:cNvPr id="7" name="图片 6"/>
          <p:cNvPicPr>
            <a:picLocks noChangeAspect="1"/>
          </p:cNvPicPr>
          <p:nvPr/>
        </p:nvPicPr>
        <p:blipFill>
          <a:blip r:embed="rId1"/>
          <a:stretch>
            <a:fillRect/>
          </a:stretch>
        </p:blipFill>
        <p:spPr>
          <a:xfrm>
            <a:off x="97790" y="802005"/>
            <a:ext cx="7025640" cy="4980940"/>
          </a:xfrm>
          <a:prstGeom prst="rect">
            <a:avLst/>
          </a:prstGeom>
        </p:spPr>
      </p:pic>
      <p:pic>
        <p:nvPicPr>
          <p:cNvPr id="8" name="图片 7"/>
          <p:cNvPicPr>
            <a:picLocks noChangeAspect="1"/>
          </p:cNvPicPr>
          <p:nvPr/>
        </p:nvPicPr>
        <p:blipFill>
          <a:blip r:embed="rId2"/>
          <a:stretch>
            <a:fillRect/>
          </a:stretch>
        </p:blipFill>
        <p:spPr>
          <a:xfrm>
            <a:off x="7123430" y="802005"/>
            <a:ext cx="4911090" cy="4742180"/>
          </a:xfrm>
          <a:prstGeom prst="rect">
            <a:avLst/>
          </a:prstGeom>
        </p:spPr>
      </p:pic>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altLang="en-US" sz="4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sym typeface="+mn-ea"/>
              </a:rPr>
              <a:t>主题热点</a:t>
            </a:r>
            <a:endParaRPr lang="en-US" altLang="zh-CN" sz="4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sym typeface="+mn-ea"/>
            </a:endParaRPr>
          </a:p>
        </p:txBody>
      </p:sp>
      <p:sp>
        <p:nvSpPr>
          <p:cNvPr id="2" name="文本框 1"/>
          <p:cNvSpPr txBox="1"/>
          <p:nvPr/>
        </p:nvSpPr>
        <p:spPr>
          <a:xfrm>
            <a:off x="911225" y="1275715"/>
            <a:ext cx="10506710" cy="4306570"/>
          </a:xfrm>
          <a:prstGeom prst="rect">
            <a:avLst/>
          </a:prstGeom>
          <a:noFill/>
        </p:spPr>
        <p:txBody>
          <a:bodyPr wrap="square" rtlCol="0" anchor="t">
            <a:noAutofit/>
          </a:bodyPr>
          <a:lstStyle/>
          <a:p>
            <a:pPr>
              <a:lnSpc>
                <a:spcPct val="190000"/>
              </a:lnSpc>
            </a:pPr>
            <a:endParaRPr lang="zh-CN" altLang="en-US" sz="2000" dirty="0">
              <a:latin typeface="思源黑体 CN Medium" panose="020B0600000000000000" charset="-122"/>
              <a:ea typeface="思源黑体 CN Medium" panose="020B0600000000000000" charset="-122"/>
            </a:endParaRPr>
          </a:p>
        </p:txBody>
      </p:sp>
      <p:sp>
        <p:nvSpPr>
          <p:cNvPr id="4" name="文本框 3"/>
          <p:cNvSpPr txBox="1"/>
          <p:nvPr/>
        </p:nvSpPr>
        <p:spPr>
          <a:xfrm>
            <a:off x="552450" y="5766435"/>
            <a:ext cx="11372850" cy="866140"/>
          </a:xfrm>
          <a:prstGeom prst="rect">
            <a:avLst/>
          </a:prstGeom>
          <a:noFill/>
        </p:spPr>
        <p:txBody>
          <a:bodyPr wrap="square" rtlCol="0">
            <a:noAutofit/>
          </a:bodyPr>
          <a:p>
            <a:r>
              <a:rPr lang="en-US" altLang="zh-CN">
                <a:latin typeface="楷体" panose="02010609060101010101" charset="-122"/>
                <a:ea typeface="楷体" panose="02010609060101010101" charset="-122"/>
                <a:cs typeface="楷体" panose="02010609060101010101" charset="-122"/>
              </a:rPr>
              <a:t> </a:t>
            </a:r>
            <a:r>
              <a:rPr lang="zh-CN" altLang="en-US">
                <a:latin typeface="楷体" panose="02010609060101010101" charset="-122"/>
                <a:ea typeface="楷体" panose="02010609060101010101" charset="-122"/>
                <a:cs typeface="楷体" panose="02010609060101010101" charset="-122"/>
              </a:rPr>
              <a:t>涨停棱镜显示：近期反复上榜且处于高潮主题</a:t>
            </a:r>
            <a:r>
              <a:rPr lang="en-US" altLang="zh-CN">
                <a:latin typeface="楷体" panose="02010609060101010101" charset="-122"/>
                <a:ea typeface="楷体" panose="02010609060101010101" charset="-122"/>
                <a:cs typeface="楷体" panose="02010609060101010101" charset="-122"/>
              </a:rPr>
              <a:t>:</a:t>
            </a:r>
            <a:r>
              <a:rPr lang="zh-CN" altLang="en-US">
                <a:solidFill>
                  <a:srgbClr val="FF0000"/>
                </a:solidFill>
                <a:latin typeface="楷体" panose="02010609060101010101" charset="-122"/>
                <a:ea typeface="楷体" panose="02010609060101010101" charset="-122"/>
                <a:cs typeface="楷体" panose="02010609060101010101" charset="-122"/>
              </a:rPr>
              <a:t>医药、军工，适合做涨停复制模型</a:t>
            </a:r>
            <a:endParaRPr lang="zh-CN" altLang="en-US">
              <a:solidFill>
                <a:srgbClr val="FF0000"/>
              </a:solidFill>
              <a:latin typeface="楷体" panose="02010609060101010101" charset="-122"/>
              <a:ea typeface="楷体" panose="02010609060101010101" charset="-122"/>
              <a:cs typeface="楷体" panose="02010609060101010101" charset="-122"/>
            </a:endParaRPr>
          </a:p>
          <a:p>
            <a:r>
              <a:rPr lang="zh-CN" altLang="en-US">
                <a:latin typeface="楷体" panose="02010609060101010101" charset="-122"/>
                <a:ea typeface="楷体" panose="02010609060101010101" charset="-122"/>
                <a:cs typeface="楷体" panose="02010609060101010101" charset="-122"/>
              </a:rPr>
              <a:t>热点纵览显示：今日炒作</a:t>
            </a:r>
            <a:r>
              <a:rPr lang="en-US" altLang="zh-CN">
                <a:latin typeface="楷体" panose="02010609060101010101" charset="-122"/>
                <a:ea typeface="楷体" panose="02010609060101010101" charset="-122"/>
                <a:cs typeface="楷体" panose="02010609060101010101" charset="-122"/>
              </a:rPr>
              <a:t>+</a:t>
            </a:r>
            <a:r>
              <a:rPr lang="zh-CN" altLang="en-US">
                <a:latin typeface="楷体" panose="02010609060101010101" charset="-122"/>
                <a:ea typeface="楷体" panose="02010609060101010101" charset="-122"/>
                <a:cs typeface="楷体" panose="02010609060101010101" charset="-122"/>
              </a:rPr>
              <a:t>炒作次数大于</a:t>
            </a:r>
            <a:r>
              <a:rPr lang="en-US" altLang="zh-CN">
                <a:latin typeface="楷体" panose="02010609060101010101" charset="-122"/>
                <a:ea typeface="楷体" panose="02010609060101010101" charset="-122"/>
                <a:cs typeface="楷体" panose="02010609060101010101" charset="-122"/>
              </a:rPr>
              <a:t>3</a:t>
            </a:r>
            <a:r>
              <a:rPr lang="zh-CN" altLang="en-US">
                <a:latin typeface="楷体" panose="02010609060101010101" charset="-122"/>
                <a:ea typeface="楷体" panose="02010609060101010101" charset="-122"/>
                <a:cs typeface="楷体" panose="02010609060101010101" charset="-122"/>
              </a:rPr>
              <a:t>，成份股大于</a:t>
            </a:r>
            <a:r>
              <a:rPr lang="en-US" altLang="zh-CN">
                <a:latin typeface="楷体" panose="02010609060101010101" charset="-122"/>
                <a:ea typeface="楷体" panose="02010609060101010101" charset="-122"/>
                <a:cs typeface="楷体" panose="02010609060101010101" charset="-122"/>
              </a:rPr>
              <a:t>50</a:t>
            </a:r>
            <a:r>
              <a:rPr lang="zh-CN" altLang="en-US">
                <a:latin typeface="楷体" panose="02010609060101010101" charset="-122"/>
                <a:ea typeface="楷体" panose="02010609060101010101" charset="-122"/>
                <a:cs typeface="楷体" panose="02010609060101010101" charset="-122"/>
              </a:rPr>
              <a:t>，</a:t>
            </a:r>
            <a:r>
              <a:rPr lang="zh-CN" altLang="en-US">
                <a:solidFill>
                  <a:srgbClr val="FF0000"/>
                </a:solidFill>
                <a:latin typeface="楷体" panose="02010609060101010101" charset="-122"/>
                <a:ea typeface="楷体" panose="02010609060101010101" charset="-122"/>
                <a:cs typeface="楷体" panose="02010609060101010101" charset="-122"/>
              </a:rPr>
              <a:t>智能制造、病毒防治，适合做趋势、低位启动</a:t>
            </a:r>
            <a:r>
              <a:rPr lang="en-US" altLang="zh-CN">
                <a:solidFill>
                  <a:srgbClr val="FF0000"/>
                </a:solidFill>
                <a:latin typeface="楷体" panose="02010609060101010101" charset="-122"/>
                <a:ea typeface="楷体" panose="02010609060101010101" charset="-122"/>
                <a:cs typeface="楷体" panose="02010609060101010101" charset="-122"/>
              </a:rPr>
              <a:t> </a:t>
            </a:r>
            <a:r>
              <a:rPr lang="en-US" altLang="zh-CN">
                <a:latin typeface="楷体" panose="02010609060101010101" charset="-122"/>
                <a:ea typeface="楷体" panose="02010609060101010101" charset="-122"/>
                <a:cs typeface="楷体" panose="02010609060101010101" charset="-122"/>
              </a:rPr>
              <a:t>         </a:t>
            </a:r>
            <a:endParaRPr lang="zh-CN" altLang="en-US">
              <a:latin typeface="楷体" panose="02010609060101010101" charset="-122"/>
              <a:ea typeface="楷体" panose="02010609060101010101" charset="-122"/>
              <a:cs typeface="楷体" panose="02010609060101010101" charset="-122"/>
            </a:endParaRPr>
          </a:p>
        </p:txBody>
      </p:sp>
      <p:pic>
        <p:nvPicPr>
          <p:cNvPr id="5" name="图片 4"/>
          <p:cNvPicPr>
            <a:picLocks noChangeAspect="1"/>
          </p:cNvPicPr>
          <p:nvPr/>
        </p:nvPicPr>
        <p:blipFill>
          <a:blip r:embed="rId1"/>
          <a:stretch>
            <a:fillRect/>
          </a:stretch>
        </p:blipFill>
        <p:spPr>
          <a:xfrm>
            <a:off x="552450" y="1132205"/>
            <a:ext cx="11087100" cy="3352800"/>
          </a:xfrm>
          <a:prstGeom prst="rect">
            <a:avLst/>
          </a:prstGeom>
        </p:spPr>
      </p:pic>
      <p:pic>
        <p:nvPicPr>
          <p:cNvPr id="7" name="图片 6"/>
          <p:cNvPicPr>
            <a:picLocks noChangeAspect="1"/>
          </p:cNvPicPr>
          <p:nvPr/>
        </p:nvPicPr>
        <p:blipFill>
          <a:blip r:embed="rId2"/>
          <a:stretch>
            <a:fillRect/>
          </a:stretch>
        </p:blipFill>
        <p:spPr>
          <a:xfrm>
            <a:off x="552450" y="4344035"/>
            <a:ext cx="8648700" cy="1057275"/>
          </a:xfrm>
          <a:prstGeom prst="rect">
            <a:avLst/>
          </a:prstGeom>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061210" y="122555"/>
            <a:ext cx="8340090" cy="583565"/>
          </a:xfrm>
          <a:prstGeom prst="rect">
            <a:avLst/>
          </a:prstGeom>
          <a:noFill/>
        </p:spPr>
        <p:txBody>
          <a:bodyPr wrap="square" rtlCol="0">
            <a:spAutoFit/>
          </a:bodyPr>
          <a:p>
            <a:r>
              <a:rPr lang="en-US" altLang="zh-CN" sz="3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rPr>
              <a:t>                  </a:t>
            </a:r>
            <a:r>
              <a:rPr lang="zh-CN" altLang="en-US" sz="3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rPr>
              <a:t>用户反馈</a:t>
            </a:r>
            <a:endParaRPr lang="zh-CN" altLang="en-US" sz="3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endParaRPr>
          </a:p>
        </p:txBody>
      </p:sp>
      <p:sp>
        <p:nvSpPr>
          <p:cNvPr id="6" name="文本框 5"/>
          <p:cNvSpPr txBox="1"/>
          <p:nvPr/>
        </p:nvSpPr>
        <p:spPr>
          <a:xfrm>
            <a:off x="1250315" y="5944235"/>
            <a:ext cx="10402570" cy="639445"/>
          </a:xfrm>
          <a:prstGeom prst="rect">
            <a:avLst/>
          </a:prstGeom>
          <a:noFill/>
        </p:spPr>
        <p:txBody>
          <a:bodyPr wrap="square" rtlCol="0">
            <a:noAutofit/>
          </a:bodyPr>
          <a:p>
            <a:r>
              <a:rPr lang="en-US" altLang="zh-CN" sz="2000">
                <a:solidFill>
                  <a:srgbClr val="FF0000"/>
                </a:solidFill>
                <a:latin typeface="楷体" panose="02010609060101010101" charset="-122"/>
                <a:ea typeface="楷体" panose="02010609060101010101" charset="-122"/>
                <a:cs typeface="楷体" panose="02010609060101010101" charset="-122"/>
              </a:rPr>
              <a:t>         </a:t>
            </a:r>
            <a:endParaRPr lang="zh-CN" altLang="en-US" sz="2000">
              <a:solidFill>
                <a:srgbClr val="FF0000"/>
              </a:solidFill>
              <a:latin typeface="楷体" panose="02010609060101010101" charset="-122"/>
              <a:ea typeface="楷体" panose="02010609060101010101" charset="-122"/>
              <a:cs typeface="楷体" panose="02010609060101010101" charset="-122"/>
            </a:endParaRPr>
          </a:p>
        </p:txBody>
      </p:sp>
      <p:sp>
        <p:nvSpPr>
          <p:cNvPr id="2" name="文本框 1"/>
          <p:cNvSpPr txBox="1"/>
          <p:nvPr/>
        </p:nvSpPr>
        <p:spPr>
          <a:xfrm>
            <a:off x="318770" y="1440180"/>
            <a:ext cx="11802745" cy="3857625"/>
          </a:xfrm>
          <a:prstGeom prst="rect">
            <a:avLst/>
          </a:prstGeom>
          <a:noFill/>
        </p:spPr>
        <p:txBody>
          <a:bodyPr wrap="square" rtlCol="0">
            <a:noAutofit/>
          </a:bodyPr>
          <a:p>
            <a:endParaRPr lang="zh-CN" altLang="en-US">
              <a:solidFill>
                <a:schemeClr val="tx1"/>
              </a:solidFill>
            </a:endParaRPr>
          </a:p>
          <a:p>
            <a:endParaRPr lang="zh-CN" altLang="en-US">
              <a:solidFill>
                <a:schemeClr val="tx1"/>
              </a:solidFill>
            </a:endParaRPr>
          </a:p>
        </p:txBody>
      </p:sp>
      <p:pic>
        <p:nvPicPr>
          <p:cNvPr id="5" name="图片 4"/>
          <p:cNvPicPr>
            <a:picLocks noChangeAspect="1"/>
          </p:cNvPicPr>
          <p:nvPr/>
        </p:nvPicPr>
        <p:blipFill>
          <a:blip r:embed="rId1"/>
          <a:stretch>
            <a:fillRect/>
          </a:stretch>
        </p:blipFill>
        <p:spPr>
          <a:xfrm>
            <a:off x="0" y="1051560"/>
            <a:ext cx="6535420" cy="5210175"/>
          </a:xfrm>
          <a:prstGeom prst="rect">
            <a:avLst/>
          </a:prstGeom>
        </p:spPr>
      </p:pic>
      <p:pic>
        <p:nvPicPr>
          <p:cNvPr id="8" name="图片 7"/>
          <p:cNvPicPr>
            <a:picLocks noChangeAspect="1"/>
          </p:cNvPicPr>
          <p:nvPr/>
        </p:nvPicPr>
        <p:blipFill>
          <a:blip r:embed="rId2"/>
          <a:stretch>
            <a:fillRect/>
          </a:stretch>
        </p:blipFill>
        <p:spPr>
          <a:xfrm>
            <a:off x="5452745" y="1103630"/>
            <a:ext cx="6668770" cy="5358130"/>
          </a:xfrm>
          <a:prstGeom prst="rect">
            <a:avLst/>
          </a:prstGeom>
        </p:spPr>
      </p:pic>
      <p:pic>
        <p:nvPicPr>
          <p:cNvPr id="9" name="图片 8"/>
          <p:cNvPicPr/>
          <p:nvPr/>
        </p:nvPicPr>
        <p:blipFill>
          <a:blip r:embed="rId3"/>
          <a:stretch>
            <a:fillRect/>
          </a:stretch>
        </p:blipFill>
        <p:spPr>
          <a:xfrm>
            <a:off x="8166735" y="1051560"/>
            <a:ext cx="3486150" cy="914400"/>
          </a:xfrm>
          <a:prstGeom prst="rect">
            <a:avLst/>
          </a:prstGeom>
        </p:spPr>
      </p:pic>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p:txBody>
          <a:bodyPr/>
          <a:p>
            <a:endParaRPr lang="zh-CN" altLang="zh-CN"/>
          </a:p>
        </p:txBody>
      </p:sp>
      <p:sp>
        <p:nvSpPr>
          <p:cNvPr id="3" name="副标题 2"/>
          <p:cNvSpPr>
            <a:spLocks noGrp="1"/>
          </p:cNvSpPr>
          <p:nvPr>
            <p:ph type="subTitle" idx="1"/>
            <p:custDataLst>
              <p:tags r:id="rId2"/>
            </p:custDataLst>
          </p:nvPr>
        </p:nvSpPr>
        <p:spPr/>
        <p:txBody>
          <a:bodyPr/>
          <a:p>
            <a:endParaRPr lang="zh-CN" altLang="en-US"/>
          </a:p>
        </p:txBody>
      </p:sp>
      <p:pic>
        <p:nvPicPr>
          <p:cNvPr id="5" name="图片 4" descr="1920x1080"/>
          <p:cNvPicPr>
            <a:picLocks noChangeAspect="1"/>
          </p:cNvPicPr>
          <p:nvPr/>
        </p:nvPicPr>
        <p:blipFill>
          <a:blip r:embed="rId3"/>
          <a:stretch>
            <a:fillRect/>
          </a:stretch>
        </p:blipFill>
        <p:spPr>
          <a:xfrm>
            <a:off x="0" y="0"/>
            <a:ext cx="12192000" cy="6858000"/>
          </a:xfrm>
          <a:prstGeom prst="rect">
            <a:avLst/>
          </a:prstGeom>
        </p:spPr>
      </p:pic>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76645" y="1549400"/>
            <a:ext cx="5437505" cy="2897505"/>
          </a:xfrm>
          <a:prstGeom prst="rect">
            <a:avLst/>
          </a:prstGeom>
          <a:noFill/>
        </p:spPr>
        <p:txBody>
          <a:bodyPr wrap="square" rtlCol="0">
            <a:spAutoFit/>
          </a:bodyPr>
          <a:lstStyle/>
          <a:p>
            <a:pPr>
              <a:lnSpc>
                <a:spcPct val="190000"/>
              </a:lnSpc>
            </a:pPr>
            <a:r>
              <a:rPr lang="zh-CN" sz="3200" dirty="0">
                <a:solidFill>
                  <a:schemeClr val="tx1">
                    <a:lumMod val="75000"/>
                    <a:lumOff val="25000"/>
                  </a:schemeClr>
                </a:solidFill>
                <a:latin typeface="思源黑体 CN Medium" panose="020B0600000000000000" charset="-122"/>
                <a:ea typeface="思源黑体 CN Medium" panose="020B0600000000000000" charset="-122"/>
                <a:cs typeface="+mn-ea"/>
              </a:rPr>
              <a:t>行情要点</a:t>
            </a:r>
            <a:endParaRPr lang="en-US" altLang="zh-CN" sz="3200" dirty="0">
              <a:solidFill>
                <a:schemeClr val="tx1">
                  <a:lumMod val="75000"/>
                  <a:lumOff val="25000"/>
                </a:schemeClr>
              </a:solidFill>
              <a:latin typeface="思源黑体 CN Medium" panose="020B0600000000000000" charset="-122"/>
              <a:ea typeface="思源黑体 CN Medium" panose="020B0600000000000000" charset="-122"/>
              <a:cs typeface="+mn-ea"/>
            </a:endParaRPr>
          </a:p>
          <a:p>
            <a:pPr>
              <a:lnSpc>
                <a:spcPct val="190000"/>
              </a:lnSpc>
            </a:pPr>
            <a:r>
              <a:rPr lang="zh-CN" altLang="en-US" sz="3200" dirty="0">
                <a:solidFill>
                  <a:schemeClr val="tx1">
                    <a:lumMod val="75000"/>
                    <a:lumOff val="25000"/>
                  </a:schemeClr>
                </a:solidFill>
                <a:latin typeface="思源黑体 CN Medium" panose="020B0600000000000000" charset="-122"/>
                <a:ea typeface="思源黑体 CN Medium" panose="020B0600000000000000" charset="-122"/>
                <a:cs typeface="+mn-ea"/>
              </a:rPr>
              <a:t>价值龙头选股</a:t>
            </a:r>
            <a:endParaRPr lang="zh-CN" altLang="en-US" sz="3200" dirty="0">
              <a:solidFill>
                <a:schemeClr val="tx1">
                  <a:lumMod val="75000"/>
                  <a:lumOff val="25000"/>
                </a:schemeClr>
              </a:solidFill>
              <a:latin typeface="思源黑体 CN Medium" panose="020B0600000000000000" charset="-122"/>
              <a:ea typeface="思源黑体 CN Medium" panose="020B0600000000000000" charset="-122"/>
              <a:cs typeface="+mn-ea"/>
            </a:endParaRPr>
          </a:p>
          <a:p>
            <a:pPr>
              <a:lnSpc>
                <a:spcPct val="190000"/>
              </a:lnSpc>
            </a:pPr>
            <a:r>
              <a:rPr lang="zh-CN" altLang="en-US" sz="3200" dirty="0">
                <a:solidFill>
                  <a:schemeClr val="tx1">
                    <a:lumMod val="75000"/>
                    <a:lumOff val="25000"/>
                  </a:schemeClr>
                </a:solidFill>
                <a:latin typeface="思源黑体 CN Medium" panose="020B0600000000000000" charset="-122"/>
                <a:ea typeface="思源黑体 CN Medium" panose="020B0600000000000000" charset="-122"/>
                <a:cs typeface="+mn-ea"/>
              </a:rPr>
              <a:t>交易择时</a:t>
            </a:r>
            <a:endParaRPr lang="zh-CN" altLang="en-US" sz="3200" dirty="0">
              <a:solidFill>
                <a:schemeClr val="tx1">
                  <a:lumMod val="75000"/>
                  <a:lumOff val="25000"/>
                </a:schemeClr>
              </a:solidFill>
              <a:latin typeface="思源黑体 CN Medium" panose="020B0600000000000000" charset="-122"/>
              <a:ea typeface="思源黑体 CN Medium" panose="020B0600000000000000" charset="-122"/>
              <a:cs typeface="+mn-ea"/>
            </a:endParaRPr>
          </a:p>
        </p:txBody>
      </p:sp>
      <p:sp>
        <p:nvSpPr>
          <p:cNvPr id="3" name="文本框 2"/>
          <p:cNvSpPr txBox="1"/>
          <p:nvPr/>
        </p:nvSpPr>
        <p:spPr>
          <a:xfrm>
            <a:off x="5137785" y="1588453"/>
            <a:ext cx="955040" cy="4590415"/>
          </a:xfrm>
          <a:prstGeom prst="rect">
            <a:avLst/>
          </a:prstGeom>
          <a:noFill/>
        </p:spPr>
        <p:txBody>
          <a:bodyPr wrap="square" rtlCol="0">
            <a:spAutoFit/>
          </a:bodyPr>
          <a:lstStyle/>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01</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02</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03</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2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endParaRPr lang="en-US" altLang="zh-CN" sz="3200">
              <a:ln>
                <a:noFill/>
              </a:ln>
              <a:solidFill>
                <a:srgbClr val="AC5621"/>
              </a:solidFill>
              <a:latin typeface="Noto Sans S Chinese Medium" panose="020B0600000000000000" charset="-122"/>
              <a:ea typeface="Noto Sans S Chinese Medium" panose="020B0600000000000000" charset="-122"/>
              <a:cs typeface="DIN Black" charset="0"/>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微信图片_20241205160703"/>
          <p:cNvPicPr>
            <a:picLocks noChangeAspect="1"/>
          </p:cNvPicPr>
          <p:nvPr/>
        </p:nvPicPr>
        <p:blipFill>
          <a:blip r:embed="rId1"/>
          <a:srcRect t="17500" r="11736"/>
          <a:stretch>
            <a:fillRect/>
          </a:stretch>
        </p:blipFill>
        <p:spPr>
          <a:xfrm>
            <a:off x="282575" y="701675"/>
            <a:ext cx="8070850" cy="5657850"/>
          </a:xfrm>
          <a:prstGeom prst="rect">
            <a:avLst/>
          </a:prstGeom>
        </p:spPr>
      </p:pic>
      <p:sp>
        <p:nvSpPr>
          <p:cNvPr id="9" name="文本框 8"/>
          <p:cNvSpPr txBox="1"/>
          <p:nvPr/>
        </p:nvSpPr>
        <p:spPr>
          <a:xfrm>
            <a:off x="8456930" y="2460625"/>
            <a:ext cx="3300730" cy="1423670"/>
          </a:xfrm>
          <a:prstGeom prst="rect">
            <a:avLst/>
          </a:prstGeom>
          <a:noFill/>
        </p:spPr>
        <p:txBody>
          <a:bodyPr wrap="square" rtlCol="0">
            <a:noAutofit/>
          </a:bodyPr>
          <a:p>
            <a:r>
              <a:rPr lang="en-US" altLang="zh-CN"/>
              <a:t>1</a:t>
            </a:r>
            <a:r>
              <a:rPr lang="zh-CN" altLang="en-US"/>
              <a:t>台主机，</a:t>
            </a:r>
            <a:r>
              <a:rPr lang="en-US" altLang="zh-CN"/>
              <a:t>4</a:t>
            </a:r>
            <a:r>
              <a:rPr lang="zh-CN" altLang="en-US"/>
              <a:t>个显示器（</a:t>
            </a:r>
            <a:r>
              <a:rPr lang="en-US" altLang="zh-CN"/>
              <a:t>24</a:t>
            </a:r>
            <a:r>
              <a:rPr lang="zh-CN" altLang="en-US"/>
              <a:t>英寸）</a:t>
            </a:r>
            <a:endParaRPr lang="zh-CN" altLang="en-US"/>
          </a:p>
          <a:p>
            <a:r>
              <a:rPr lang="zh-CN" altLang="en-US"/>
              <a:t>长度</a:t>
            </a:r>
            <a:r>
              <a:rPr lang="en-US" altLang="zh-CN"/>
              <a:t>1.1m</a:t>
            </a:r>
            <a:endParaRPr lang="en-US" altLang="zh-CN"/>
          </a:p>
          <a:p>
            <a:r>
              <a:rPr lang="zh-CN" altLang="en-US"/>
              <a:t>高度</a:t>
            </a:r>
            <a:r>
              <a:rPr lang="en-US" altLang="zh-CN"/>
              <a:t>66cm</a:t>
            </a:r>
            <a:r>
              <a:rPr lang="zh-CN" altLang="en-US"/>
              <a:t>（不含支架）</a:t>
            </a:r>
            <a:endParaRPr lang="zh-CN" altLang="en-US"/>
          </a:p>
          <a:p>
            <a:endParaRPr lang="zh-CN" altLang="en-US"/>
          </a:p>
          <a:p>
            <a:r>
              <a:rPr lang="zh-CN" altLang="en-US"/>
              <a:t>支架支持左右，上下调节</a:t>
            </a:r>
            <a:endParaRPr lang="zh-CN" altLang="en-US"/>
          </a:p>
        </p:txBody>
      </p:sp>
      <p:sp>
        <p:nvSpPr>
          <p:cNvPr id="2" name="文本框 1"/>
          <p:cNvSpPr txBox="1"/>
          <p:nvPr/>
        </p:nvSpPr>
        <p:spPr>
          <a:xfrm>
            <a:off x="2834640" y="47625"/>
            <a:ext cx="6096000" cy="460375"/>
          </a:xfrm>
          <a:prstGeom prst="rect">
            <a:avLst/>
          </a:prstGeom>
          <a:noFill/>
        </p:spPr>
        <p:txBody>
          <a:bodyPr wrap="square" rtlCol="0" anchor="t">
            <a:spAutoFit/>
          </a:bodyPr>
          <a:p>
            <a:pPr algn="ctr">
              <a:lnSpc>
                <a:spcPct val="80000"/>
              </a:lnSpc>
            </a:pPr>
            <a:r>
              <a:rPr lang="zh-CN" altLang="en-US" sz="3000">
                <a:solidFill>
                  <a:schemeClr val="tx1"/>
                </a:solidFill>
                <a:latin typeface="Lucida Sans Unicode" panose="020B0602030504020204" charset="0"/>
                <a:ea typeface="黑体" panose="02010609060101010101" charset="-122"/>
                <a:sym typeface="+mn-ea"/>
              </a:rPr>
              <a:t>四屏炒股电脑图</a:t>
            </a:r>
            <a:endParaRPr lang="zh-CN" altLang="en-US" sz="3000">
              <a:solidFill>
                <a:schemeClr val="tx1"/>
              </a:solidFill>
              <a:latin typeface="Lucida Sans Unicode" panose="020B0602030504020204" charset="0"/>
              <a:ea typeface="黑体" panose="02010609060101010101" charset="-122"/>
              <a:sym typeface="+mn-ea"/>
            </a:endParaRPr>
          </a:p>
        </p:txBody>
      </p:sp>
      <p:pic>
        <p:nvPicPr>
          <p:cNvPr id="8" name="图片 7" descr="6b942d2b48cac11423c3fdf990c75552364ff401d98f-GMvmb6_fw1200"/>
          <p:cNvPicPr>
            <a:picLocks noChangeAspect="1"/>
          </p:cNvPicPr>
          <p:nvPr/>
        </p:nvPicPr>
        <p:blipFill>
          <a:blip r:embed="rId2"/>
          <a:stretch>
            <a:fillRect/>
          </a:stretch>
        </p:blipFill>
        <p:spPr>
          <a:xfrm>
            <a:off x="5853430" y="701675"/>
            <a:ext cx="2499995" cy="1937385"/>
          </a:xfrm>
          <a:prstGeom prst="rect">
            <a:avLst/>
          </a:prstGeom>
        </p:spPr>
      </p:pic>
      <p:sp>
        <p:nvSpPr>
          <p:cNvPr id="3" name="文本框 2"/>
          <p:cNvSpPr txBox="1"/>
          <p:nvPr/>
        </p:nvSpPr>
        <p:spPr>
          <a:xfrm>
            <a:off x="6095365" y="1289685"/>
            <a:ext cx="1863725" cy="598805"/>
          </a:xfrm>
          <a:prstGeom prst="rect">
            <a:avLst/>
          </a:prstGeom>
          <a:noFill/>
        </p:spPr>
        <p:txBody>
          <a:bodyPr wrap="square" rtlCol="0">
            <a:noAutofit/>
          </a:bodyPr>
          <a:p>
            <a:pPr algn="ctr"/>
            <a:r>
              <a:rPr lang="zh-CN" altLang="en-US" sz="2000" b="1">
                <a:sym typeface="+mn-ea"/>
              </a:rPr>
              <a:t>上门安装</a:t>
            </a:r>
            <a:endParaRPr lang="zh-CN" altLang="en-US" sz="2000" b="1">
              <a:sym typeface="+mn-ea"/>
            </a:endParaRPr>
          </a:p>
          <a:p>
            <a:pPr algn="ctr"/>
            <a:r>
              <a:rPr lang="zh-CN" altLang="en-US" sz="2000" b="1">
                <a:sym typeface="+mn-ea"/>
              </a:rPr>
              <a:t>整机三年质保</a:t>
            </a:r>
            <a:endParaRPr lang="zh-CN" altLang="en-US" sz="2000" b="1">
              <a:sym typeface="+mn-ea"/>
            </a:endParaRPr>
          </a:p>
        </p:txBody>
      </p:sp>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784225" y="671195"/>
            <a:ext cx="7925435" cy="5899785"/>
          </a:xfrm>
          <a:prstGeom prst="rect">
            <a:avLst/>
          </a:prstGeom>
        </p:spPr>
      </p:pic>
      <p:sp>
        <p:nvSpPr>
          <p:cNvPr id="7" name="文本框 6"/>
          <p:cNvSpPr txBox="1"/>
          <p:nvPr/>
        </p:nvSpPr>
        <p:spPr>
          <a:xfrm>
            <a:off x="9535795" y="2649220"/>
            <a:ext cx="2426970" cy="2184400"/>
          </a:xfrm>
          <a:prstGeom prst="rect">
            <a:avLst/>
          </a:prstGeom>
          <a:noFill/>
        </p:spPr>
        <p:txBody>
          <a:bodyPr wrap="square" rtlCol="0">
            <a:noAutofit/>
          </a:bodyPr>
          <a:p>
            <a:r>
              <a:rPr lang="en-US" altLang="zh-CN">
                <a:sym typeface="+mn-ea"/>
              </a:rPr>
              <a:t>1</a:t>
            </a:r>
            <a:r>
              <a:rPr lang="zh-CN" altLang="en-US">
                <a:sym typeface="+mn-ea"/>
              </a:rPr>
              <a:t>台主机，</a:t>
            </a:r>
            <a:r>
              <a:rPr lang="en-US" altLang="zh-CN">
                <a:sym typeface="+mn-ea"/>
              </a:rPr>
              <a:t>6</a:t>
            </a:r>
            <a:r>
              <a:rPr lang="zh-CN" altLang="en-US">
                <a:sym typeface="+mn-ea"/>
              </a:rPr>
              <a:t>个显示器（</a:t>
            </a:r>
            <a:r>
              <a:rPr lang="en-US" altLang="zh-CN">
                <a:sym typeface="+mn-ea"/>
              </a:rPr>
              <a:t>24</a:t>
            </a:r>
            <a:r>
              <a:rPr lang="zh-CN" altLang="en-US">
                <a:sym typeface="+mn-ea"/>
              </a:rPr>
              <a:t>英寸）</a:t>
            </a:r>
            <a:endParaRPr lang="zh-CN" altLang="en-US"/>
          </a:p>
          <a:p>
            <a:r>
              <a:rPr lang="zh-CN" altLang="en-US">
                <a:sym typeface="+mn-ea"/>
              </a:rPr>
              <a:t>长度</a:t>
            </a:r>
            <a:r>
              <a:rPr lang="en-US" altLang="zh-CN">
                <a:sym typeface="+mn-ea"/>
              </a:rPr>
              <a:t>1.6m</a:t>
            </a:r>
            <a:endParaRPr lang="zh-CN" altLang="en-US">
              <a:sym typeface="+mn-ea"/>
            </a:endParaRPr>
          </a:p>
          <a:p>
            <a:r>
              <a:rPr lang="zh-CN" altLang="en-US">
                <a:sym typeface="+mn-ea"/>
              </a:rPr>
              <a:t>高度</a:t>
            </a:r>
            <a:r>
              <a:rPr lang="en-US" altLang="zh-CN">
                <a:sym typeface="+mn-ea"/>
              </a:rPr>
              <a:t>66cm</a:t>
            </a:r>
            <a:r>
              <a:rPr lang="zh-CN" altLang="en-US">
                <a:sym typeface="+mn-ea"/>
              </a:rPr>
              <a:t>（不含支架）</a:t>
            </a:r>
            <a:endParaRPr lang="zh-CN" altLang="en-US">
              <a:sym typeface="+mn-ea"/>
            </a:endParaRPr>
          </a:p>
          <a:p>
            <a:endParaRPr lang="zh-CN" altLang="en-US">
              <a:sym typeface="+mn-ea"/>
            </a:endParaRPr>
          </a:p>
          <a:p>
            <a:r>
              <a:rPr lang="zh-CN" altLang="en-US">
                <a:sym typeface="+mn-ea"/>
              </a:rPr>
              <a:t>支架支持左右，上下调节</a:t>
            </a:r>
            <a:endParaRPr lang="zh-CN" altLang="en-US">
              <a:sym typeface="+mn-ea"/>
            </a:endParaRPr>
          </a:p>
        </p:txBody>
      </p:sp>
      <p:sp>
        <p:nvSpPr>
          <p:cNvPr id="2" name="文本框 1"/>
          <p:cNvSpPr txBox="1"/>
          <p:nvPr/>
        </p:nvSpPr>
        <p:spPr>
          <a:xfrm>
            <a:off x="2834640" y="47625"/>
            <a:ext cx="6096000" cy="460375"/>
          </a:xfrm>
          <a:prstGeom prst="rect">
            <a:avLst/>
          </a:prstGeom>
          <a:noFill/>
        </p:spPr>
        <p:txBody>
          <a:bodyPr wrap="square" rtlCol="0" anchor="t">
            <a:spAutoFit/>
          </a:bodyPr>
          <a:p>
            <a:pPr algn="ctr">
              <a:lnSpc>
                <a:spcPct val="80000"/>
              </a:lnSpc>
            </a:pPr>
            <a:r>
              <a:rPr lang="zh-CN" altLang="en-US" sz="3000">
                <a:solidFill>
                  <a:schemeClr val="tx1"/>
                </a:solidFill>
                <a:latin typeface="Lucida Sans Unicode" panose="020B0602030504020204" charset="0"/>
                <a:ea typeface="黑体" panose="02010609060101010101" charset="-122"/>
                <a:sym typeface="+mn-ea"/>
              </a:rPr>
              <a:t>六屏炒股电脑图</a:t>
            </a:r>
            <a:endParaRPr lang="zh-CN" altLang="en-US" sz="3000">
              <a:solidFill>
                <a:schemeClr val="tx1"/>
              </a:solidFill>
              <a:latin typeface="Lucida Sans Unicode" panose="020B0602030504020204" charset="0"/>
              <a:ea typeface="黑体" panose="02010609060101010101" charset="-122"/>
              <a:sym typeface="+mn-ea"/>
            </a:endParaRPr>
          </a:p>
        </p:txBody>
      </p:sp>
      <p:pic>
        <p:nvPicPr>
          <p:cNvPr id="8" name="图片 7" descr="6b942d2b48cac11423c3fdf990c75552364ff401d98f-GMvmb6_fw1200"/>
          <p:cNvPicPr>
            <a:picLocks noChangeAspect="1"/>
          </p:cNvPicPr>
          <p:nvPr/>
        </p:nvPicPr>
        <p:blipFill>
          <a:blip r:embed="rId2"/>
          <a:stretch>
            <a:fillRect/>
          </a:stretch>
        </p:blipFill>
        <p:spPr>
          <a:xfrm>
            <a:off x="6105525" y="884555"/>
            <a:ext cx="2499995" cy="1937385"/>
          </a:xfrm>
          <a:prstGeom prst="rect">
            <a:avLst/>
          </a:prstGeom>
        </p:spPr>
      </p:pic>
      <p:sp>
        <p:nvSpPr>
          <p:cNvPr id="9" name="文本框 8"/>
          <p:cNvSpPr txBox="1"/>
          <p:nvPr/>
        </p:nvSpPr>
        <p:spPr>
          <a:xfrm>
            <a:off x="6347460" y="1472565"/>
            <a:ext cx="1863725" cy="598805"/>
          </a:xfrm>
          <a:prstGeom prst="rect">
            <a:avLst/>
          </a:prstGeom>
          <a:noFill/>
        </p:spPr>
        <p:txBody>
          <a:bodyPr wrap="square" rtlCol="0">
            <a:noAutofit/>
          </a:bodyPr>
          <a:p>
            <a:pPr algn="ctr"/>
            <a:r>
              <a:rPr lang="zh-CN" altLang="en-US" sz="2000" b="1">
                <a:sym typeface="+mn-ea"/>
              </a:rPr>
              <a:t>上门安装</a:t>
            </a:r>
            <a:endParaRPr lang="zh-CN" altLang="en-US" sz="2000" b="1">
              <a:sym typeface="+mn-ea"/>
            </a:endParaRPr>
          </a:p>
          <a:p>
            <a:pPr algn="ctr"/>
            <a:r>
              <a:rPr lang="zh-CN" altLang="en-US" sz="2000" b="1">
                <a:sym typeface="+mn-ea"/>
              </a:rPr>
              <a:t>整机三年质保</a:t>
            </a:r>
            <a:endParaRPr lang="zh-CN" altLang="en-US" sz="2000" b="1">
              <a:sym typeface="+mn-ea"/>
            </a:endParaRPr>
          </a:p>
        </p:txBody>
      </p:sp>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01</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983105" y="3011170"/>
            <a:ext cx="8473440" cy="1106805"/>
          </a:xfrm>
          <a:prstGeom prst="rect">
            <a:avLst/>
          </a:prstGeom>
          <a:noFill/>
        </p:spPr>
        <p:txBody>
          <a:bodyPr wrap="square" rtlCol="0">
            <a:spAutoFit/>
          </a:bodyPr>
          <a:lstStyle/>
          <a:p>
            <a:pPr algn="ctr"/>
            <a:r>
              <a:rPr lang="zh-CN" sz="66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行情要点</a:t>
            </a:r>
            <a:endParaRPr lang="zh-CN" sz="66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32385"/>
            <a:ext cx="12192000" cy="737235"/>
          </a:xfrm>
          <a:prstGeom prst="rect">
            <a:avLst/>
          </a:prstGeom>
          <a:noFill/>
        </p:spPr>
        <p:txBody>
          <a:bodyPr wrap="square" rtlCol="0">
            <a:spAutoFit/>
          </a:bodyPr>
          <a:lstStyle/>
          <a:p>
            <a:pPr algn="ctr"/>
            <a:r>
              <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破</a:t>
            </a:r>
            <a:r>
              <a:rPr lang="en-US" altLang="zh-CN"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5</a:t>
            </a:r>
            <a:r>
              <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返</a:t>
            </a:r>
            <a:r>
              <a:rPr lang="en-US" altLang="zh-CN"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5  </a:t>
            </a:r>
            <a:r>
              <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回踩金叉</a:t>
            </a:r>
            <a:endPar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5" name="TextBox 4"/>
          <p:cNvSpPr txBox="1"/>
          <p:nvPr/>
        </p:nvSpPr>
        <p:spPr>
          <a:xfrm>
            <a:off x="8490585" y="1144905"/>
            <a:ext cx="2893060" cy="819150"/>
          </a:xfrm>
          <a:prstGeom prst="rect">
            <a:avLst/>
          </a:prstGeom>
          <a:noFill/>
        </p:spPr>
        <p:txBody>
          <a:bodyPr wrap="square" rtlCol="0">
            <a:noAutofit/>
          </a:bodyPr>
          <a:p>
            <a:r>
              <a:rPr lang="en-US" altLang="zh-CN" b="1" dirty="0">
                <a:solidFill>
                  <a:srgbClr val="FF0000"/>
                </a:solidFill>
              </a:rPr>
              <a:t>     </a:t>
            </a:r>
            <a:endParaRPr lang="zh-CN" altLang="en-US" b="1" dirty="0">
              <a:solidFill>
                <a:srgbClr val="FF0000"/>
              </a:solidFill>
            </a:endParaRPr>
          </a:p>
        </p:txBody>
      </p:sp>
      <p:sp>
        <p:nvSpPr>
          <p:cNvPr id="10" name="文本框 9"/>
          <p:cNvSpPr txBox="1"/>
          <p:nvPr/>
        </p:nvSpPr>
        <p:spPr>
          <a:xfrm>
            <a:off x="444500" y="5876290"/>
            <a:ext cx="11123295" cy="695960"/>
          </a:xfrm>
          <a:prstGeom prst="rect">
            <a:avLst/>
          </a:prstGeom>
          <a:noFill/>
        </p:spPr>
        <p:txBody>
          <a:bodyPr wrap="square" rtlCol="0">
            <a:noAutofit/>
          </a:bodyPr>
          <a:p>
            <a:r>
              <a:rPr lang="zh-CN" altLang="en-US" sz="1600" b="1">
                <a:solidFill>
                  <a:schemeClr val="tx1"/>
                </a:solidFill>
                <a:latin typeface="楷体" panose="02010609060101010101" charset="-122"/>
                <a:ea typeface="楷体" panose="02010609060101010101" charset="-122"/>
                <a:cs typeface="楷体" panose="02010609060101010101" charset="-122"/>
                <a:sym typeface="+mn-ea"/>
              </a:rPr>
              <a:t>平均股价</a:t>
            </a:r>
            <a:r>
              <a:rPr lang="en-US" altLang="zh-CN" sz="16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1600" b="1">
                <a:solidFill>
                  <a:schemeClr val="tx1"/>
                </a:solidFill>
                <a:latin typeface="楷体" panose="02010609060101010101" charset="-122"/>
                <a:ea typeface="楷体" panose="02010609060101010101" charset="-122"/>
                <a:cs typeface="楷体" panose="02010609060101010101" charset="-122"/>
                <a:sym typeface="+mn-ea"/>
              </a:rPr>
              <a:t>年线、季线、月线金叉区域，</a:t>
            </a:r>
            <a:r>
              <a:rPr lang="zh-CN" altLang="en-US" sz="1600" b="1">
                <a:solidFill>
                  <a:srgbClr val="FF0000"/>
                </a:solidFill>
                <a:latin typeface="楷体" panose="02010609060101010101" charset="-122"/>
                <a:ea typeface="楷体" panose="02010609060101010101" charset="-122"/>
                <a:cs typeface="楷体" panose="02010609060101010101" charset="-122"/>
                <a:sym typeface="+mn-ea"/>
              </a:rPr>
              <a:t>中期趋势向上</a:t>
            </a:r>
            <a:r>
              <a:rPr lang="zh-CN" altLang="en-US" sz="1600" b="1">
                <a:solidFill>
                  <a:schemeClr val="tx1"/>
                </a:solidFill>
                <a:latin typeface="楷体" panose="02010609060101010101" charset="-122"/>
                <a:ea typeface="楷体" panose="02010609060101010101" charset="-122"/>
                <a:cs typeface="楷体" panose="02010609060101010101" charset="-122"/>
                <a:sym typeface="+mn-ea"/>
              </a:rPr>
              <a:t>；周线金叉末端，留意本周是否有死叉可能</a:t>
            </a:r>
            <a:r>
              <a:rPr lang="en-US" altLang="zh-CN" sz="1600" b="1">
                <a:solidFill>
                  <a:schemeClr val="tx1"/>
                </a:solidFill>
                <a:latin typeface="楷体" panose="02010609060101010101" charset="-122"/>
                <a:ea typeface="楷体" panose="02010609060101010101" charset="-122"/>
                <a:cs typeface="楷体" panose="02010609060101010101" charset="-122"/>
                <a:sym typeface="+mn-ea"/>
              </a:rPr>
              <a:t>,</a:t>
            </a:r>
            <a:r>
              <a:rPr lang="zh-CN" altLang="en-US" sz="1600" b="1">
                <a:solidFill>
                  <a:schemeClr val="tx1"/>
                </a:solidFill>
                <a:latin typeface="楷体" panose="02010609060101010101" charset="-122"/>
                <a:ea typeface="楷体" panose="02010609060101010101" charset="-122"/>
                <a:cs typeface="楷体" panose="02010609060101010101" charset="-122"/>
                <a:sym typeface="+mn-ea"/>
              </a:rPr>
              <a:t>若是周线死叉</a:t>
            </a:r>
            <a:r>
              <a:rPr lang="en-US" altLang="zh-CN" sz="1600" b="1">
                <a:solidFill>
                  <a:schemeClr val="tx1"/>
                </a:solidFill>
                <a:latin typeface="楷体" panose="02010609060101010101" charset="-122"/>
                <a:ea typeface="楷体" panose="02010609060101010101" charset="-122"/>
                <a:cs typeface="楷体" panose="02010609060101010101" charset="-122"/>
                <a:sym typeface="+mn-ea"/>
              </a:rPr>
              <a:t>+</a:t>
            </a:r>
            <a:r>
              <a:rPr lang="zh-CN" altLang="en-US" sz="1600" b="1">
                <a:solidFill>
                  <a:schemeClr val="tx1"/>
                </a:solidFill>
                <a:latin typeface="楷体" panose="02010609060101010101" charset="-122"/>
                <a:ea typeface="楷体" panose="02010609060101010101" charset="-122"/>
                <a:cs typeface="楷体" panose="02010609060101010101" charset="-122"/>
                <a:sym typeface="+mn-ea"/>
              </a:rPr>
              <a:t>流动资金翻绿则下半周逢高减仓。日线破五反五，再次回踩金叉</a:t>
            </a:r>
            <a:r>
              <a:rPr lang="en-US" altLang="zh-CN" sz="1600" b="1">
                <a:solidFill>
                  <a:schemeClr val="tx1"/>
                </a:solidFill>
                <a:latin typeface="楷体" panose="02010609060101010101" charset="-122"/>
                <a:ea typeface="楷体" panose="02010609060101010101" charset="-122"/>
                <a:cs typeface="楷体" panose="02010609060101010101" charset="-122"/>
                <a:sym typeface="+mn-ea"/>
              </a:rPr>
              <a:t> </a:t>
            </a:r>
            <a:r>
              <a:rPr lang="zh-CN" altLang="en-US" sz="1600" b="1">
                <a:solidFill>
                  <a:schemeClr val="tx1"/>
                </a:solidFill>
                <a:latin typeface="楷体" panose="02010609060101010101" charset="-122"/>
                <a:ea typeface="楷体" panose="02010609060101010101" charset="-122"/>
                <a:cs typeface="楷体" panose="02010609060101010101" charset="-122"/>
                <a:sym typeface="+mn-ea"/>
              </a:rPr>
              <a:t>，说明前几天是震荡洗盘，</a:t>
            </a:r>
            <a:r>
              <a:rPr lang="zh-CN" altLang="en-US" sz="1600" b="1">
                <a:solidFill>
                  <a:srgbClr val="FF0000"/>
                </a:solidFill>
                <a:latin typeface="楷体" panose="02010609060101010101" charset="-122"/>
                <a:ea typeface="楷体" panose="02010609060101010101" charset="-122"/>
                <a:cs typeface="楷体" panose="02010609060101010101" charset="-122"/>
                <a:sym typeface="+mn-ea"/>
              </a:rPr>
              <a:t>短期趋势反转</a:t>
            </a:r>
            <a:r>
              <a:rPr lang="zh-CN" altLang="en-US" sz="1600" b="1">
                <a:solidFill>
                  <a:schemeClr val="tx1"/>
                </a:solidFill>
                <a:latin typeface="楷体" panose="02010609060101010101" charset="-122"/>
                <a:ea typeface="楷体" panose="02010609060101010101" charset="-122"/>
                <a:cs typeface="楷体" panose="02010609060101010101" charset="-122"/>
                <a:sym typeface="+mn-ea"/>
              </a:rPr>
              <a:t>。</a:t>
            </a:r>
            <a:endParaRPr lang="zh-CN" altLang="en-US" sz="1600" b="1">
              <a:solidFill>
                <a:schemeClr val="tx1"/>
              </a:solidFill>
              <a:latin typeface="楷体" panose="02010609060101010101" charset="-122"/>
              <a:ea typeface="楷体" panose="02010609060101010101" charset="-122"/>
              <a:cs typeface="楷体" panose="02010609060101010101" charset="-122"/>
              <a:sym typeface="+mn-ea"/>
            </a:endParaRPr>
          </a:p>
        </p:txBody>
      </p:sp>
      <p:pic>
        <p:nvPicPr>
          <p:cNvPr id="3" name="图片 2"/>
          <p:cNvPicPr>
            <a:picLocks noChangeAspect="1"/>
          </p:cNvPicPr>
          <p:nvPr/>
        </p:nvPicPr>
        <p:blipFill>
          <a:blip r:embed="rId1"/>
          <a:stretch>
            <a:fillRect/>
          </a:stretch>
        </p:blipFill>
        <p:spPr>
          <a:xfrm>
            <a:off x="348615" y="989330"/>
            <a:ext cx="3928745" cy="4667885"/>
          </a:xfrm>
          <a:prstGeom prst="rect">
            <a:avLst/>
          </a:prstGeom>
        </p:spPr>
      </p:pic>
      <p:pic>
        <p:nvPicPr>
          <p:cNvPr id="7" name="图片 6"/>
          <p:cNvPicPr>
            <a:picLocks noChangeAspect="1"/>
          </p:cNvPicPr>
          <p:nvPr/>
        </p:nvPicPr>
        <p:blipFill>
          <a:blip r:embed="rId2"/>
          <a:stretch>
            <a:fillRect/>
          </a:stretch>
        </p:blipFill>
        <p:spPr>
          <a:xfrm>
            <a:off x="4645660" y="842645"/>
            <a:ext cx="7371715" cy="4960620"/>
          </a:xfrm>
          <a:prstGeom prst="rect">
            <a:avLst/>
          </a:prstGeom>
        </p:spPr>
      </p:pic>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38450" y="122555"/>
            <a:ext cx="6637020" cy="583565"/>
          </a:xfrm>
          <a:prstGeom prst="rect">
            <a:avLst/>
          </a:prstGeom>
          <a:noFill/>
        </p:spPr>
        <p:txBody>
          <a:bodyPr wrap="square" rtlCol="0">
            <a:spAutoFit/>
          </a:bodyPr>
          <a:p>
            <a:r>
              <a:rPr lang="en-US" altLang="zh-CN" sz="3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rPr>
              <a:t>       8</a:t>
            </a:r>
            <a:r>
              <a:rPr lang="zh-CN" altLang="en-US" sz="3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rPr>
              <a:t>月中报行情</a:t>
            </a:r>
            <a:r>
              <a:rPr lang="en-US" altLang="zh-CN" sz="3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rPr>
              <a:t>  </a:t>
            </a:r>
            <a:r>
              <a:rPr lang="zh-CN" altLang="en-US" sz="3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rPr>
              <a:t>守正出奇</a:t>
            </a:r>
            <a:r>
              <a:rPr lang="en-US" altLang="zh-CN" sz="3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rPr>
              <a:t>  </a:t>
            </a:r>
            <a:endParaRPr lang="zh-CN" altLang="en-US" sz="3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endParaRPr>
          </a:p>
        </p:txBody>
      </p:sp>
      <p:sp>
        <p:nvSpPr>
          <p:cNvPr id="6" name="文本框 5"/>
          <p:cNvSpPr txBox="1"/>
          <p:nvPr/>
        </p:nvSpPr>
        <p:spPr>
          <a:xfrm>
            <a:off x="909320" y="5733415"/>
            <a:ext cx="10743565" cy="668655"/>
          </a:xfrm>
          <a:prstGeom prst="rect">
            <a:avLst/>
          </a:prstGeom>
          <a:noFill/>
        </p:spPr>
        <p:txBody>
          <a:bodyPr wrap="square" rtlCol="0">
            <a:noAutofit/>
          </a:bodyPr>
          <a:p>
            <a:endParaRPr lang="zh-CN" altLang="en-US" sz="2400">
              <a:solidFill>
                <a:srgbClr val="FF0000"/>
              </a:solidFill>
            </a:endParaRPr>
          </a:p>
        </p:txBody>
      </p:sp>
      <p:sp>
        <p:nvSpPr>
          <p:cNvPr id="2" name="文本框 1"/>
          <p:cNvSpPr txBox="1"/>
          <p:nvPr/>
        </p:nvSpPr>
        <p:spPr>
          <a:xfrm>
            <a:off x="1054735" y="2567940"/>
            <a:ext cx="11786235" cy="3769995"/>
          </a:xfrm>
          <a:prstGeom prst="rect">
            <a:avLst/>
          </a:prstGeom>
          <a:noFill/>
        </p:spPr>
        <p:txBody>
          <a:bodyPr wrap="square" rtlCol="0">
            <a:noAutofit/>
          </a:bodyPr>
          <a:p>
            <a:endParaRPr lang="zh-CN" altLang="en-US">
              <a:solidFill>
                <a:schemeClr val="tx1"/>
              </a:solidFill>
            </a:endParaRPr>
          </a:p>
        </p:txBody>
      </p:sp>
      <p:sp>
        <p:nvSpPr>
          <p:cNvPr id="4" name="文本框 3"/>
          <p:cNvSpPr txBox="1"/>
          <p:nvPr/>
        </p:nvSpPr>
        <p:spPr>
          <a:xfrm>
            <a:off x="713740" y="5884545"/>
            <a:ext cx="11193145" cy="558800"/>
          </a:xfrm>
          <a:prstGeom prst="rect">
            <a:avLst/>
          </a:prstGeom>
          <a:noFill/>
        </p:spPr>
        <p:txBody>
          <a:bodyPr wrap="square" rtlCol="0">
            <a:noAutofit/>
          </a:bodyPr>
          <a:p>
            <a:r>
              <a:rPr lang="zh-CN" altLang="en-US" b="1">
                <a:solidFill>
                  <a:schemeClr val="tx1"/>
                </a:solidFill>
                <a:latin typeface="楷体" panose="02010609060101010101" charset="-122"/>
                <a:ea typeface="楷体" panose="02010609060101010101" charset="-122"/>
                <a:cs typeface="楷体" panose="02010609060101010101" charset="-122"/>
              </a:rPr>
              <a:t>近期</a:t>
            </a:r>
            <a:r>
              <a:rPr lang="en-US" altLang="zh-CN" b="1">
                <a:solidFill>
                  <a:schemeClr val="tx1"/>
                </a:solidFill>
                <a:latin typeface="楷体" panose="02010609060101010101" charset="-122"/>
                <a:ea typeface="楷体" panose="02010609060101010101" charset="-122"/>
                <a:cs typeface="楷体" panose="02010609060101010101" charset="-122"/>
              </a:rPr>
              <a:t>5</a:t>
            </a:r>
            <a:r>
              <a:rPr lang="zh-CN" altLang="en-US" b="1">
                <a:solidFill>
                  <a:schemeClr val="tx1"/>
                </a:solidFill>
                <a:latin typeface="楷体" panose="02010609060101010101" charset="-122"/>
                <a:ea typeface="楷体" panose="02010609060101010101" charset="-122"/>
                <a:cs typeface="楷体" panose="02010609060101010101" charset="-122"/>
              </a:rPr>
              <a:t>年上涨概率大于</a:t>
            </a:r>
            <a:r>
              <a:rPr lang="en-US" altLang="zh-CN" b="1">
                <a:solidFill>
                  <a:schemeClr val="tx1"/>
                </a:solidFill>
                <a:latin typeface="楷体" panose="02010609060101010101" charset="-122"/>
                <a:ea typeface="楷体" panose="02010609060101010101" charset="-122"/>
                <a:cs typeface="楷体" panose="02010609060101010101" charset="-122"/>
              </a:rPr>
              <a:t>62%</a:t>
            </a:r>
            <a:r>
              <a:rPr lang="zh-CN" altLang="en-US" b="1">
                <a:solidFill>
                  <a:srgbClr val="FF0000"/>
                </a:solidFill>
                <a:latin typeface="楷体" panose="02010609060101010101" charset="-122"/>
                <a:ea typeface="楷体" panose="02010609060101010101" charset="-122"/>
                <a:cs typeface="楷体" panose="02010609060101010101" charset="-122"/>
              </a:rPr>
              <a:t>只有</a:t>
            </a:r>
            <a:r>
              <a:rPr lang="en-US" altLang="zh-CN" b="1">
                <a:solidFill>
                  <a:srgbClr val="FF0000"/>
                </a:solidFill>
                <a:latin typeface="楷体" panose="02010609060101010101" charset="-122"/>
                <a:ea typeface="楷体" panose="02010609060101010101" charset="-122"/>
                <a:cs typeface="楷体" panose="02010609060101010101" charset="-122"/>
              </a:rPr>
              <a:t>6</a:t>
            </a:r>
            <a:r>
              <a:rPr lang="zh-CN" altLang="en-US" b="1">
                <a:solidFill>
                  <a:srgbClr val="FF0000"/>
                </a:solidFill>
                <a:latin typeface="楷体" panose="02010609060101010101" charset="-122"/>
                <a:ea typeface="楷体" panose="02010609060101010101" charset="-122"/>
                <a:cs typeface="楷体" panose="02010609060101010101" charset="-122"/>
              </a:rPr>
              <a:t>个板块</a:t>
            </a:r>
            <a:r>
              <a:rPr lang="zh-CN" altLang="en-US" b="1">
                <a:solidFill>
                  <a:schemeClr val="tx1"/>
                </a:solidFill>
                <a:latin typeface="楷体" panose="02010609060101010101" charset="-122"/>
                <a:ea typeface="楷体" panose="02010609060101010101" charset="-122"/>
                <a:cs typeface="楷体" panose="02010609060101010101" charset="-122"/>
              </a:rPr>
              <a:t>，如社会服务、传媒娱乐、商业贸易、酿酒行业、黄金行业、石油化工，</a:t>
            </a:r>
            <a:r>
              <a:rPr lang="en-US" altLang="zh-CN" b="1">
                <a:solidFill>
                  <a:srgbClr val="FF0000"/>
                </a:solidFill>
                <a:latin typeface="楷体" panose="02010609060101010101" charset="-122"/>
                <a:ea typeface="楷体" panose="02010609060101010101" charset="-122"/>
                <a:cs typeface="楷体" panose="02010609060101010101" charset="-122"/>
              </a:rPr>
              <a:t>56</a:t>
            </a:r>
            <a:r>
              <a:rPr lang="zh-CN" altLang="en-US" b="1">
                <a:solidFill>
                  <a:srgbClr val="FF0000"/>
                </a:solidFill>
                <a:latin typeface="楷体" panose="02010609060101010101" charset="-122"/>
                <a:ea typeface="楷体" panose="02010609060101010101" charset="-122"/>
                <a:cs typeface="楷体" panose="02010609060101010101" charset="-122"/>
              </a:rPr>
              <a:t>个板块上涨概率低于</a:t>
            </a:r>
            <a:r>
              <a:rPr lang="en-US" altLang="zh-CN" b="1">
                <a:solidFill>
                  <a:srgbClr val="FF0000"/>
                </a:solidFill>
                <a:latin typeface="楷体" panose="02010609060101010101" charset="-122"/>
                <a:ea typeface="楷体" panose="02010609060101010101" charset="-122"/>
                <a:cs typeface="楷体" panose="02010609060101010101" charset="-122"/>
              </a:rPr>
              <a:t>60%</a:t>
            </a:r>
            <a:r>
              <a:rPr lang="zh-CN" altLang="en-US" b="1">
                <a:solidFill>
                  <a:schemeClr val="tx1"/>
                </a:solidFill>
                <a:latin typeface="楷体" panose="02010609060101010101" charset="-122"/>
                <a:ea typeface="楷体" panose="02010609060101010101" charset="-122"/>
                <a:cs typeface="楷体" panose="02010609060101010101" charset="-122"/>
              </a:rPr>
              <a:t>，</a:t>
            </a:r>
            <a:r>
              <a:rPr lang="en-US" altLang="zh-CN" b="1">
                <a:solidFill>
                  <a:schemeClr val="tx1"/>
                </a:solidFill>
                <a:latin typeface="楷体" panose="02010609060101010101" charset="-122"/>
                <a:ea typeface="楷体" panose="02010609060101010101" charset="-122"/>
                <a:cs typeface="楷体" panose="02010609060101010101" charset="-122"/>
              </a:rPr>
              <a:t>8</a:t>
            </a:r>
            <a:r>
              <a:rPr lang="zh-CN" altLang="en-US" b="1">
                <a:solidFill>
                  <a:schemeClr val="tx1"/>
                </a:solidFill>
                <a:latin typeface="楷体" panose="02010609060101010101" charset="-122"/>
                <a:ea typeface="楷体" panose="02010609060101010101" charset="-122"/>
                <a:cs typeface="楷体" panose="02010609060101010101" charset="-122"/>
              </a:rPr>
              <a:t>月核心关键点：</a:t>
            </a:r>
            <a:r>
              <a:rPr lang="zh-CN" altLang="en-US" b="1">
                <a:solidFill>
                  <a:srgbClr val="FF0000"/>
                </a:solidFill>
                <a:latin typeface="楷体" panose="02010609060101010101" charset="-122"/>
                <a:ea typeface="楷体" panose="02010609060101010101" charset="-122"/>
                <a:cs typeface="楷体" panose="02010609060101010101" charset="-122"/>
              </a:rPr>
              <a:t>守住</a:t>
            </a:r>
            <a:r>
              <a:rPr lang="en-US" altLang="zh-CN" b="1">
                <a:solidFill>
                  <a:srgbClr val="FF0000"/>
                </a:solidFill>
                <a:latin typeface="楷体" panose="02010609060101010101" charset="-122"/>
                <a:ea typeface="楷体" panose="02010609060101010101" charset="-122"/>
                <a:cs typeface="楷体" panose="02010609060101010101" charset="-122"/>
              </a:rPr>
              <a:t>7</a:t>
            </a:r>
            <a:r>
              <a:rPr lang="zh-CN" altLang="en-US" b="1">
                <a:solidFill>
                  <a:srgbClr val="FF0000"/>
                </a:solidFill>
                <a:latin typeface="楷体" panose="02010609060101010101" charset="-122"/>
                <a:ea typeface="楷体" panose="02010609060101010101" charset="-122"/>
                <a:cs typeface="楷体" panose="02010609060101010101" charset="-122"/>
              </a:rPr>
              <a:t>月利润是前提，减少犯错获胜的方法是【只低吸不追高】</a:t>
            </a:r>
            <a:endParaRPr lang="zh-CN" altLang="en-US" b="1">
              <a:solidFill>
                <a:srgbClr val="FF0000"/>
              </a:solidFill>
              <a:latin typeface="楷体" panose="02010609060101010101" charset="-122"/>
              <a:ea typeface="楷体" panose="02010609060101010101" charset="-122"/>
              <a:cs typeface="楷体" panose="02010609060101010101" charset="-122"/>
            </a:endParaRPr>
          </a:p>
        </p:txBody>
      </p:sp>
      <p:pic>
        <p:nvPicPr>
          <p:cNvPr id="5" name="图片 4"/>
          <p:cNvPicPr>
            <a:picLocks noChangeAspect="1"/>
          </p:cNvPicPr>
          <p:nvPr/>
        </p:nvPicPr>
        <p:blipFill>
          <a:blip r:embed="rId1"/>
          <a:stretch>
            <a:fillRect/>
          </a:stretch>
        </p:blipFill>
        <p:spPr>
          <a:xfrm>
            <a:off x="205105" y="931545"/>
            <a:ext cx="11904345" cy="4726940"/>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32385"/>
            <a:ext cx="12192000" cy="737235"/>
          </a:xfrm>
          <a:prstGeom prst="rect">
            <a:avLst/>
          </a:prstGeom>
          <a:noFill/>
        </p:spPr>
        <p:txBody>
          <a:bodyPr wrap="square" rtlCol="0">
            <a:spAutoFit/>
          </a:bodyPr>
          <a:lstStyle/>
          <a:p>
            <a:pPr algn="ctr"/>
            <a:r>
              <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月线</a:t>
            </a:r>
            <a:r>
              <a:rPr lang="en-US" altLang="zh-CN"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sym typeface="+mn-ea"/>
              </a:rPr>
              <a:t>MACD</a:t>
            </a:r>
            <a:r>
              <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金叉酝酿大行情</a:t>
            </a:r>
            <a:endPar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pic>
        <p:nvPicPr>
          <p:cNvPr id="2" name="图片 1"/>
          <p:cNvPicPr>
            <a:picLocks noChangeAspect="1"/>
          </p:cNvPicPr>
          <p:nvPr/>
        </p:nvPicPr>
        <p:blipFill>
          <a:blip r:embed="rId1"/>
          <a:stretch>
            <a:fillRect/>
          </a:stretch>
        </p:blipFill>
        <p:spPr>
          <a:xfrm>
            <a:off x="643255" y="969645"/>
            <a:ext cx="11199495" cy="4486275"/>
          </a:xfrm>
          <a:prstGeom prst="rect">
            <a:avLst/>
          </a:prstGeom>
        </p:spPr>
      </p:pic>
      <p:sp>
        <p:nvSpPr>
          <p:cNvPr id="8" name="文本框 7"/>
          <p:cNvSpPr txBox="1"/>
          <p:nvPr/>
        </p:nvSpPr>
        <p:spPr>
          <a:xfrm>
            <a:off x="735965" y="5834380"/>
            <a:ext cx="11028045" cy="741045"/>
          </a:xfrm>
          <a:prstGeom prst="rect">
            <a:avLst/>
          </a:prstGeom>
          <a:noFill/>
        </p:spPr>
        <p:txBody>
          <a:bodyPr wrap="square" rtlCol="0">
            <a:noAutofit/>
          </a:bodyPr>
          <a:p>
            <a:r>
              <a:rPr lang="zh-CN" altLang="en-US">
                <a:latin typeface="楷体" panose="02010609060101010101" charset="-122"/>
                <a:ea typeface="楷体" panose="02010609060101010101" charset="-122"/>
                <a:cs typeface="楷体" panose="02010609060101010101" charset="-122"/>
              </a:rPr>
              <a:t>按历史几波大牛市来看，每一轮月线</a:t>
            </a:r>
            <a:r>
              <a:rPr lang="en-US" altLang="zh-CN">
                <a:latin typeface="楷体" panose="02010609060101010101" charset="-122"/>
                <a:ea typeface="楷体" panose="02010609060101010101" charset="-122"/>
                <a:cs typeface="楷体" panose="02010609060101010101" charset="-122"/>
              </a:rPr>
              <a:t>MACD</a:t>
            </a:r>
            <a:r>
              <a:rPr lang="zh-CN" altLang="en-US">
                <a:latin typeface="楷体" panose="02010609060101010101" charset="-122"/>
                <a:ea typeface="楷体" panose="02010609060101010101" charset="-122"/>
                <a:cs typeface="楷体" panose="02010609060101010101" charset="-122"/>
              </a:rPr>
              <a:t>金叉，容易走出一波大行情，目前还在金叉区域，保持信心！</a:t>
            </a:r>
            <a:endParaRPr lang="zh-CN" altLang="en-US">
              <a:latin typeface="楷体" panose="02010609060101010101" charset="-122"/>
              <a:ea typeface="楷体" panose="02010609060101010101" charset="-122"/>
              <a:cs typeface="楷体" panose="02010609060101010101" charset="-122"/>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02</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635125" y="2559685"/>
            <a:ext cx="9072245" cy="1106805"/>
          </a:xfrm>
          <a:prstGeom prst="rect">
            <a:avLst/>
          </a:prstGeom>
          <a:noFill/>
        </p:spPr>
        <p:txBody>
          <a:bodyPr wrap="square" rtlCol="0">
            <a:spAutoFit/>
          </a:bodyPr>
          <a:lstStyle/>
          <a:p>
            <a:pPr algn="ctr"/>
            <a:r>
              <a:rPr lang="zh-CN" altLang="en-US" sz="66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价值龙头</a:t>
            </a:r>
            <a:endParaRPr lang="zh-CN" altLang="en-US" sz="66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444365" y="156845"/>
            <a:ext cx="4140835" cy="542925"/>
          </a:xfrm>
          <a:prstGeom prst="rect">
            <a:avLst/>
          </a:prstGeom>
          <a:noFill/>
        </p:spPr>
        <p:txBody>
          <a:bodyPr wrap="square" rtlCol="0">
            <a:noAutofit/>
          </a:bodyPr>
          <a:p>
            <a:r>
              <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rPr>
              <a:t>价值龙头</a:t>
            </a:r>
            <a:endParaRPr lang="zh-CN" altLang="en-US" sz="4200" spc="-200" dirty="0">
              <a:gradFill>
                <a:gsLst>
                  <a:gs pos="0">
                    <a:srgbClr val="FFEFCE"/>
                  </a:gs>
                  <a:gs pos="100000">
                    <a:srgbClr val="FFD483"/>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2" name="文本框 1"/>
          <p:cNvSpPr txBox="1"/>
          <p:nvPr/>
        </p:nvSpPr>
        <p:spPr>
          <a:xfrm>
            <a:off x="496570" y="904875"/>
            <a:ext cx="11356975" cy="5683250"/>
          </a:xfrm>
          <a:prstGeom prst="rect">
            <a:avLst/>
          </a:prstGeom>
          <a:noFill/>
        </p:spPr>
        <p:txBody>
          <a:bodyPr wrap="square" rtlCol="0">
            <a:noAutofit/>
          </a:bodyPr>
          <a:p>
            <a:r>
              <a:rPr lang="zh-CN" altLang="en-US">
                <a:solidFill>
                  <a:srgbClr val="FF0000"/>
                </a:solidFill>
              </a:rPr>
              <a:t>一、含义</a:t>
            </a:r>
            <a:endParaRPr lang="zh-CN" altLang="en-US">
              <a:solidFill>
                <a:srgbClr val="FF0000"/>
              </a:solidFill>
            </a:endParaRPr>
          </a:p>
          <a:p>
            <a:endParaRPr lang="en-US" altLang="zh-CN"/>
          </a:p>
          <a:p>
            <a:r>
              <a:rPr lang="zh-CN" altLang="en-US"/>
              <a:t>价值龙头是涨停狙击的功能之一，主要是用来选择价值优秀个股波段操作机会。</a:t>
            </a:r>
            <a:endParaRPr lang="zh-CN" altLang="en-US"/>
          </a:p>
          <a:p>
            <a:endParaRPr lang="en-US" altLang="zh-CN"/>
          </a:p>
          <a:p>
            <a:r>
              <a:rPr lang="zh-CN" altLang="en-US"/>
              <a:t>根据行业内公司的基本面，规模、盈利能力（总市值、净利润、</a:t>
            </a:r>
            <a:r>
              <a:rPr lang="en-US" altLang="zh-CN"/>
              <a:t>ROE</a:t>
            </a:r>
            <a:r>
              <a:rPr lang="zh-CN" altLang="en-US"/>
              <a:t>）等基本面情况，筛选出名列前茅的个股</a:t>
            </a:r>
            <a:endParaRPr lang="zh-CN" altLang="en-US"/>
          </a:p>
          <a:p>
            <a:endParaRPr lang="zh-CN" altLang="en-US"/>
          </a:p>
          <a:p>
            <a:r>
              <a:rPr lang="zh-CN" altLang="en-US">
                <a:solidFill>
                  <a:srgbClr val="FF0000"/>
                </a:solidFill>
              </a:rPr>
              <a:t>二、运用</a:t>
            </a:r>
            <a:endParaRPr lang="zh-CN" altLang="en-US">
              <a:solidFill>
                <a:srgbClr val="FF0000"/>
              </a:solidFill>
            </a:endParaRPr>
          </a:p>
          <a:p>
            <a:endParaRPr lang="zh-CN" altLang="en-US"/>
          </a:p>
          <a:p>
            <a:r>
              <a:rPr lang="zh-CN" altLang="en-US"/>
              <a:t>可以根据同版本勾选不同的筛选标注，因为和基本面相关，引入了至尊版的智能估值和滚动净利润。</a:t>
            </a:r>
            <a:endParaRPr lang="zh-CN" altLang="en-US"/>
          </a:p>
          <a:p>
            <a:endParaRPr lang="en-US" altLang="zh-CN"/>
          </a:p>
          <a:p>
            <a:r>
              <a:rPr lang="zh-CN" altLang="en-US">
                <a:solidFill>
                  <a:srgbClr val="FF0000"/>
                </a:solidFill>
              </a:rPr>
              <a:t>智能估值蓝：</a:t>
            </a:r>
            <a:r>
              <a:rPr lang="zh-CN" altLang="en-US"/>
              <a:t>综合市盈率和市净率高度对估值水平做出判断，寻找处于低估值区域的个股</a:t>
            </a:r>
            <a:r>
              <a:rPr lang="en-US" altLang="zh-CN"/>
              <a:t>/</a:t>
            </a:r>
            <a:r>
              <a:rPr lang="zh-CN" altLang="en-US"/>
              <a:t>行业，该区域投资价值大、投资风险小。仅限于：智尊版用户。</a:t>
            </a:r>
            <a:endParaRPr lang="zh-CN" altLang="en-US"/>
          </a:p>
          <a:p>
            <a:endParaRPr lang="en-US" altLang="zh-CN"/>
          </a:p>
          <a:p>
            <a:r>
              <a:rPr lang="zh-CN" altLang="en-US">
                <a:solidFill>
                  <a:srgbClr val="FF0000"/>
                </a:solidFill>
              </a:rPr>
              <a:t>滚动净利连续增加：</a:t>
            </a:r>
            <a:r>
              <a:rPr lang="zh-CN" altLang="en-US"/>
              <a:t>滚动净利润连续增加，说明公司是在持续盈利的，这是一个个股能否有很强支撑最基本的因素。</a:t>
            </a:r>
            <a:endParaRPr lang="zh-CN" altLang="en-US"/>
          </a:p>
          <a:p>
            <a:endParaRPr lang="zh-CN" altLang="en-US"/>
          </a:p>
          <a:p>
            <a:r>
              <a:rPr lang="zh-CN" altLang="en-US"/>
              <a:t>价值龙头不同于趋势龙头，价值龙头首要的目标就是挖掘具有</a:t>
            </a:r>
            <a:r>
              <a:rPr lang="zh-CN" altLang="en-US">
                <a:solidFill>
                  <a:srgbClr val="FF0000"/>
                </a:solidFill>
              </a:rPr>
              <a:t>成长潜力</a:t>
            </a:r>
            <a:r>
              <a:rPr lang="zh-CN" altLang="en-US"/>
              <a:t>的个股，它一瞬间的爆发性不如趋势龙头那么强，但胜在稳定属于那种细水慢流的类型，而趋势龙头追求的是短时间的爆发。</a:t>
            </a:r>
            <a:endParaRPr lang="zh-CN" altLang="en-US"/>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altLang="en-US" sz="4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sym typeface="+mn-ea"/>
              </a:rPr>
              <a:t>用法一</a:t>
            </a:r>
            <a:endParaRPr lang="zh-CN" altLang="en-US" sz="4200" spc="-200" dirty="0">
              <a:gradFill>
                <a:gsLst>
                  <a:gs pos="0">
                    <a:srgbClr val="FFEFCE"/>
                  </a:gs>
                  <a:gs pos="100000">
                    <a:srgbClr val="FFD483"/>
                  </a:gs>
                </a:gsLst>
                <a:lin ang="5400000" scaled="0"/>
              </a:gradFill>
              <a:uFillTx/>
              <a:latin typeface="思源黑体 CN Heavy" panose="020B0A00000000000000" pitchFamily="34" charset="-122"/>
              <a:ea typeface="思源黑体 CN Heavy" panose="020B0A00000000000000" pitchFamily="34" charset="-122"/>
              <a:sym typeface="+mn-ea"/>
            </a:endParaRPr>
          </a:p>
        </p:txBody>
      </p:sp>
      <p:sp>
        <p:nvSpPr>
          <p:cNvPr id="2" name="文本框 1"/>
          <p:cNvSpPr txBox="1"/>
          <p:nvPr/>
        </p:nvSpPr>
        <p:spPr>
          <a:xfrm>
            <a:off x="1109980" y="5165725"/>
            <a:ext cx="10750550" cy="1289685"/>
          </a:xfrm>
          <a:prstGeom prst="rect">
            <a:avLst/>
          </a:prstGeom>
          <a:noFill/>
        </p:spPr>
        <p:txBody>
          <a:bodyPr wrap="square" rtlCol="0" anchor="t">
            <a:noAutofit/>
          </a:bodyPr>
          <a:lstStyle/>
          <a:p>
            <a:pPr>
              <a:lnSpc>
                <a:spcPct val="190000"/>
              </a:lnSpc>
            </a:pPr>
            <a:r>
              <a:rPr lang="zh-CN" altLang="en-US" dirty="0">
                <a:solidFill>
                  <a:srgbClr val="FF0000"/>
                </a:solidFill>
                <a:latin typeface="楷体" panose="02010609060101010101" charset="-122"/>
                <a:ea typeface="楷体" panose="02010609060101010101" charset="-122"/>
              </a:rPr>
              <a:t>业绩低估波段牛</a:t>
            </a:r>
            <a:r>
              <a:rPr lang="zh-CN" altLang="en-US" dirty="0">
                <a:latin typeface="楷体" panose="02010609060101010101" charset="-122"/>
                <a:ea typeface="楷体" panose="02010609060101010101" charset="-122"/>
              </a:rPr>
              <a:t>：寻找智能估值（至尊版功能）低估个股，蓝色代表当前个股处于低估值，黄色代表正常偏高估值，红色代表高估值，根据个股当前所处的位置在结合海洋状态的低位金叉高位死叉做波段行情。</a:t>
            </a:r>
            <a:endParaRPr lang="zh-CN" altLang="en-US" dirty="0">
              <a:latin typeface="楷体" panose="02010609060101010101" charset="-122"/>
              <a:ea typeface="楷体" panose="02010609060101010101" charset="-122"/>
            </a:endParaRPr>
          </a:p>
        </p:txBody>
      </p:sp>
      <p:pic>
        <p:nvPicPr>
          <p:cNvPr id="3" name="图片 2"/>
          <p:cNvPicPr>
            <a:picLocks noChangeAspect="1"/>
          </p:cNvPicPr>
          <p:nvPr/>
        </p:nvPicPr>
        <p:blipFill>
          <a:blip r:embed="rId1"/>
          <a:stretch>
            <a:fillRect/>
          </a:stretch>
        </p:blipFill>
        <p:spPr>
          <a:xfrm>
            <a:off x="1385570" y="990600"/>
            <a:ext cx="9291955" cy="4175125"/>
          </a:xfrm>
          <a:prstGeom prst="rect">
            <a:avLst/>
          </a:prstGeom>
        </p:spPr>
      </p:pic>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4.xml><?xml version="1.0" encoding="utf-8"?>
<p:tagLst xmlns:p="http://schemas.openxmlformats.org/presentationml/2006/main">
  <p:tag name="KSO_WM_UNIT_PLACING_PICTURE_USER_VIEWPORT" val="{&quot;height&quot;:2082,&quot;width&quot;:10544}"/>
  <p:tag name="KSO_WM_BEAUTIFY_FLAG" val=""/>
</p:tagLst>
</file>

<file path=ppt/tags/tag35.xml><?xml version="1.0" encoding="utf-8"?>
<p:tagLst xmlns:p="http://schemas.openxmlformats.org/presentationml/2006/main">
  <p:tag name="KSO_WM_BEAUTIFY_FLAG" val="#wm#"/>
  <p:tag name="KSO_WM_TEMPLATE_CATEGORY" val="custom"/>
  <p:tag name="KSO_WM_TEMPLATE_INDEX" val="20205176"/>
</p:tagLst>
</file>

<file path=ppt/tags/tag36.xml><?xml version="1.0" encoding="utf-8"?>
<p:tagLst xmlns:p="http://schemas.openxmlformats.org/presentationml/2006/main">
  <p:tag name="KSO_WM_BEAUTIFY_FLAG" val="#wm#"/>
  <p:tag name="KSO_WM_TEMPLATE_CATEGORY" val="custom"/>
  <p:tag name="KSO_WM_TEMPLATE_INDEX" val="20205176"/>
</p:tagLst>
</file>

<file path=ppt/tags/tag37.xml><?xml version="1.0" encoding="utf-8"?>
<p:tagLst xmlns:p="http://schemas.openxmlformats.org/presentationml/2006/main">
  <p:tag name="KSO_WM_BEAUTIFY_FLAG" val="#wm#"/>
  <p:tag name="KSO_WM_TEMPLATE_CATEGORY" val="custom"/>
  <p:tag name="KSO_WM_TEMPLATE_INDEX" val="20205176"/>
</p:tagLst>
</file>

<file path=ppt/tags/tag38.xml><?xml version="1.0" encoding="utf-8"?>
<p:tagLst xmlns:p="http://schemas.openxmlformats.org/presentationml/2006/main">
  <p:tag name="KSO_WM_BEAUTIFY_FLAG" val="#wm#"/>
  <p:tag name="KSO_WM_TEMPLATE_CATEGORY" val="custom"/>
  <p:tag name="KSO_WM_TEMPLATE_INDEX" val="20205176"/>
</p:tagLst>
</file>

<file path=ppt/tags/tag39.xml><?xml version="1.0" encoding="utf-8"?>
<p:tagLst xmlns:p="http://schemas.openxmlformats.org/presentationml/2006/main">
  <p:tag name="KSO_WM_BEAUTIFY_FLAG" val="#wm#"/>
  <p:tag name="KSO_WM_TEMPLATE_CATEGORY" val="custom"/>
  <p:tag name="KSO_WM_TEMPLATE_INDEX" val="20205176"/>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p="http://schemas.openxmlformats.org/presentationml/2006/main">
  <p:tag name="KSO_WM_BEAUTIFY_FLAG" val="#wm#"/>
  <p:tag name="KSO_WM_TEMPLATE_CATEGORY" val="custom"/>
  <p:tag name="KSO_WM_TEMPLATE_INDEX" val="20205176"/>
</p:tagLst>
</file>

<file path=ppt/tags/tag41.xml><?xml version="1.0" encoding="utf-8"?>
<p:tagLst xmlns:p="http://schemas.openxmlformats.org/presentationml/2006/main">
  <p:tag name="KSO_WM_BEAUTIFY_FLAG" val="#wm#"/>
  <p:tag name="KSO_WM_TEMPLATE_CATEGORY" val="custom"/>
  <p:tag name="KSO_WM_TEMPLATE_INDEX" val="20205176"/>
</p:tagLst>
</file>

<file path=ppt/tags/tag42.xml><?xml version="1.0" encoding="utf-8"?>
<p:tagLst xmlns:p="http://schemas.openxmlformats.org/presentationml/2006/main">
  <p:tag name="KSO_WM_BEAUTIFY_FLAG" val="#wm#"/>
  <p:tag name="KSO_WM_TEMPLATE_CATEGORY" val="custom"/>
  <p:tag name="KSO_WM_TEMPLATE_INDEX" val="20205176"/>
</p:tagLst>
</file>

<file path=ppt/tags/tag43.xml><?xml version="1.0" encoding="utf-8"?>
<p:tagLst xmlns:p="http://schemas.openxmlformats.org/presentationml/2006/main">
  <p:tag name="KSO_WM_BEAUTIFY_FLAG" val="#wm#"/>
  <p:tag name="KSO_WM_TEMPLATE_CATEGORY" val="custom"/>
  <p:tag name="KSO_WM_TEMPLATE_INDEX" val="20205176"/>
</p:tagLst>
</file>

<file path=ppt/tags/tag44.xml><?xml version="1.0" encoding="utf-8"?>
<p:tagLst xmlns:p="http://schemas.openxmlformats.org/presentationml/2006/main">
  <p:tag name="KSO_WM_BEAUTIFY_FLAG" val="#wm#"/>
  <p:tag name="KSO_WM_TEMPLATE_CATEGORY" val="custom"/>
  <p:tag name="KSO_WM_TEMPLATE_INDEX" val="20205176"/>
</p:tagLst>
</file>

<file path=ppt/tags/tag45.xml><?xml version="1.0" encoding="utf-8"?>
<p:tagLst xmlns:p="http://schemas.openxmlformats.org/presentationml/2006/main">
  <p:tag name="KSO_WM_BEAUTIFY_FLAG" val="#wm#"/>
  <p:tag name="KSO_WM_TEMPLATE_CATEGORY" val="custom"/>
  <p:tag name="KSO_WM_TEMPLATE_INDEX" val="20205176"/>
</p:tagLst>
</file>

<file path=ppt/tags/tag46.xml><?xml version="1.0" encoding="utf-8"?>
<p:tagLst xmlns:p="http://schemas.openxmlformats.org/presentationml/2006/main">
  <p:tag name="KSO_WM_BEAUTIFY_FLAG" val="#wm#"/>
  <p:tag name="KSO_WM_TEMPLATE_CATEGORY" val="custom"/>
  <p:tag name="KSO_WM_TEMPLATE_INDEX" val="20205176"/>
</p:tagLst>
</file>

<file path=ppt/tags/tag47.xml><?xml version="1.0" encoding="utf-8"?>
<p:tagLst xmlns:p="http://schemas.openxmlformats.org/presentationml/2006/main">
  <p:tag name="KSO_WM_BEAUTIFY_FLAG" val="#wm#"/>
  <p:tag name="KSO_WM_TEMPLATE_CATEGORY" val="custom"/>
  <p:tag name="KSO_WM_TEMPLATE_INDEX" val="20205176"/>
</p:tagLst>
</file>

<file path=ppt/tags/tag48.xml><?xml version="1.0" encoding="utf-8"?>
<p:tagLst xmlns:p="http://schemas.openxmlformats.org/presentationml/2006/main">
  <p:tag name="KSO_WM_BEAUTIFY_FLAG" val="#wm#"/>
  <p:tag name="KSO_WM_TEMPLATE_CATEGORY" val="custom"/>
  <p:tag name="KSO_WM_TEMPLATE_INDEX" val="20205176"/>
</p:tagLst>
</file>

<file path=ppt/tags/tag49.xml><?xml version="1.0" encoding="utf-8"?>
<p:tagLst xmlns:p="http://schemas.openxmlformats.org/presentationml/2006/main">
  <p:tag name="KSO_WM_BEAUTIFY_FLAG" val="#wm#"/>
  <p:tag name="KSO_WM_TEMPLATE_CATEGORY" val="custom"/>
  <p:tag name="KSO_WM_TEMPLATE_INDEX" val="20205176"/>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BEAUTIFY_FLAG" val="#wm#"/>
  <p:tag name="KSO_WM_TEMPLATE_CATEGORY" val="custom"/>
  <p:tag name="KSO_WM_TEMPLATE_INDEX" val="20205176"/>
</p:tagLst>
</file>

<file path=ppt/tags/tag51.xml><?xml version="1.0" encoding="utf-8"?>
<p:tagLst xmlns:p="http://schemas.openxmlformats.org/presentationml/2006/main">
  <p:tag name="KSO_WM_BEAUTIFY_FLAG" val="#wm#"/>
  <p:tag name="KSO_WM_TEMPLATE_CATEGORY" val="custom"/>
  <p:tag name="KSO_WM_TEMPLATE_INDEX" val="20205176"/>
</p:tagLst>
</file>

<file path=ppt/tags/tag52.xml><?xml version="1.0" encoding="utf-8"?>
<p:tagLst xmlns:p="http://schemas.openxmlformats.org/presentationml/2006/main">
  <p:tag name="KSO_WM_BEAUTIFY_FLAG" val="#wm#"/>
  <p:tag name="KSO_WM_TEMPLATE_CATEGORY" val="custom"/>
  <p:tag name="KSO_WM_TEMPLATE_INDEX" val="20205176"/>
</p:tagLst>
</file>

<file path=ppt/tags/tag5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5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5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6.xml><?xml version="1.0" encoding="utf-8"?>
<p:tagLst xmlns:p="http://schemas.openxmlformats.org/presentationml/2006/main">
  <p:tag name="KSO_WM_BEAUTIFY_FLAG" val="#wm#"/>
  <p:tag name="KSO_WM_TEMPLATE_CATEGORY" val="custom"/>
  <p:tag name="KSO_WM_TEMPLATE_INDEX" val="20205081"/>
</p:tagLst>
</file>

<file path=ppt/tags/tag57.xml><?xml version="1.0" encoding="utf-8"?>
<p:tagLst xmlns:p="http://schemas.openxmlformats.org/presentationml/2006/main">
  <p:tag name="KSO_WM_BEAUTIFY_FLAG" val="#wm#"/>
  <p:tag name="KSO_WM_TEMPLATE_CATEGORY" val="custom"/>
  <p:tag name="KSO_WM_TEMPLATE_INDEX" val="20205081"/>
</p:tagLst>
</file>

<file path=ppt/tags/tag58.xml><?xml version="1.0" encoding="utf-8"?>
<p:tagLst xmlns:p="http://schemas.openxmlformats.org/presentationml/2006/main">
  <p:tag name="KSO_WM_BEAUTIFY_FLAG" val="#wm#"/>
  <p:tag name="KSO_WM_TEMPLATE_CATEGORY" val="custom"/>
  <p:tag name="KSO_WM_TEMPLATE_INDEX" val="20205176"/>
</p:tagLst>
</file>

<file path=ppt/tags/tag59.xml><?xml version="1.0" encoding="utf-8"?>
<p:tagLst xmlns:p="http://schemas.openxmlformats.org/presentationml/2006/main">
  <p:tag name="COMMONDATA" val="eyJoZGlkIjoiOWFhYzUwZWNmOTk3M2Y1MTI5MjBiOWM4Y2UyNjJjNzUifQ=="/>
  <p:tag name="KSO_WPP_MARK_KEY" val="257877f6-fe8c-4c47-ab4c-274c99a6a791"/>
  <p:tag name="commondata" val="eyJoZGlkIjoiY2NjMjc2YTM3OTU3MDczMTg5NGExODc2MDBmZmJkNzMifQ=="/>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1651</Words>
  <Application>WPS 演示</Application>
  <PresentationFormat>宽屏</PresentationFormat>
  <Paragraphs>134</Paragraphs>
  <Slides>22</Slides>
  <Notes>1</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22</vt:i4>
      </vt:variant>
    </vt:vector>
  </HeadingPairs>
  <TitlesOfParts>
    <vt:vector size="41" baseType="lpstr">
      <vt:lpstr>Arial</vt:lpstr>
      <vt:lpstr>宋体</vt:lpstr>
      <vt:lpstr>Wingdings</vt:lpstr>
      <vt:lpstr>微软雅黑</vt:lpstr>
      <vt:lpstr>Wingdings</vt:lpstr>
      <vt:lpstr>思源黑体 CN Normal</vt:lpstr>
      <vt:lpstr>黑体</vt:lpstr>
      <vt:lpstr>思源黑体 CN Light</vt:lpstr>
      <vt:lpstr>思源黑体 CN Bold</vt:lpstr>
      <vt:lpstr>思源黑体 CN Medium</vt:lpstr>
      <vt:lpstr>Noto Sans S Chinese Medium</vt:lpstr>
      <vt:lpstr>DIN Black</vt:lpstr>
      <vt:lpstr>楷体</vt:lpstr>
      <vt:lpstr>思源黑体 CN Heavy</vt:lpstr>
      <vt:lpstr>Arial Unicode MS</vt:lpstr>
      <vt:lpstr>Calibri</vt:lpstr>
      <vt:lpstr>Segoe Print</vt:lpstr>
      <vt:lpstr>Lucida Sans Unicode</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俏俏</cp:lastModifiedBy>
  <cp:revision>945</cp:revision>
  <dcterms:created xsi:type="dcterms:W3CDTF">2019-06-19T02:08:00Z</dcterms:created>
  <dcterms:modified xsi:type="dcterms:W3CDTF">2025-08-04T10:07:21Z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2052-12.1.0.21915</vt:lpwstr>
  </property>
  <property fmtid="{D5CDD505-2E9C-101B-9397-08002B2CF9AE}" pid="3" name="ICV">
    <vt:lpwstr>98B0645011BC43B0BFB9BFC8374894E3</vt:lpwstr>
  </property>
</Properties>
</file>