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938" r:id="rId3"/>
    <p:sldId id="602" r:id="rId4"/>
    <p:sldId id="603" r:id="rId5"/>
    <p:sldId id="1944" r:id="rId6"/>
    <p:sldId id="1844" r:id="rId8"/>
    <p:sldId id="1961" r:id="rId9"/>
    <p:sldId id="607" r:id="rId10"/>
    <p:sldId id="1965" r:id="rId11"/>
    <p:sldId id="1975" r:id="rId12"/>
    <p:sldId id="1976" r:id="rId13"/>
    <p:sldId id="1968" r:id="rId14"/>
    <p:sldId id="1971" r:id="rId15"/>
    <p:sldId id="1501" r:id="rId16"/>
    <p:sldId id="1972" r:id="rId17"/>
    <p:sldId id="1977" r:id="rId18"/>
    <p:sldId id="1978" r:id="rId19"/>
    <p:sldId id="1979" r:id="rId20"/>
    <p:sldId id="1948" r:id="rId21"/>
    <p:sldId id="1616" r:id="rId22"/>
    <p:sldId id="1747" r:id="rId23"/>
    <p:sldId id="1980" r:id="rId24"/>
    <p:sldId id="1981" r:id="rId25"/>
    <p:sldId id="1982" r:id="rId26"/>
    <p:sldId id="614" r:id="rId27"/>
    <p:sldId id="615" r:id="rId28"/>
    <p:sldId id="635" r:id="rId29"/>
    <p:sldId id="616" r:id="rId30"/>
    <p:sldId id="1696" r:id="rId31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6" userDrawn="1">
          <p15:clr>
            <a:srgbClr val="A4A3A4"/>
          </p15:clr>
        </p15:guide>
        <p15:guide id="2" pos="3918" userDrawn="1">
          <p15:clr>
            <a:srgbClr val="A4A3A4"/>
          </p15:clr>
        </p15:guide>
        <p15:guide id="3" pos="49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3" name="PP" initials="P" lastIdx="1" clrIdx="2"/>
  <p:cmAuthor id="252404380" name="周伟杰" initials="周" lastIdx="1" clrIdx="3"/>
  <p:cmAuthor id="0" name="Mia Vida Villanueva" initials="MVV" lastIdx="1" clrIdx="0"/>
  <p:cmAuthor id="7" name="1206988966@qq.com" initials="1" lastIdx="1" clrIdx="2"/>
  <p:cmAuthor id="8" name="姜伟光" initials="姜" lastIdx="1" clrIdx="0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4500"/>
    <a:srgbClr val="FFBF75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226"/>
        <p:guide pos="3918"/>
        <p:guide pos="49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86.xml"/><Relationship Id="rId35" Type="http://schemas.openxmlformats.org/officeDocument/2006/relationships/commentAuthors" Target="commentAuthors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tags" Target="../tags/tag15.xml"/><Relationship Id="rId2" Type="http://schemas.openxmlformats.org/officeDocument/2006/relationships/tags" Target="../tags/tag1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tags" Target="../tags/tag7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image" Target="../media/image2.png"/><Relationship Id="rId7" Type="http://schemas.openxmlformats.org/officeDocument/2006/relationships/image" Target="../media/image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7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image" Target="../media/image3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 descr="PPT封面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74650" y="289560"/>
            <a:ext cx="1797685" cy="405765"/>
          </a:xfrm>
          <a:prstGeom prst="rect">
            <a:avLst/>
          </a:prstGeom>
        </p:spPr>
      </p:pic>
      <p:pic>
        <p:nvPicPr>
          <p:cNvPr id="5" name="图片 4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71470" y="4571365"/>
            <a:ext cx="6231255" cy="46164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2723515" y="4541520"/>
            <a:ext cx="6798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4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-5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月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31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每周日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-</a:t>
            </a:r>
            <a:r>
              <a:rPr lang="zh-CN" altLang="en-US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周四晚</a:t>
            </a:r>
            <a:r>
              <a:rPr lang="en-US" altLang="zh-CN" sz="280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20:15</a:t>
            </a:r>
            <a:endParaRPr lang="en-US" altLang="zh-CN" sz="2800">
              <a:solidFill>
                <a:srgbClr val="B34500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grpSp>
        <p:nvGrpSpPr>
          <p:cNvPr id="23" name="组合 22"/>
          <p:cNvGrpSpPr/>
          <p:nvPr userDrawn="1"/>
        </p:nvGrpSpPr>
        <p:grpSpPr>
          <a:xfrm>
            <a:off x="1905" y="1270"/>
            <a:ext cx="12192000" cy="6858000"/>
            <a:chOff x="200" y="200"/>
            <a:chExt cx="19200" cy="10800"/>
          </a:xfrm>
        </p:grpSpPr>
        <p:sp>
          <p:nvSpPr>
            <p:cNvPr id="10" name="标题 1"/>
            <p:cNvSpPr>
              <a:spLocks noGrp="1"/>
            </p:cNvSpPr>
            <p:nvPr userDrawn="1">
              <p:custDataLst>
                <p:tags r:id="rId12"/>
              </p:custDataLst>
            </p:nvPr>
          </p:nvSpPr>
          <p:spPr>
            <a:xfrm>
              <a:off x="2088" y="1640"/>
              <a:ext cx="15432" cy="4048"/>
            </a:xfrm>
            <a:prstGeom prst="rect">
              <a:avLst/>
            </a:prstGeom>
          </p:spPr>
          <p:txBody>
            <a:bodyPr vert="horz" lIns="90000" tIns="46800" rIns="90000" bIns="46800" rtlCol="0" anchor="b" anchorCtr="0">
              <a:normAutofit/>
            </a:bodyPr>
            <a:lstStyle>
              <a:lvl1pPr algn="ctr">
                <a:defRPr sz="6000"/>
              </a:lvl1pPr>
            </a:lstStyle>
            <a:p>
              <a:r>
                <a:rPr lang="zh-CN" altLang="en-US" dirty="0"/>
                <a:t>单击此处编辑标题</a:t>
              </a:r>
              <a:endParaRPr lang="zh-CN" altLang="en-US" dirty="0"/>
            </a:p>
          </p:txBody>
        </p:sp>
        <p:sp>
          <p:nvSpPr>
            <p:cNvPr id="11" name="副标题 2"/>
            <p:cNvSpPr>
              <a:spLocks noGrp="1"/>
            </p:cNvSpPr>
            <p:nvPr userDrawn="1">
              <p:custDataLst>
                <p:tags r:id="rId13"/>
              </p:custDataLst>
            </p:nvPr>
          </p:nvSpPr>
          <p:spPr>
            <a:xfrm>
              <a:off x="2088" y="5807"/>
              <a:ext cx="15432" cy="2319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/>
            </a:bodyPr>
            <a:lstStyle>
              <a:lvl1pPr marL="0" indent="0" algn="ctr">
                <a:lnSpc>
                  <a:spcPct val="110000"/>
                </a:lnSpc>
                <a:buNone/>
                <a:defRPr sz="2400" spc="200">
                  <a:uFillTx/>
                </a:defRPr>
              </a:lvl1pPr>
              <a:lvl2pPr marL="457200" indent="0" algn="ctr">
                <a:buNone/>
                <a:defRPr sz="2000"/>
              </a:lvl2pPr>
              <a:lvl3pPr marL="914400" indent="0" algn="ctr">
                <a:buNone/>
                <a:defRPr sz="1800"/>
              </a:lvl3pPr>
              <a:lvl4pPr marL="1371600" indent="0" algn="ctr">
                <a:buNone/>
                <a:defRPr sz="1600"/>
              </a:lvl4pPr>
              <a:lvl5pPr marL="1828800" indent="0" algn="ctr">
                <a:buNone/>
                <a:defRPr sz="1600"/>
              </a:lvl5pPr>
              <a:lvl6pPr marL="2286000" indent="0" algn="ctr">
                <a:buNone/>
                <a:defRPr sz="1600"/>
              </a:lvl6pPr>
              <a:lvl7pPr marL="2743200" indent="0" algn="ctr">
                <a:buNone/>
                <a:defRPr sz="1600"/>
              </a:lvl7pPr>
              <a:lvl8pPr marL="3200400" indent="0" algn="ctr">
                <a:buNone/>
                <a:defRPr sz="1600"/>
              </a:lvl8pPr>
              <a:lvl9pPr marL="3657600" indent="0" algn="ctr">
                <a:buNone/>
                <a:defRPr sz="1600"/>
              </a:lvl9pPr>
            </a:lstStyle>
            <a:p>
              <a:r>
                <a:rPr lang="zh-CN" altLang="en-US" dirty="0"/>
                <a:t>单击此处编辑副标题</a:t>
              </a:r>
              <a:endParaRPr lang="zh-CN" altLang="en-US" dirty="0"/>
            </a:p>
          </p:txBody>
        </p:sp>
        <p:sp>
          <p:nvSpPr>
            <p:cNvPr id="12" name="日期占位符 15"/>
            <p:cNvSpPr>
              <a:spLocks noGrp="1"/>
            </p:cNvSpPr>
            <p:nvPr userDrawn="1">
              <p:custDataLst>
                <p:tags r:id="rId14"/>
              </p:custDataLst>
            </p:nvPr>
          </p:nvSpPr>
          <p:spPr>
            <a:xfrm>
              <a:off x="1164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760FBDFE-C587-4B4C-A407-44438C67B59E}" type="datetimeFigureOut">
                <a:rPr lang="zh-CN" altLang="en-US" smtClean="0"/>
              </a:fld>
              <a:endParaRPr lang="zh-CN" altLang="en-US"/>
            </a:p>
          </p:txBody>
        </p:sp>
        <p:sp>
          <p:nvSpPr>
            <p:cNvPr id="14" name="灯片编号占位符 17"/>
            <p:cNvSpPr>
              <a:spLocks noGrp="1"/>
            </p:cNvSpPr>
            <p:nvPr userDrawn="1">
              <p:custDataLst>
                <p:tags r:id="rId15"/>
              </p:custDataLst>
            </p:nvPr>
          </p:nvSpPr>
          <p:spPr>
            <a:xfrm>
              <a:off x="14180" y="10144"/>
              <a:ext cx="4252" cy="4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r" defTabSz="914400" rtl="0" eaLnBrk="1" latinLnBrk="0" hangingPunct="1">
                <a:defRPr sz="1000" kern="1200" baseline="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49AE70B2-8BF9-45C0-BB95-33D1B9D3A854}" type="slidenum">
                <a:rPr lang="zh-CN" altLang="en-US" smtClean="0"/>
              </a:fld>
              <a:endParaRPr lang="zh-CN" altLang="en-US" dirty="0"/>
            </a:p>
          </p:txBody>
        </p:sp>
        <p:pic>
          <p:nvPicPr>
            <p:cNvPr id="15" name="图片 14" descr="PPT封面"/>
            <p:cNvPicPr>
              <a:picLocks noChangeAspect="1"/>
            </p:cNvPicPr>
            <p:nvPr userDrawn="1"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00" y="200"/>
              <a:ext cx="19200" cy="10800"/>
            </a:xfrm>
            <a:prstGeom prst="rect">
              <a:avLst/>
            </a:prstGeom>
          </p:spPr>
        </p:pic>
        <p:pic>
          <p:nvPicPr>
            <p:cNvPr id="19" name="图片 18" descr="经传logo白色"/>
            <p:cNvPicPr>
              <a:picLocks noChangeAspect="1"/>
            </p:cNvPicPr>
            <p:nvPr userDrawn="1">
              <p:custDataLst>
                <p:tags r:id="rId17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790" y="656"/>
              <a:ext cx="2831" cy="639"/>
            </a:xfrm>
            <a:prstGeom prst="rect">
              <a:avLst/>
            </a:prstGeom>
          </p:spPr>
        </p:pic>
        <p:pic>
          <p:nvPicPr>
            <p:cNvPr id="20" name="图片 19" descr="龙头"/>
            <p:cNvPicPr>
              <a:picLocks noChangeAspect="1"/>
            </p:cNvPicPr>
            <p:nvPr userDrawn="1">
              <p:custDataLst>
                <p:tags r:id="rId18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106" y="570"/>
              <a:ext cx="2775" cy="52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9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722" y="7399"/>
              <a:ext cx="9813" cy="727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 userDrawn="1">
              <p:custDataLst>
                <p:tags r:id="rId20"/>
              </p:custDataLst>
            </p:nvPr>
          </p:nvSpPr>
          <p:spPr>
            <a:xfrm>
              <a:off x="4489" y="7352"/>
              <a:ext cx="107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1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-4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月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30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  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每周日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-</a:t>
              </a:r>
              <a:r>
                <a:rPr lang="zh-CN" altLang="en-US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周四晚</a:t>
              </a:r>
              <a:r>
                <a:rPr lang="en-US" altLang="zh-CN" sz="2800" dirty="0">
                  <a:solidFill>
                    <a:srgbClr val="B345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20:15</a:t>
              </a:r>
              <a:endParaRPr lang="en-US" altLang="zh-CN" sz="2800" dirty="0">
                <a:solidFill>
                  <a:srgbClr val="B345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35" y="6465570"/>
            <a:ext cx="121913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sz="1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经传多赢投资顾问:苏柏安 | 执业编号:A1120619080002  </a:t>
            </a:r>
            <a:r>
              <a:rPr sz="1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基金从业编号：A20250613005386</a:t>
            </a:r>
            <a:endParaRPr sz="10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/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Medium" panose="020B0600000000000000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20x1080 -总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image" Target="../media/image13.png"/><Relationship Id="rId2" Type="http://schemas.openxmlformats.org/officeDocument/2006/relationships/tags" Target="../tags/tag41.xml"/><Relationship Id="rId1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2.xml"/><Relationship Id="rId1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3.xml"/><Relationship Id="rId1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4.xml"/><Relationship Id="rId1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56.xml"/><Relationship Id="rId2" Type="http://schemas.openxmlformats.org/officeDocument/2006/relationships/image" Target="../media/image31.png"/><Relationship Id="rId1" Type="http://schemas.openxmlformats.org/officeDocument/2006/relationships/tags" Target="../tags/tag55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58.xml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tags" Target="../tags/tag57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62.xml"/><Relationship Id="rId2" Type="http://schemas.openxmlformats.org/officeDocument/2006/relationships/image" Target="../media/image36.png"/><Relationship Id="rId1" Type="http://schemas.openxmlformats.org/officeDocument/2006/relationships/tags" Target="../tags/tag61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64.xml"/><Relationship Id="rId2" Type="http://schemas.openxmlformats.org/officeDocument/2006/relationships/image" Target="../media/image37.png"/><Relationship Id="rId1" Type="http://schemas.openxmlformats.org/officeDocument/2006/relationships/tags" Target="../tags/tag63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67.xml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68.xml"/><Relationship Id="rId1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9.xml"/><Relationship Id="rId1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70.xml"/><Relationship Id="rId1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71.xml"/><Relationship Id="rId1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7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tags" Target="../tags/tag78.xml"/><Relationship Id="rId6" Type="http://schemas.openxmlformats.org/officeDocument/2006/relationships/image" Target="../media/image45.png"/><Relationship Id="rId5" Type="http://schemas.openxmlformats.org/officeDocument/2006/relationships/tags" Target="../tags/tag77.xml"/><Relationship Id="rId4" Type="http://schemas.openxmlformats.org/officeDocument/2006/relationships/image" Target="../media/image44.png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png"/><Relationship Id="rId8" Type="http://schemas.openxmlformats.org/officeDocument/2006/relationships/tags" Target="../tags/tag83.xml"/><Relationship Id="rId7" Type="http://schemas.openxmlformats.org/officeDocument/2006/relationships/image" Target="../media/image48.png"/><Relationship Id="rId6" Type="http://schemas.openxmlformats.org/officeDocument/2006/relationships/tags" Target="../tags/tag82.xml"/><Relationship Id="rId5" Type="http://schemas.openxmlformats.org/officeDocument/2006/relationships/image" Target="../media/image47.png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46.png"/><Relationship Id="rId11" Type="http://schemas.openxmlformats.org/officeDocument/2006/relationships/slideLayout" Target="../slideLayouts/slideLayout5.xml"/><Relationship Id="rId10" Type="http://schemas.openxmlformats.org/officeDocument/2006/relationships/tags" Target="../tags/tag84.xml"/><Relationship Id="rId1" Type="http://schemas.openxmlformats.org/officeDocument/2006/relationships/tags" Target="../tags/tag7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8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5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.xml"/><Relationship Id="rId8" Type="http://schemas.openxmlformats.org/officeDocument/2006/relationships/tags" Target="../tags/tag46.xml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47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48.xml"/><Relationship Id="rId1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9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0.xml"/><Relationship Id="rId1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51.xml"/><Relationship Id="rId1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8</a:t>
            </a:r>
            <a:r>
              <a:rPr lang="zh-CN" alt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altLang="zh-CN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4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54075" y="1480820"/>
            <a:ext cx="8933815" cy="1203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底部启动，</a:t>
            </a:r>
            <a:r>
              <a:rPr lang="en-US" alt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123</a:t>
            </a:r>
            <a:r>
              <a:rPr lang="zh-CN" altLang="en-US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原则</a:t>
            </a:r>
            <a:endParaRPr lang="zh-CN" altLang="en-US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苏柏安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9995" y="3943985"/>
            <a:ext cx="41789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:A1120619080002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基金从业编号：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A20250613005386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pic>
        <p:nvPicPr>
          <p:cNvPr id="3" name="图片 2" descr="苏柏安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324850" y="861060"/>
            <a:ext cx="3269615" cy="524256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254760" y="4544695"/>
            <a:ext cx="6466840" cy="137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经传投资顾问，金融专业出身，坚持以资金推动论为研究核心，擅长主题风口擒龙头，独创软件经典战法：三色/三紫战法、价值龙头战法等，提倡用简单的方法稳健获利，同获2022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/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2024/2025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年度经传金牌投顾。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346960" y="95250"/>
            <a:ext cx="74295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底部启动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圆弧底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放量突破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熊线上移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5160" y="778510"/>
            <a:ext cx="10276205" cy="57245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5563870" y="441452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圆弧底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240405" y="3640455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highlight>
                  <a:srgbClr val="FFFF00"/>
                </a:highlight>
              </a:rPr>
              <a:t>快速下杀，释放恐慌盘</a:t>
            </a:r>
            <a:endParaRPr lang="zh-CN" altLang="en-US" sz="1200">
              <a:highlight>
                <a:srgbClr val="FFFF00"/>
              </a:highlight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884420" y="3816350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highlight>
                  <a:srgbClr val="FFFF00"/>
                </a:highlight>
              </a:rPr>
              <a:t>极致缩量见底</a:t>
            </a:r>
            <a:endParaRPr lang="zh-CN" altLang="en-US" sz="1200">
              <a:highlight>
                <a:srgbClr val="FFFF00"/>
              </a:highlight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219190" y="3667760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highlight>
                  <a:srgbClr val="FFFF00"/>
                </a:highlight>
              </a:rPr>
              <a:t>放量突破低点抬高</a:t>
            </a:r>
            <a:r>
              <a:rPr lang="en-US" altLang="zh-CN" sz="1200">
                <a:highlight>
                  <a:srgbClr val="FFFF00"/>
                </a:highlight>
              </a:rPr>
              <a:t> </a:t>
            </a:r>
            <a:endParaRPr lang="en-US" altLang="zh-CN" sz="1200"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双紫战法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---L2</a:t>
            </a: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主力动向参考思路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8505" y="817880"/>
            <a:ext cx="10533380" cy="57054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884555" y="3182620"/>
            <a:ext cx="6915785" cy="913130"/>
          </a:xfrm>
          <a:prstGeom prst="rect">
            <a:avLst/>
          </a:prstGeom>
          <a:noFill/>
          <a:ln w="38100" cmpd="sng">
            <a:solidFill>
              <a:schemeClr val="tx1"/>
            </a:solidFill>
            <a:prstDash val="solid"/>
          </a:ln>
        </p:spPr>
        <p:txBody>
          <a:bodyPr wrap="square" rtlCol="0">
            <a:noAutofit/>
          </a:bodyPr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标准形态是：</a:t>
            </a:r>
            <a:r>
              <a:rPr lang="en-US" altLang="zh-CN">
                <a:solidFill>
                  <a:schemeClr val="tx1"/>
                </a:solidFill>
                <a:highlight>
                  <a:srgbClr val="FFFF00"/>
                </a:highlight>
              </a:rPr>
              <a:t>K</a:t>
            </a:r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线进入到窄的区间震荡，特别是经过一轮下跌之后，在一个区间横盘之后，这样的个股一旦第一次出现主力动向紫色，就是非常好的时机，往往后市的空间较大。主力抢筹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2050" y="847090"/>
            <a:ext cx="10013950" cy="56584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双紫战法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---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底部双</a:t>
            </a:r>
            <a:r>
              <a:rPr lang="en-US" alt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</a:t>
            </a:r>
            <a:r>
              <a:rPr lang="zh-CN" altLang="en-US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启动</a:t>
            </a:r>
            <a:endParaRPr lang="zh-CN" altLang="en-US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649720" y="49815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蓝色消失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18500" y="43751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双紫底部活跃</a:t>
            </a:r>
            <a:endParaRPr lang="zh-CN" altLang="en-US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18790" y="113030"/>
            <a:ext cx="8195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备选选股思路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785" y="824230"/>
            <a:ext cx="8087995" cy="5673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18790" y="113030"/>
            <a:ext cx="8195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短线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双紫（强者恒强）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575" y="848360"/>
            <a:ext cx="8756015" cy="55410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8360"/>
            <a:ext cx="3590925" cy="2333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575" y="3181985"/>
            <a:ext cx="3619500" cy="2019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3475" y="1552575"/>
            <a:ext cx="9410700" cy="42291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504440" y="113030"/>
            <a:ext cx="8195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主题猎手：电网、大模型、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应用软件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599690" y="113030"/>
            <a:ext cx="8195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主题猎手：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AI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应用软件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" y="847090"/>
            <a:ext cx="9832340" cy="56603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3731895" y="45548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率先形成双红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2715" y="2701925"/>
            <a:ext cx="40640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>
                <a:highlight>
                  <a:srgbClr val="FFFF00"/>
                </a:highlight>
              </a:rPr>
              <a:t> AI</a:t>
            </a:r>
            <a:r>
              <a:rPr lang="zh-CN" altLang="en-US" sz="1600" b="1">
                <a:highlight>
                  <a:srgbClr val="FFFF00"/>
                </a:highlight>
              </a:rPr>
              <a:t>软件 可能从硬件里面切换过来，周复盘有点评。 硬件类还在持续杀跌，但云厂商的表现已经比较好了，特别是港股的互联网巨头最近表现非常猛，从海外云厂商巨头的数据看，营收全都超预期，这证明</a:t>
            </a:r>
            <a:r>
              <a:rPr lang="en-US" altLang="zh-CN" sz="1600" b="1">
                <a:highlight>
                  <a:srgbClr val="FFFF00"/>
                </a:highlight>
              </a:rPr>
              <a:t>AI</a:t>
            </a:r>
            <a:r>
              <a:rPr lang="zh-CN" altLang="en-US" sz="1600" b="1">
                <a:highlight>
                  <a:srgbClr val="FFFF00"/>
                </a:highlight>
              </a:rPr>
              <a:t>的需求非常强，并不是一个伪命题。</a:t>
            </a:r>
            <a:endParaRPr lang="zh-CN" altLang="en-US" sz="1600" b="1">
              <a:highlight>
                <a:srgbClr val="FFFF00"/>
              </a:highligh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599690" y="113030"/>
            <a:ext cx="81959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主题猎手：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0" 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智能电网</a:t>
            </a:r>
            <a:endParaRPr kumimoji="0" 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45" y="803910"/>
            <a:ext cx="10051415" cy="57137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3823970" y="456438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highlight>
                  <a:srgbClr val="FFFF00"/>
                </a:highlight>
              </a:rPr>
              <a:t>率先形成双红</a:t>
            </a:r>
            <a:endParaRPr lang="zh-CN" altLang="en-US">
              <a:highlight>
                <a:srgbClr val="FFFF00"/>
              </a:highlight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4300" y="2701925"/>
            <a:ext cx="40640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highlight>
                  <a:srgbClr val="FFFF00"/>
                </a:highlight>
              </a:rPr>
              <a:t>电网设备这条线，内需和外需都有拉动。内需这边主要是特高压加速建设，国网对特高压的建设规划已经比较明确了，十五五电网特高压在建规模将为十四五2倍，而且在算力需求增长的背景下，确实也需要电网设施持续配套。</a:t>
            </a:r>
            <a:endParaRPr lang="zh-CN" altLang="en-US" sz="1600" b="1">
              <a:highlight>
                <a:srgbClr val="FFFF00"/>
              </a:highligh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1219835"/>
            <a:ext cx="12192000" cy="476123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2218055" y="149225"/>
            <a:ext cx="101942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一人单干很累！互相监督提醒，共同提升执行力</a:t>
            </a:r>
            <a:endParaRPr kumimoji="0" 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245995" y="13525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中长逻辑，做好未来的投资</a:t>
            </a:r>
            <a:endParaRPr lang="zh-CN" altLang="en-US" sz="3600" spc="-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135" y="1202690"/>
            <a:ext cx="10793730" cy="49872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76645" y="1549400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大盘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B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点预演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底部启动</a:t>
            </a:r>
            <a:r>
              <a:rPr lang="en-US" alt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123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操作注意事项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1588453"/>
            <a:ext cx="955040" cy="459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419350" y="6159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短线逻辑，龙头</a:t>
            </a:r>
            <a:r>
              <a:rPr lang="en-US" altLang="zh-CN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/</a:t>
            </a:r>
            <a:r>
              <a:rPr lang="zh-CN" altLang="en-US" sz="3600" spc="-2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涨停股</a:t>
            </a:r>
            <a:endParaRPr lang="zh-CN" altLang="en-US" sz="3600" spc="-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" y="1167765"/>
            <a:ext cx="11049000" cy="52768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056765" y="2926715"/>
            <a:ext cx="84734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操作注意事项</a:t>
            </a:r>
            <a:endParaRPr lang="zh-CN" sz="80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539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炒股心法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1860" y="1275715"/>
            <a:ext cx="10506710" cy="43065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1.锁定政策大方向，尽量专注某几个热点主题做好研究（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一定要坚持看主题分析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）。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2.一旦出现主题行情机会，一定要重视选股机会（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政策、趋势、资金、人气、涨停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等）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3.平时买股不要超过3只，行情再好买股也不超过5只。人的精力是有限，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股票越多，操作越不稳定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，通常越容易亏钱。 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4.散户之所以能赚钱，就是一波行情/一只个股把波段做好了，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敢于上仓位，敢于止盈止损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(重点在于选股操作的盈利模式)，时时刻刻要记住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保护本金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最重要，其次是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保护利润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。  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5.选择大于努力，个股选对行业、业绩、热点、资金（</a:t>
            </a:r>
            <a:r>
              <a:rPr lang="zh-CN" altLang="en-US" sz="2000" dirty="0">
                <a:solidFill>
                  <a:srgbClr val="FF0000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只赚能力圈范围内的钱</a:t>
            </a:r>
            <a:r>
              <a:rPr lang="zh-CN" altLang="en-US" sz="2000" dirty="0">
                <a:latin typeface="思源黑体 CN Medium" panose="020B0600000000000000" charset="-122"/>
                <a:ea typeface="思源黑体 CN Medium" panose="020B0600000000000000" charset="-122"/>
              </a:rPr>
              <a:t>）  。</a:t>
            </a:r>
            <a:endParaRPr lang="zh-CN" altLang="en-US" sz="2000" dirty="0"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9"/>
          <p:cNvSpPr txBox="1"/>
          <p:nvPr>
            <p:custDataLst>
              <p:tags r:id="rId1"/>
            </p:custDataLst>
          </p:nvPr>
        </p:nvSpPr>
        <p:spPr>
          <a:xfrm>
            <a:off x="75565" y="539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交易小结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sp>
        <p:nvSpPr>
          <p:cNvPr id="7" name="TextBox 6"/>
          <p:cNvSpPr txBox="1"/>
          <p:nvPr>
            <p:custDataLst>
              <p:tags r:id="rId2"/>
            </p:custDataLst>
          </p:nvPr>
        </p:nvSpPr>
        <p:spPr>
          <a:xfrm>
            <a:off x="589280" y="1400810"/>
            <a:ext cx="7404735" cy="44348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买卖点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---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捕捞季节（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天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原则）</a:t>
            </a:r>
            <a:endParaRPr lang="en-US" altLang="zh-CN" sz="1600" b="1" smtClean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买股是建立在趋势</a:t>
            </a:r>
            <a:r>
              <a:rPr lang="en-US" altLang="zh-CN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1600" b="1" smtClean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资金都符合的阶段，做大概率的事情才能有好的预期</a:t>
            </a:r>
            <a:endParaRPr lang="en-US" altLang="zh-CN" sz="1600" b="1" smtClean="0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买股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、买在捕捞季节死叉末端的回档，资金保持（一般死叉数柱子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3-4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根是调整充分）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特别注意：金叉出现之前的埋伏买股，都只能买一次，而且是底仓。金叉形成确认再加仓，利用浮仓操作。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、稳健买点：智能辅助线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蓝线平台附近、金叉刚形成（柱子第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1-2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根合适，如金叉超过</a:t>
            </a:r>
            <a:r>
              <a:rPr lang="en-US" altLang="zh-CN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3-4</a:t>
            </a:r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根柱子之后，注意随时调整，乖离率高，谨慎追买，控制仓位）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告诉自己：回档买永远是更稳健，更省心；追高买需要控制仓位，执行力较高。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（好股票一定会有买点，追求波段，买不到一飞冲天。大阳线是符合预期，涨停是锦上添花）</a:t>
            </a:r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16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一旦不及预期，预期之外的破位，观察资金和趋势是否都走坏，决定是否坚决离场，卖出保护本金</a:t>
            </a:r>
            <a:endParaRPr lang="zh-CN" altLang="en-US" sz="16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296275" y="864870"/>
            <a:ext cx="3754755" cy="31210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293"/>
          <a:stretch>
            <a:fillRect/>
          </a:stretch>
        </p:blipFill>
        <p:spPr>
          <a:xfrm>
            <a:off x="8763000" y="3724910"/>
            <a:ext cx="3051810" cy="26517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94030" y="822325"/>
            <a:ext cx="7490460" cy="56146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9"/>
          <p:cNvSpPr txBox="1"/>
          <p:nvPr>
            <p:custDataLst>
              <p:tags r:id="rId3"/>
            </p:custDataLst>
          </p:nvPr>
        </p:nvSpPr>
        <p:spPr>
          <a:xfrm>
            <a:off x="219710" y="2857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4200" b="1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sym typeface="+mn-ea"/>
              </a:rPr>
              <a:t>点关注，不迷路</a:t>
            </a:r>
            <a:endParaRPr lang="zh-CN" sz="4200" b="1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336280" y="3257550"/>
            <a:ext cx="2820670" cy="31794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336280" y="834390"/>
            <a:ext cx="3596640" cy="24231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075670" y="3257550"/>
            <a:ext cx="837565" cy="317881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83105" y="3011170"/>
            <a:ext cx="84734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大盘</a:t>
            </a:r>
            <a:r>
              <a:rPr lang="en-US" alt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B</a:t>
            </a:r>
            <a:r>
              <a:rPr lang="zh-CN" altLang="en-US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点预演</a:t>
            </a:r>
            <a:endParaRPr lang="zh-CN" altLang="en-US" sz="66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175" y="4848225"/>
            <a:ext cx="4057650" cy="16192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5" y="3619500"/>
            <a:ext cx="5171440" cy="12979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75" y="2257425"/>
            <a:ext cx="5419725" cy="1438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75" y="819150"/>
            <a:ext cx="5381625" cy="154305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351405" y="8191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b="1" spc="-200">
                <a:solidFill>
                  <a:schemeClr val="bg2"/>
                </a:solidFill>
              </a:rPr>
              <a:t>关键时刻，绝不含糊</a:t>
            </a:r>
            <a:endParaRPr lang="zh-CN" altLang="en-US" sz="3600" b="1" spc="-200">
              <a:solidFill>
                <a:schemeClr val="bg2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5265" y="4627245"/>
            <a:ext cx="4037965" cy="7835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1145" y="5301615"/>
            <a:ext cx="3982085" cy="11360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1145" y="792480"/>
            <a:ext cx="3982085" cy="383476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8927465" y="1615440"/>
            <a:ext cx="14986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FF0000"/>
                </a:solidFill>
              </a:rPr>
              <a:t>7</a:t>
            </a:r>
            <a:r>
              <a:rPr lang="zh-CN" altLang="en-US" sz="2400">
                <a:solidFill>
                  <a:srgbClr val="FF0000"/>
                </a:solidFill>
              </a:rPr>
              <a:t>月</a:t>
            </a:r>
            <a:r>
              <a:rPr lang="en-US" altLang="zh-CN" sz="2400">
                <a:solidFill>
                  <a:srgbClr val="FF0000"/>
                </a:solidFill>
              </a:rPr>
              <a:t>20</a:t>
            </a:r>
            <a:r>
              <a:rPr lang="zh-CN" altLang="en-US" sz="2400">
                <a:solidFill>
                  <a:srgbClr val="FF0000"/>
                </a:solidFill>
              </a:rPr>
              <a:t>号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023350" y="4917440"/>
            <a:ext cx="14986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FF0000"/>
                </a:solidFill>
              </a:rPr>
              <a:t>7</a:t>
            </a:r>
            <a:r>
              <a:rPr lang="zh-CN" altLang="en-US" sz="2400">
                <a:solidFill>
                  <a:srgbClr val="FF0000"/>
                </a:solidFill>
              </a:rPr>
              <a:t>月</a:t>
            </a:r>
            <a:r>
              <a:rPr lang="en-US" altLang="zh-CN" sz="2400">
                <a:solidFill>
                  <a:srgbClr val="FF0000"/>
                </a:solidFill>
              </a:rPr>
              <a:t>20</a:t>
            </a:r>
            <a:r>
              <a:rPr lang="zh-CN" altLang="en-US" sz="2400">
                <a:solidFill>
                  <a:srgbClr val="FF0000"/>
                </a:solidFill>
              </a:rPr>
              <a:t>号</a:t>
            </a:r>
            <a:endParaRPr lang="zh-CN" altLang="en-US" sz="2400">
              <a:solidFill>
                <a:srgbClr val="FF0000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9295" y="3223260"/>
            <a:ext cx="913765" cy="3219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" y="1088390"/>
            <a:ext cx="3441065" cy="35306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334895" y="85090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b="1" spc="-200">
                <a:solidFill>
                  <a:schemeClr val="bg2"/>
                </a:solidFill>
              </a:rPr>
              <a:t>市场在质疑中拉升</a:t>
            </a:r>
            <a:endParaRPr lang="zh-CN" altLang="en-US" sz="3600" b="1" spc="-200">
              <a:solidFill>
                <a:schemeClr val="bg2"/>
              </a:solidFill>
            </a:endParaRPr>
          </a:p>
        </p:txBody>
      </p:sp>
      <p:pic>
        <p:nvPicPr>
          <p:cNvPr id="2" name="图片 1" descr="企业微信截图_178582112620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235" y="1151890"/>
            <a:ext cx="4317365" cy="50209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图片 3" descr="企业微信截图_1785821909290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8210" y="2113915"/>
            <a:ext cx="4960620" cy="28486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3818890" y="2430780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solidFill>
                  <a:srgbClr val="FF0000"/>
                </a:solidFill>
              </a:rPr>
              <a:t>7</a:t>
            </a:r>
            <a:r>
              <a:rPr lang="zh-CN" altLang="en-US" sz="2000">
                <a:solidFill>
                  <a:srgbClr val="FF0000"/>
                </a:solidFill>
              </a:rPr>
              <a:t>月</a:t>
            </a:r>
            <a:r>
              <a:rPr lang="en-US" altLang="zh-CN" sz="2000">
                <a:solidFill>
                  <a:srgbClr val="FF0000"/>
                </a:solidFill>
              </a:rPr>
              <a:t>31</a:t>
            </a:r>
            <a:r>
              <a:rPr lang="zh-CN" altLang="en-US" sz="2000">
                <a:solidFill>
                  <a:srgbClr val="FF0000"/>
                </a:solidFill>
              </a:rPr>
              <a:t>日</a:t>
            </a:r>
            <a:endParaRPr lang="zh-CN" altLang="en-US" sz="200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269095" y="2113915"/>
            <a:ext cx="18840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solidFill>
                  <a:srgbClr val="FF0000"/>
                </a:solidFill>
              </a:rPr>
              <a:t>7</a:t>
            </a:r>
            <a:r>
              <a:rPr lang="zh-CN" altLang="en-US" sz="2000">
                <a:solidFill>
                  <a:srgbClr val="FF0000"/>
                </a:solidFill>
              </a:rPr>
              <a:t>月</a:t>
            </a:r>
            <a:r>
              <a:rPr lang="en-US" altLang="zh-CN" sz="2000">
                <a:solidFill>
                  <a:srgbClr val="FF0000"/>
                </a:solidFill>
              </a:rPr>
              <a:t>31</a:t>
            </a:r>
            <a:r>
              <a:rPr lang="zh-CN" altLang="en-US" sz="2000">
                <a:solidFill>
                  <a:srgbClr val="FF0000"/>
                </a:solidFill>
              </a:rPr>
              <a:t>日</a:t>
            </a:r>
            <a:endParaRPr lang="zh-CN" altLang="en-US" sz="2000">
              <a:solidFill>
                <a:srgbClr val="FF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160" y="833755"/>
            <a:ext cx="8705215" cy="56832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2487930" y="57785"/>
            <a:ext cx="735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spc="-200">
                <a:solidFill>
                  <a:schemeClr val="bg2"/>
                </a:solidFill>
              </a:rPr>
              <a:t>大盘</a:t>
            </a:r>
            <a:r>
              <a:rPr lang="en-US" altLang="zh-CN" sz="3600" spc="-200">
                <a:solidFill>
                  <a:schemeClr val="bg2"/>
                </a:solidFill>
              </a:rPr>
              <a:t>B</a:t>
            </a:r>
            <a:r>
              <a:rPr lang="zh-CN" altLang="en-US" sz="3600" spc="-200">
                <a:solidFill>
                  <a:schemeClr val="bg2"/>
                </a:solidFill>
              </a:rPr>
              <a:t>点预演</a:t>
            </a:r>
            <a:endParaRPr lang="zh-CN" altLang="en-US" sz="3600" spc="-200">
              <a:solidFill>
                <a:schemeClr val="bg2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969375" y="1808480"/>
            <a:ext cx="323723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反弹时，先指数后个股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左侧指数类</a:t>
            </a:r>
            <a:r>
              <a:rPr lang="en-US" altLang="zh-CN"/>
              <a:t>ETF</a:t>
            </a:r>
            <a:r>
              <a:rPr lang="zh-CN" altLang="en-US"/>
              <a:t>三层不动。</a:t>
            </a:r>
            <a:endParaRPr lang="zh-CN" altLang="en-US"/>
          </a:p>
          <a:p>
            <a:r>
              <a:rPr lang="zh-CN" altLang="en-US"/>
              <a:t>右侧股票类投机</a:t>
            </a:r>
            <a:r>
              <a:rPr lang="en-US" altLang="zh-CN"/>
              <a:t>B</a:t>
            </a:r>
            <a:r>
              <a:rPr lang="zh-CN" altLang="en-US"/>
              <a:t>点启动。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底部要信就信，半信半疑永远</a:t>
            </a:r>
            <a:endParaRPr lang="zh-CN" altLang="en-US"/>
          </a:p>
          <a:p>
            <a:r>
              <a:rPr lang="zh-CN" altLang="en-US"/>
              <a:t>做不好，遵守软件信号操作</a:t>
            </a:r>
            <a:endParaRPr lang="zh-CN" altLang="en-US"/>
          </a:p>
          <a:p>
            <a:endParaRPr lang="en-US" altLang="zh-CN"/>
          </a:p>
          <a:p>
            <a:r>
              <a:rPr lang="zh-CN" altLang="en-US"/>
              <a:t>本周只要没有砸盘情绪，各大指数将会形成【周金叉】，后面就是各指数【</a:t>
            </a:r>
            <a:r>
              <a:rPr lang="en-US" altLang="zh-CN"/>
              <a:t>B</a:t>
            </a:r>
            <a:r>
              <a:rPr lang="zh-CN" altLang="en-US"/>
              <a:t>点信号】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B</a:t>
            </a:r>
            <a:r>
              <a:rPr lang="zh-CN" altLang="en-US"/>
              <a:t>点区域观察资金流入带动新的热点主线方向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35125" y="3027045"/>
            <a:ext cx="907224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底部启动</a:t>
            </a:r>
            <a:r>
              <a:rPr lang="en-US" altLang="zh-CN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 123</a:t>
            </a:r>
            <a:r>
              <a:rPr lang="zh-CN" altLang="en-US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原则</a:t>
            </a:r>
            <a:endParaRPr lang="zh-CN" altLang="en-US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双紫思路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4450"/>
            <a:ext cx="12192000" cy="67691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 userDrawn="1"/>
        </p:nvSpPr>
        <p:spPr>
          <a:xfrm>
            <a:off x="2870200" y="95250"/>
            <a:ext cx="70396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sz="3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底部启动思路（大跌后回到水底）</a:t>
            </a:r>
            <a:endParaRPr lang="zh-CN" sz="3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105" y="808355"/>
            <a:ext cx="10219055" cy="56915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11.xml><?xml version="1.0" encoding="utf-8"?>
<p:tagLst xmlns:p="http://schemas.openxmlformats.org/presentationml/2006/main">
  <p:tag name="KSO_WM_UNIT_PLACING_PICTURE_USER_VIEWPORT" val="{&quot;height&quot;:10800,&quot;width&quot;:19200}"/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41.xml><?xml version="1.0" encoding="utf-8"?>
<p:tagLst xmlns:p="http://schemas.openxmlformats.org/presentationml/2006/main">
  <p:tag name="KSO_WM_UNIT_PLACING_PICTURE_USER_VIEWPORT" val="{&quot;height&quot;:10800,&quot;width&quot;:6737}"/>
  <p:tag name="KSO_WM_BEAUTIFY_FLAG" val=""/>
</p:tagLst>
</file>

<file path=ppt/tags/tag42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PLACING_PICTURE_USER_VIEWPORT" val="{&quot;height&quot;:10800,&quot;width&quot;:19200}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6.xml><?xml version="1.0" encoding="utf-8"?>
<p:tagLst xmlns:p="http://schemas.openxmlformats.org/presentationml/2006/main">
  <p:tag name="COMMONDATA" val="eyJoZGlkIjoiOWFhYzUwZWNmOTk3M2Y1MTI5MjBiOWM4Y2UyNjJjNzUifQ=="/>
  <p:tag name="KSO_WPP_MARK_KEY" val="257877f6-fe8c-4c47-ab4c-274c99a6a791"/>
  <p:tag name="commondata" val="eyJoZGlkIjoiODkyZjYyMmI5MzU5YjIyMzEwMjc4NWEyNTE0ZDZmMWI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1492</Words>
  <Application>WPS 演示</Application>
  <PresentationFormat>宽屏</PresentationFormat>
  <Paragraphs>134</Paragraphs>
  <Slides>28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7" baseType="lpstr">
      <vt:lpstr>Arial</vt:lpstr>
      <vt:lpstr>宋体</vt:lpstr>
      <vt:lpstr>Wingdings</vt:lpstr>
      <vt:lpstr>微软雅黑</vt:lpstr>
      <vt:lpstr>Wingdings</vt:lpstr>
      <vt:lpstr>思源黑体 CN Medium</vt:lpstr>
      <vt:lpstr>黑体</vt:lpstr>
      <vt:lpstr>思源黑体 CN Normal</vt:lpstr>
      <vt:lpstr>思源黑体 CN Light</vt:lpstr>
      <vt:lpstr>思源黑体 CN Bold</vt:lpstr>
      <vt:lpstr>Noto Sans S Chinese Medium</vt:lpstr>
      <vt:lpstr>DIN Black</vt:lpstr>
      <vt:lpstr>KSOFDDF4E7ED</vt:lpstr>
      <vt:lpstr>Segoe Print</vt:lpstr>
      <vt:lpstr>Arial Unicode MS</vt:lpstr>
      <vt:lpstr>Calibri</vt:lpstr>
      <vt:lpstr>思源黑体 CN Heavy</vt:lpstr>
      <vt:lpstr>KSOF954951BB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siren</cp:lastModifiedBy>
  <cp:revision>2395</cp:revision>
  <dcterms:created xsi:type="dcterms:W3CDTF">2019-06-19T02:08:00Z</dcterms:created>
  <dcterms:modified xsi:type="dcterms:W3CDTF">2026-08-04T09:10:04Z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9CFE74C9946A4C69843920DE3B0B819A_13</vt:lpwstr>
  </property>
</Properties>
</file>