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35" r:id="rId3"/>
    <p:sldId id="405" r:id="rId4"/>
    <p:sldId id="849" r:id="rId5"/>
    <p:sldId id="893" r:id="rId6"/>
    <p:sldId id="895" r:id="rId7"/>
    <p:sldId id="896" r:id="rId8"/>
    <p:sldId id="894" r:id="rId9"/>
    <p:sldId id="897" r:id="rId10"/>
    <p:sldId id="883" r:id="rId11"/>
    <p:sldId id="898" r:id="rId12"/>
    <p:sldId id="884" r:id="rId13"/>
    <p:sldId id="899" r:id="rId14"/>
    <p:sldId id="900" r:id="rId15"/>
    <p:sldId id="901" r:id="rId16"/>
    <p:sldId id="902" r:id="rId17"/>
    <p:sldId id="903" r:id="rId18"/>
    <p:sldId id="909" r:id="rId19"/>
    <p:sldId id="911" r:id="rId20"/>
    <p:sldId id="914" r:id="rId21"/>
    <p:sldId id="916" r:id="rId22"/>
    <p:sldId id="918" r:id="rId23"/>
    <p:sldId id="320" r:id="rId24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z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5825C7"/>
    <a:srgbClr val="4E60D4"/>
    <a:srgbClr val="08CBEC"/>
    <a:srgbClr val="0D4AC2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17" autoAdjust="0"/>
    <p:restoredTop sz="94660"/>
  </p:normalViewPr>
  <p:slideViewPr>
    <p:cSldViewPr snapToGrid="0">
      <p:cViewPr>
        <p:scale>
          <a:sx n="60" d="100"/>
          <a:sy n="60" d="100"/>
        </p:scale>
        <p:origin x="107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30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2" b="1673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图片 10" descr="图片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100" y="-24765"/>
            <a:ext cx="12269470" cy="69075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开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ce4bdb768f5b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47766" y="2033435"/>
            <a:ext cx="4037810" cy="6819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4E60D4"/>
                    </a:gs>
                    <a:gs pos="100000">
                      <a:srgbClr val="5825C7"/>
                    </a:gs>
                  </a:gsLst>
                  <a:lin ang="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涨停板系列培训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4E60D4"/>
                    </a:gs>
                    <a:gs pos="100000">
                      <a:srgbClr val="5825C7"/>
                    </a:gs>
                  </a:gsLst>
                  <a:lin ang="0" scaled="1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——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E60D4"/>
                  </a:gs>
                  <a:gs pos="100000">
                    <a:srgbClr val="5825C7"/>
                  </a:gs>
                </a:gsLst>
                <a:lin ang="0" scaled="1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647766" y="4085806"/>
            <a:ext cx="1797060" cy="383074"/>
            <a:chOff x="1638300" y="4281001"/>
            <a:chExt cx="1797060" cy="383074"/>
          </a:xfrm>
        </p:grpSpPr>
        <p:sp>
          <p:nvSpPr>
            <p:cNvPr id="8" name="矩形: 圆角 7"/>
            <p:cNvSpPr/>
            <p:nvPr/>
          </p:nvSpPr>
          <p:spPr>
            <a:xfrm>
              <a:off x="1638300" y="4281001"/>
              <a:ext cx="1797060" cy="3830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E60D4"/>
                </a:gs>
                <a:gs pos="100000">
                  <a:srgbClr val="00194C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673225" y="4308069"/>
              <a:ext cx="1727212" cy="34925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经传投研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-</a:t>
              </a:r>
              <a:r>
                <a:rPr kumimoji="0" lang="zh-CN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陈定柱</a:t>
              </a: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1" name="图片 10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0501" y="1885653"/>
            <a:ext cx="5182429" cy="3086693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47825" y="2953385"/>
            <a:ext cx="3256915" cy="714375"/>
          </a:xfrm>
          <a:prstGeom prst="rect">
            <a:avLst/>
          </a:prstGeom>
        </p:spPr>
        <p:txBody>
          <a:bodyPr anchor="ctr" anchorCtr="0"/>
          <a:lstStyle>
            <a:lvl1pPr marL="0" indent="0" algn="l" defTabSz="457200" rtl="0" eaLnBrk="1" latinLnBrk="0" hangingPunct="1">
              <a:lnSpc>
                <a:spcPct val="120000"/>
              </a:lnSpc>
              <a:buNone/>
              <a:defRPr lang="zh-CN" altLang="en-US" sz="3200" b="1" kern="1200" spc="600" dirty="0">
                <a:gradFill flip="none" rotWithShape="1">
                  <a:gsLst>
                    <a:gs pos="0">
                      <a:srgbClr val="0B5B9F"/>
                    </a:gs>
                    <a:gs pos="100000">
                      <a:srgbClr val="00194C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dirty="0"/>
              <a:t>堆单盘口语言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ce4bdb768f5b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7607935" y="6416040"/>
            <a:ext cx="4113530" cy="3067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74D93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经过我们的努力 · 把知识与财富传递到您的手中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74D93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 descr="00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6180" y="179070"/>
            <a:ext cx="1383030" cy="300355"/>
          </a:xfrm>
          <a:prstGeom prst="rect">
            <a:avLst/>
          </a:prstGeom>
        </p:spPr>
      </p:pic>
      <p:sp>
        <p:nvSpPr>
          <p:cNvPr id="13" name="文本占位符 7"/>
          <p:cNvSpPr>
            <a:spLocks noGrp="1"/>
          </p:cNvSpPr>
          <p:nvPr userDrawn="1"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rgbClr val="4E60D4"/>
                    </a:gs>
                    <a:gs pos="0">
                      <a:srgbClr val="5825C7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 userDrawn="1">
            <p:ph type="body" sz="quarter" idx="11"/>
          </p:nvPr>
        </p:nvSpPr>
        <p:spPr>
          <a:xfrm>
            <a:off x="2185996" y="1831658"/>
            <a:ext cx="7820008" cy="3305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1179830" y="1266190"/>
            <a:ext cx="9764378" cy="0"/>
            <a:chOff x="1179830" y="1653540"/>
            <a:chExt cx="9764378" cy="0"/>
          </a:xfrm>
        </p:grpSpPr>
        <p:cxnSp>
          <p:nvCxnSpPr>
            <p:cNvPr id="16" name="直接连接符 15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5825C7"/>
                  </a:gs>
                  <a:gs pos="100000">
                    <a:srgbClr val="0B5B9F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5825C7"/>
                  </a:gs>
                  <a:gs pos="100000">
                    <a:srgbClr val="0B5B9F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5.png"/><Relationship Id="rId7" Type="http://schemas.openxmlformats.org/officeDocument/2006/relationships/image" Target="../media/image3.jpe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ce4bdb768f5b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7607935" y="6416040"/>
            <a:ext cx="4113530" cy="3067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sz="1400">
                <a:solidFill>
                  <a:schemeClr val="accent4"/>
                </a:solidFill>
              </a:rPr>
              <a:t>经过我们的努力 · 把知识与财富传递到您的</a:t>
            </a:r>
            <a:r>
              <a:rPr sz="1400">
                <a:solidFill>
                  <a:schemeClr val="accent4"/>
                </a:solidFill>
                <a:effectLst/>
              </a:rPr>
              <a:t>手中</a:t>
            </a:r>
            <a:endParaRPr sz="1400">
              <a:solidFill>
                <a:schemeClr val="accent4"/>
              </a:solidFill>
              <a:effectLst/>
            </a:endParaRPr>
          </a:p>
        </p:txBody>
      </p:sp>
      <p:pic>
        <p:nvPicPr>
          <p:cNvPr id="7" name="图片 6" descr="00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076180" y="179070"/>
            <a:ext cx="1383030" cy="3003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1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image" Target="../media/image12.png"/><Relationship Id="rId3" Type="http://schemas.openxmlformats.org/officeDocument/2006/relationships/tags" Target="../tags/tag19.xml"/><Relationship Id="rId2" Type="http://schemas.openxmlformats.org/officeDocument/2006/relationships/image" Target="../media/image11.png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3.xml"/><Relationship Id="rId2" Type="http://schemas.openxmlformats.org/officeDocument/2006/relationships/image" Target="../media/image13.png"/><Relationship Id="rId1" Type="http://schemas.openxmlformats.org/officeDocument/2006/relationships/tags" Target="../tags/tag2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5.xml"/><Relationship Id="rId2" Type="http://schemas.openxmlformats.org/officeDocument/2006/relationships/image" Target="../media/image14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7.xml"/><Relationship Id="rId2" Type="http://schemas.openxmlformats.org/officeDocument/2006/relationships/image" Target="../media/image15.png"/><Relationship Id="rId1" Type="http://schemas.openxmlformats.org/officeDocument/2006/relationships/tags" Target="../tags/tag26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9.xml"/><Relationship Id="rId2" Type="http://schemas.openxmlformats.org/officeDocument/2006/relationships/image" Target="../media/image16.png"/><Relationship Id="rId1" Type="http://schemas.openxmlformats.org/officeDocument/2006/relationships/tags" Target="../tags/tag28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4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656715" y="2836545"/>
            <a:ext cx="3747135" cy="993140"/>
          </a:xfrm>
        </p:spPr>
        <p:txBody>
          <a:bodyPr>
            <a:normAutofit lnSpcReduction="20000"/>
          </a:bodyPr>
          <a:lstStyle/>
          <a:p>
            <a:r>
              <a:rPr altLang="zh-CN" sz="2800"/>
              <a:t>接力板的运用和融合</a:t>
            </a:r>
            <a:endParaRPr altLang="zh-CN" sz="280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572895" y="49193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执业编号：A1120621060007</a:t>
            </a:r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t>板块内逐板交易策略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2360" y="1861185"/>
            <a:ext cx="9695180" cy="437515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t>赚钱效应与周期的关系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1880" y="1578610"/>
            <a:ext cx="9876790" cy="483362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t>接力板及不同环境不同交易风格模式的运用和融合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17270" y="1848485"/>
            <a:ext cx="10003790" cy="4925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latin typeface="+mn-ea"/>
                <a:cs typeface="+mn-ea"/>
              </a:rPr>
              <a:t>  1.</a:t>
            </a:r>
            <a:r>
              <a:rPr lang="zh-CN" altLang="en-US" sz="1400" b="1" dirty="0">
                <a:latin typeface="+mn-ea"/>
                <a:cs typeface="+mn-ea"/>
              </a:rPr>
              <a:t>冰点附近的观察细节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 </a:t>
            </a:r>
            <a:r>
              <a:rPr lang="en-US" altLang="zh-CN" sz="1400" b="1" dirty="0">
                <a:latin typeface="+mn-ea"/>
                <a:cs typeface="+mn-ea"/>
              </a:rPr>
              <a:t>   </a:t>
            </a:r>
            <a:r>
              <a:rPr lang="zh-CN" altLang="en-US" sz="1400" b="1" dirty="0">
                <a:latin typeface="+mn-ea"/>
                <a:cs typeface="+mn-ea"/>
              </a:rPr>
              <a:t>何为冰点：一般来说情绪较为低落，接力意愿较差，市场上涨停较少</a:t>
            </a:r>
            <a:r>
              <a:rPr lang="en-US" altLang="zh-CN" sz="1400" b="1" dirty="0">
                <a:latin typeface="+mn-ea"/>
                <a:cs typeface="+mn-ea"/>
              </a:rPr>
              <a:t>30</a:t>
            </a:r>
            <a:r>
              <a:rPr lang="zh-CN" altLang="en-US" sz="1400" b="1" dirty="0">
                <a:latin typeface="+mn-ea"/>
                <a:cs typeface="+mn-ea"/>
              </a:rPr>
              <a:t>只以内吧，但这个数量不能过分牵强，不同的大盘成交量下完全不一样，题材消息的多少也不一样，总体来说是一种经验感觉，怎么来的，就是来自于与上升期，接力好做的时候的比较，如果细心观察，盘面一定会有不一样的地方，大家面对的素材都是一样，盘面的变化和时间都是一样，功力高低在于对细节的把握，方向只有一个就是对接力情绪好做不好做的把握和判断。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</a:rPr>
              <a:t>  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经验来说：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</a:rPr>
              <a:t>1.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竞价一字板是一个观察点，一字板较多，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</a:rPr>
              <a:t>3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个以上甚至更多，尤其是一字板是高位的或是连板，那情绪是不是要强，现在的情绪和以前还有很大差别，短线被普及后，总是先手吃后手，你理解力，速度落后，总是要挨打，大家都在进阶的结果就是这种理解力不断提前的群体在庞大，导致竞价顶的人变得越来越多，但这部分人情绪化相当严重，因而可以轻松的从这方面入手，观察竞价一字板的数量和封单，通常冰点附近一字板几乎没有，偶有也可能是公告等利好个股。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</a:rPr>
              <a:t>    2.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冰点附近这个比较含糊，因为冰点前和冰点，还有冰点过后，都会蕴含着机会与风险，这个是更加深入细致的东西，冰点之前一定是来自下降期，那么杀跌是必然的，在之前分析情绪周期的时候说过，只有在强势的市场，比如年初，这个下降期会不断交替打出不同的高度个股，带领情绪，很难有理论意义上的冰点。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</a:rPr>
              <a:t>   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在弱势市场下，下降期会使情绪崩溃杀跌，而冰点的初期或前期，关键点在于杀跌动能的减弱和稳定，市场杀跌，龙头回调，情绪崩溃，资金高低切换转向新题材，这个时候的新题材未必能够托起情绪，但是这个新题材会阻止新题材是冰点前期的关键，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latin typeface="+mn-ea"/>
              <a:cs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t>接力板及不同环境不同交易风格模式的运用和融合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05205" y="1848485"/>
            <a:ext cx="10003790" cy="46234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还有就是你能从那些冲击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4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板失败的个股，如果出现承接良好，也同样说明情绪进入冰点前期，和冰点，这之间其实没有完全明确的分隔，大多数时候是一种盘面的感觉。而且指数会对其产生重大影响，有时候指数拉升，短线情绪未必会好，指数震荡，反而适合短线情绪的发展，整个市场是一个整体，把他想象成一个池子，里面的各种鱼会相互吸引或者相互拆台。</a:t>
            </a:r>
            <a:endParaRPr lang="en-US" altLang="zh-CN" sz="1400" b="1" dirty="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latin typeface="+mn-ea"/>
                <a:cs typeface="+mn-ea"/>
                <a:sym typeface="+mn-ea"/>
              </a:rPr>
              <a:t>2.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冰点附近的机会与风险</a:t>
            </a:r>
            <a:endParaRPr lang="zh-CN" altLang="en-US" sz="1400" b="1" dirty="0"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  <a:sym typeface="+mn-ea"/>
              </a:rPr>
              <a:t> </a:t>
            </a:r>
            <a:r>
              <a:rPr lang="en-US" altLang="zh-CN" sz="1400" b="1" dirty="0">
                <a:latin typeface="+mn-ea"/>
                <a:cs typeface="+mn-ea"/>
                <a:sym typeface="+mn-ea"/>
              </a:rPr>
              <a:t>    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风险：</a:t>
            </a: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1.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高度板是风险，尤其是接力打板，在弱势下的冰点，在强势市场这个高度板有可能是机会，针对盘面龙头</a:t>
            </a:r>
            <a:endParaRPr lang="zh-CN" altLang="en-US" sz="14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</a:t>
            </a: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  2.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首板之后接第二版是风险，尤其是打板，当然也有强的，总会有股不断突破</a:t>
            </a: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3.4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板，但是风报比太差。</a:t>
            </a:r>
            <a:endParaRPr lang="zh-CN" altLang="en-US" sz="14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</a:t>
            </a: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   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机会：</a:t>
            </a: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1.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首板，强势的首板</a:t>
            </a:r>
            <a:endParaRPr lang="zh-CN" altLang="en-US" sz="14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</a:t>
            </a: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  2.2-3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（二进三的板）</a:t>
            </a: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  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首板自不用说，</a:t>
            </a: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2-3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是既回避了</a:t>
            </a: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板少的不确定性，又能够打出所谓的气质，不外乎是选股怎么选，买怎么买，选股的话，当日复盘</a:t>
            </a: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板不会很多，这个是确定的，选筹码结构好的</a:t>
            </a: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+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市场主线</a:t>
            </a: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+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次日竞价表现，关于次日竞价要选正向预期的，比如：强更强，弱转强</a:t>
            </a:r>
            <a:endParaRPr lang="zh-CN" altLang="en-US" sz="14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</a:t>
            </a: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  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以上两个机会是正向买入机会，有你就做，吗，没有就放弃，这种正向机会，适合在冰点及冰点后期，冰点前期的话，尽可能空仓，要做也低仓位，那再说反向机会</a:t>
            </a:r>
            <a:endParaRPr lang="zh-CN" altLang="en-US" sz="1400" b="1" dirty="0">
              <a:solidFill>
                <a:schemeClr val="tx1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latin typeface="+mn-ea"/>
              <a:cs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t>接力板及不同环境不同交易风格模式的运用和融合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44880" y="1763395"/>
            <a:ext cx="10003790" cy="49028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  1.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跌停翘板，在冰点前期，往往会出现竞价或盘中的被动跌停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 </a:t>
            </a:r>
            <a:endParaRPr lang="en-US" altLang="zh-CN" sz="1400" b="1" dirty="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latin typeface="+mn-ea"/>
                <a:cs typeface="+mn-ea"/>
                <a:sym typeface="+mn-ea"/>
              </a:rPr>
              <a:t>3.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上升期的操作</a:t>
            </a:r>
            <a:endParaRPr lang="zh-CN" altLang="en-US" sz="1400" b="1" dirty="0"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  <a:sym typeface="+mn-ea"/>
              </a:rPr>
              <a:t> </a:t>
            </a:r>
            <a:r>
              <a:rPr lang="en-US" altLang="zh-CN" sz="1400" b="1" dirty="0">
                <a:latin typeface="+mn-ea"/>
                <a:cs typeface="+mn-ea"/>
                <a:sym typeface="+mn-ea"/>
              </a:rPr>
              <a:t>   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上升期也分为上升初期，上升稳定至高潮期，上升转折期。这都是与前一情绪周期、后以情绪周期衔接的，是这个盘面最好赚钱的一段时间。</a:t>
            </a:r>
            <a:endParaRPr lang="zh-CN" altLang="en-US" sz="1400" b="1" dirty="0"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  <a:sym typeface="+mn-ea"/>
              </a:rPr>
              <a:t> </a:t>
            </a:r>
            <a:r>
              <a:rPr lang="en-US" altLang="zh-CN" sz="1400" b="1" dirty="0">
                <a:latin typeface="+mn-ea"/>
                <a:cs typeface="+mn-ea"/>
                <a:sym typeface="+mn-ea"/>
              </a:rPr>
              <a:t>   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观察的细节在情绪周期那节课讲过，这里就不多说了，重点说下衔接段，这是功力高低的表现，上升初期，一定在盘面会形成带动性的龙头或者板块，才能带领情绪走出冰点区。这个是关键，一般</a:t>
            </a:r>
            <a:r>
              <a:rPr lang="en-US" altLang="zh-CN" sz="1400" b="1" dirty="0">
                <a:latin typeface="+mn-ea"/>
                <a:cs typeface="+mn-ea"/>
                <a:sym typeface="+mn-ea"/>
              </a:rPr>
              <a:t>4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板吧，也不能牵强，。上升转折期，那一定是经历了高潮，细心的会发现，有些后排已经跟不动了，这个是前奏。</a:t>
            </a:r>
            <a:endParaRPr lang="zh-CN" altLang="en-US" sz="1400" b="1" dirty="0"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  <a:sym typeface="+mn-ea"/>
              </a:rPr>
              <a:t> </a:t>
            </a:r>
            <a:r>
              <a:rPr lang="en-US" altLang="zh-CN" sz="1400" b="1" dirty="0">
                <a:latin typeface="+mn-ea"/>
                <a:cs typeface="+mn-ea"/>
                <a:sym typeface="+mn-ea"/>
              </a:rPr>
              <a:t>   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上升期的主要买法，初期，是龙头最好的介入时机，这个时期，你要买到龙头，那么基本上每一周期的几个妖股你都有可能碰上，所以这是进攻的关键点，功力不够就多试错龙头就是了，</a:t>
            </a:r>
            <a:r>
              <a:rPr lang="en-US" altLang="zh-CN" sz="1400" b="1" dirty="0">
                <a:latin typeface="+mn-ea"/>
                <a:cs typeface="+mn-ea"/>
                <a:sym typeface="+mn-ea"/>
              </a:rPr>
              <a:t>4.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强势市场的高潮转折期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latin typeface="+mn-ea"/>
                <a:cs typeface="+mn-ea"/>
                <a:sym typeface="+mn-ea"/>
              </a:rPr>
              <a:t>4.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下降期的操作</a:t>
            </a:r>
            <a:endParaRPr lang="zh-CN" altLang="en-US" sz="1400" b="1" dirty="0"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  <a:sym typeface="+mn-ea"/>
              </a:rPr>
              <a:t> </a:t>
            </a:r>
            <a:r>
              <a:rPr lang="en-US" altLang="zh-CN" sz="1400" b="1" dirty="0">
                <a:latin typeface="+mn-ea"/>
                <a:cs typeface="+mn-ea"/>
                <a:sym typeface="+mn-ea"/>
              </a:rPr>
              <a:t>   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通常来说，这个下降期很模糊，也不好描述，它的初期很可能是上升期的末期，转折期，也可能是高潮期，他的末期基本就是冰点的前期，前面强势市场高潮转折期也说过，</a:t>
            </a:r>
            <a:r>
              <a:rPr lang="en-US" altLang="zh-CN" sz="1400" b="1" dirty="0">
                <a:latin typeface="+mn-ea"/>
                <a:cs typeface="+mn-ea"/>
                <a:sym typeface="+mn-ea"/>
              </a:rPr>
              <a:t>8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板甚至更高后会不断换股降低空间，那这个时期可能长也可能短。也会有机会，与转折期有交集，前期就按照转折期去操作，降低仓位，往低位的接力板去做，且随时要注意着这种情绪崩溃下跌，一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latin typeface="+mn-ea"/>
              <a:cs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t>接力板及不同环境不同交易风格模式的运用和融合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44880" y="1763395"/>
            <a:ext cx="10003790" cy="49028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般是高度来到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5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板左右的时候，很容易引起快速回调的下降期，力度很大，很多时候是与指数，消息共同作用，俗称共振下跌，这种下跌多半是出现在共振上，共振会扩大情绪的反应。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 </a:t>
            </a:r>
            <a:endParaRPr lang="en-US" altLang="zh-CN" sz="1400" b="1" dirty="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5.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强势市场的高潮转折期</a:t>
            </a:r>
            <a:endParaRPr lang="zh-CN" altLang="en-US" sz="14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这个时期为什么要单独说，是因为，有可能受到盘面、指数、消息等等的影响，强势市场的高潮转折期，稍微回调或者题材回落后，又接着一波上升期，也有可能接的不是上升期，是一个短暂的情绪反弹，类似缠论第二类卖点的一个接下降期的转折。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   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比较难以把握，一般来说走出过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8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板甚至更高的板的情绪回暖后一般接的是下降期，但是这个下降期并不是快速进入冰点，会有不同的个股不断从最高板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8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板或者更高处，尤其是龙头战法亏损最快的时期，反而不是冰点情绪差的时候，原因是比较换轮，简单说是套路太多，情绪说差也不是太差，说好波动又很大。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那么降低仓位，选择那些低位板去做。</a:t>
            </a:r>
            <a:endParaRPr lang="en-US" altLang="zh-CN" sz="1400" b="1" dirty="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latin typeface="+mn-ea"/>
                <a:cs typeface="+mn-ea"/>
                <a:sym typeface="+mn-ea"/>
              </a:rPr>
              <a:t>6.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不同模式综合运用与融合</a:t>
            </a:r>
            <a:endParaRPr lang="zh-CN" altLang="en-US" sz="1400" b="1" dirty="0">
              <a:latin typeface="+mn-ea"/>
              <a:cs typeface="+mn-ea"/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  <a:sym typeface="+mn-ea"/>
              </a:rPr>
              <a:t> </a:t>
            </a:r>
            <a:r>
              <a:rPr lang="en-US" altLang="zh-CN" sz="1400" b="1" dirty="0">
                <a:latin typeface="+mn-ea"/>
                <a:cs typeface="+mn-ea"/>
                <a:sym typeface="+mn-ea"/>
              </a:rPr>
              <a:t>     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经历了</a:t>
            </a:r>
            <a:r>
              <a:rPr lang="en-US" altLang="zh-CN" sz="1400" b="1" dirty="0">
                <a:latin typeface="+mn-ea"/>
                <a:cs typeface="+mn-ea"/>
                <a:sym typeface="+mn-ea"/>
              </a:rPr>
              <a:t>2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这么多，模式之间是有融合的，本质的东西基本都是相同，不要局限于做几进几，很多人总是纠结在模式，重剑无锋，应该从本质上入手，正如养家所说，买入机会，卖出风险，而机会和风险都是在变化中不断变化，机会中伴随有风险，风险中自有机会，不然那么多大长腿哪里来的，关键的点是机会和风险的评判是否切合当下的市场，而且站在不同的角度，看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latin typeface="+mn-ea"/>
              <a:cs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t>接力板及不同环境不同交易风格模式的运用和融合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08050" y="1994535"/>
            <a:ext cx="10003790" cy="16173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到的认识到的东西存在偏差，正如，你持仓</a:t>
            </a:r>
            <a:r>
              <a:rPr lang="en-US" altLang="zh-CN" sz="1400" b="1" dirty="0">
                <a:latin typeface="+mn-ea"/>
                <a:cs typeface="+mn-ea"/>
              </a:rPr>
              <a:t>2</a:t>
            </a:r>
            <a:r>
              <a:rPr lang="zh-CN" altLang="en-US" sz="1400" b="1" dirty="0">
                <a:latin typeface="+mn-ea"/>
                <a:cs typeface="+mn-ea"/>
              </a:rPr>
              <a:t>板，和你买入</a:t>
            </a:r>
            <a:r>
              <a:rPr lang="en-US" altLang="zh-CN" sz="1400" b="1" dirty="0">
                <a:latin typeface="+mn-ea"/>
                <a:cs typeface="+mn-ea"/>
              </a:rPr>
              <a:t>2</a:t>
            </a:r>
            <a:r>
              <a:rPr lang="zh-CN" altLang="en-US" sz="1400" b="1" dirty="0">
                <a:latin typeface="+mn-ea"/>
                <a:cs typeface="+mn-ea"/>
              </a:rPr>
              <a:t>板，所看到和感受到的心态是不一样的，要尽可能拜托那种意念盘。因为你思考就会顺着意念，说直接点，就是要以平静，客观的心态去看盘面的任何变化，尽可能不要带有主观情绪和</a:t>
            </a:r>
            <a:r>
              <a:rPr lang="en-US" altLang="zh-CN" sz="1400" b="1" dirty="0">
                <a:latin typeface="+mn-ea"/>
                <a:cs typeface="+mn-ea"/>
              </a:rPr>
              <a:t>YY</a:t>
            </a:r>
            <a:r>
              <a:rPr lang="zh-CN" altLang="en-US" sz="1400" b="1" dirty="0">
                <a:latin typeface="+mn-ea"/>
                <a:cs typeface="+mn-ea"/>
              </a:rPr>
              <a:t>想法。、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latin typeface="+mn-ea"/>
                <a:cs typeface="+mn-ea"/>
              </a:rPr>
              <a:t>  </a:t>
            </a:r>
            <a:r>
              <a:rPr lang="zh-CN" altLang="en-US" sz="1400" b="1" dirty="0">
                <a:latin typeface="+mn-ea"/>
                <a:cs typeface="+mn-ea"/>
              </a:rPr>
              <a:t>这是心魔的问题，不同的人严重程度不一样，不克服，很难在这个市场长期稳定盈利，克服的方法是，不仅仅站在买入的这边思考，也要站在卖出的这边思考，从持筹者和持币者去思考，这方面有心的可以多去看看养家的一些心得。</a:t>
            </a:r>
            <a:endParaRPr lang="zh-CN" altLang="en-US" sz="1400" b="1" dirty="0">
              <a:latin typeface="+mn-ea"/>
              <a:cs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9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5138738" y="5267325"/>
            <a:ext cx="6002337" cy="1417638"/>
          </a:xfrm>
        </p:spPr>
        <p:txBody>
          <a:bodyPr vert="horz" lIns="90000" tIns="46800" rIns="90000" bIns="46800" anchor="t" anchorCtr="0"/>
          <a:p>
            <a:pPr defTabSz="914400">
              <a:buClrTx/>
              <a:buSzTx/>
            </a:pPr>
            <a:r>
              <a:rPr lang="zh-CN" altLang="en-US" sz="2000" kern="1200" normalizeH="0" baseline="0">
                <a:latin typeface="+mn-lt"/>
                <a:ea typeface="+mn-ea"/>
                <a:cs typeface="+mn-cs"/>
              </a:rPr>
              <a:t>更多投资者保护资讯快扫码关注</a:t>
            </a:r>
            <a:br>
              <a:rPr lang="zh-CN" altLang="en-US" sz="2000" kern="1200" normalizeH="0" baseline="0">
                <a:latin typeface="+mn-lt"/>
                <a:ea typeface="+mn-ea"/>
                <a:cs typeface="+mn-cs"/>
              </a:rPr>
            </a:br>
            <a:r>
              <a:rPr lang="zh-CN" altLang="en-US" sz="2000" kern="1200" normalizeH="0" baseline="0">
                <a:latin typeface="+mn-lt"/>
                <a:ea typeface="+mn-ea"/>
                <a:cs typeface="+mn-cs"/>
              </a:rPr>
              <a:t>【经传多赢投教】公众号吧！</a:t>
            </a:r>
            <a:endParaRPr lang="zh-CN" altLang="en-US" sz="2000" kern="1200" normalizeH="0" baseline="0">
              <a:latin typeface="+mn-lt"/>
              <a:ea typeface="+mn-ea"/>
              <a:cs typeface="+mn-cs"/>
            </a:endParaRPr>
          </a:p>
        </p:txBody>
      </p:sp>
      <p:pic>
        <p:nvPicPr>
          <p:cNvPr id="2050" name="图片 3" descr="160-宣传"/>
          <p:cNvPicPr>
            <a:picLocks noChangeAspect="1"/>
          </p:cNvPicPr>
          <p:nvPr/>
        </p:nvPicPr>
        <p:blipFill>
          <a:blip r:embed="rId2"/>
          <a:srcRect b="35167"/>
          <a:stretch>
            <a:fillRect/>
          </a:stretch>
        </p:blipFill>
        <p:spPr>
          <a:xfrm>
            <a:off x="0" y="-17462"/>
            <a:ext cx="3975100" cy="6875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24675" y="2909888"/>
            <a:ext cx="2181225" cy="2181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2" name="副标题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4241800" y="1135063"/>
            <a:ext cx="7796213" cy="2293937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t" anchorCtr="0"/>
          <a:p>
            <a:pPr>
              <a:lnSpc>
                <a:spcPct val="90000"/>
              </a:lnSpc>
              <a:spcAft>
                <a:spcPts val="900"/>
              </a:spcAft>
              <a:buNone/>
            </a:pPr>
            <a:r>
              <a:rPr lang="zh-CN" altLang="en-US" sz="2400" baseline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一、开展全年投保专项活动，密切保护投资者利益</a:t>
            </a:r>
            <a:endParaRPr lang="zh-CN" altLang="en-US" sz="2400" baseline="0">
              <a:solidFill>
                <a:srgbClr val="59595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  <a:spcAft>
                <a:spcPts val="900"/>
              </a:spcAft>
              <a:buNone/>
            </a:pPr>
            <a:r>
              <a:rPr lang="zh-CN" altLang="en-US" sz="2400" baseline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二、普及金融基础知识，提高投资者素质与参与水平</a:t>
            </a:r>
            <a:endParaRPr lang="zh-CN" altLang="en-US" sz="2400" baseline="0">
              <a:solidFill>
                <a:srgbClr val="59595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  <a:spcAft>
                <a:spcPts val="900"/>
              </a:spcAft>
              <a:buNone/>
            </a:pPr>
            <a:r>
              <a:rPr lang="zh-CN" altLang="en-US" sz="2400" baseline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三、传递市场最新规定安排，紧跟市场变化步伐</a:t>
            </a:r>
            <a:endParaRPr lang="zh-CN" altLang="en-US" sz="2400" baseline="0">
              <a:solidFill>
                <a:srgbClr val="59595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90170" y="-104140"/>
            <a:ext cx="12372975" cy="70148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t>目录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796925" y="1729105"/>
            <a:ext cx="9821545" cy="435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b="1" dirty="0">
                <a:latin typeface="+mn-ea"/>
                <a:cs typeface="+mn-ea"/>
              </a:rPr>
              <a:t>  </a:t>
            </a:r>
            <a:r>
              <a:rPr lang="en-US" altLang="zh-CN" b="1" dirty="0">
                <a:latin typeface="+mn-ea"/>
                <a:cs typeface="+mn-ea"/>
              </a:rPr>
              <a:t>                                             </a:t>
            </a:r>
            <a:r>
              <a:rPr lang="zh-CN" altLang="en-US" b="1" dirty="0">
                <a:latin typeface="+mn-ea"/>
                <a:cs typeface="+mn-ea"/>
              </a:rPr>
              <a:t>    </a:t>
            </a:r>
            <a:r>
              <a:rPr lang="en-US" altLang="zh-CN" b="1" dirty="0">
                <a:latin typeface="+mn-ea"/>
                <a:cs typeface="+mn-ea"/>
              </a:rPr>
              <a:t>1.</a:t>
            </a:r>
            <a:r>
              <a:rPr b="1">
                <a:sym typeface="+mn-ea"/>
              </a:rPr>
              <a:t>短线资金群体，市场行情需要龙头</a:t>
            </a:r>
            <a:r>
              <a:rPr lang="en-US" altLang="zh-CN" b="1" dirty="0">
                <a:latin typeface="+mn-ea"/>
                <a:cs typeface="+mn-ea"/>
              </a:rPr>
              <a:t>   </a:t>
            </a:r>
            <a:endParaRPr lang="en-US" altLang="zh-CN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b="1" dirty="0">
                <a:latin typeface="+mn-ea"/>
                <a:cs typeface="+mn-ea"/>
              </a:rPr>
              <a:t>                                                   2. </a:t>
            </a:r>
            <a:r>
              <a:rPr b="1">
                <a:sym typeface="+mn-ea"/>
              </a:rPr>
              <a:t>短线接力口诀</a:t>
            </a:r>
            <a:r>
              <a:rPr lang="en-US" altLang="zh-CN" b="1" dirty="0">
                <a:latin typeface="+mn-ea"/>
                <a:cs typeface="+mn-ea"/>
              </a:rPr>
              <a:t>    </a:t>
            </a:r>
            <a:endParaRPr lang="en-US" altLang="zh-CN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b="1" dirty="0">
                <a:latin typeface="+mn-ea"/>
                <a:cs typeface="+mn-ea"/>
              </a:rPr>
              <a:t>                                                   3. </a:t>
            </a:r>
            <a:r>
              <a:rPr b="1">
                <a:sym typeface="+mn-ea"/>
              </a:rPr>
              <a:t>重点：对龙头股趋势的认识</a:t>
            </a:r>
            <a:r>
              <a:rPr lang="en-US" altLang="zh-CN" b="1" dirty="0">
                <a:latin typeface="+mn-ea"/>
                <a:cs typeface="+mn-ea"/>
              </a:rPr>
              <a:t>  </a:t>
            </a:r>
            <a:endParaRPr lang="en-US" altLang="zh-CN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b="1" dirty="0">
                <a:latin typeface="+mn-ea"/>
                <a:cs typeface="+mn-ea"/>
              </a:rPr>
              <a:t>                                                  4. </a:t>
            </a:r>
            <a:r>
              <a:rPr b="1">
                <a:sym typeface="+mn-ea"/>
              </a:rPr>
              <a:t>板块内逐板交易策略</a:t>
            </a:r>
            <a:r>
              <a:rPr lang="en-US" altLang="zh-CN" b="1" dirty="0">
                <a:latin typeface="+mn-ea"/>
                <a:cs typeface="+mn-ea"/>
              </a:rPr>
              <a:t>    </a:t>
            </a:r>
            <a:endParaRPr lang="en-US" altLang="zh-CN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b="1" dirty="0">
                <a:latin typeface="+mn-ea"/>
                <a:cs typeface="+mn-ea"/>
              </a:rPr>
              <a:t>                                                  5.</a:t>
            </a:r>
            <a:r>
              <a:rPr b="1">
                <a:sym typeface="+mn-ea"/>
              </a:rPr>
              <a:t>赚钱效应与周期的关系</a:t>
            </a:r>
            <a:endParaRPr b="1"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b="1">
                <a:sym typeface="+mn-ea"/>
              </a:rPr>
              <a:t> </a:t>
            </a:r>
            <a:r>
              <a:rPr lang="en-US" b="1">
                <a:sym typeface="+mn-ea"/>
              </a:rPr>
              <a:t>                                                     6.</a:t>
            </a:r>
            <a:r>
              <a:rPr b="1">
                <a:sym typeface="+mn-ea"/>
              </a:rPr>
              <a:t>接力板及不同环境不同交易风格模式的运用和融合</a:t>
            </a:r>
            <a:endParaRPr b="1">
              <a:sym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b="1" dirty="0">
                <a:latin typeface="+mn-ea"/>
                <a:cs typeface="+mn-ea"/>
              </a:rPr>
              <a:t>                                 </a:t>
            </a:r>
            <a:endParaRPr lang="zh-CN" altLang="en-US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b="1" dirty="0">
                <a:latin typeface="+mn-ea"/>
                <a:cs typeface="+mn-ea"/>
              </a:rPr>
              <a:t> </a:t>
            </a:r>
            <a:r>
              <a:rPr lang="en-US" altLang="zh-CN" b="1" dirty="0">
                <a:latin typeface="+mn-ea"/>
                <a:cs typeface="+mn-ea"/>
              </a:rPr>
              <a:t>                         </a:t>
            </a:r>
            <a:endParaRPr lang="en-US" altLang="zh-CN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b="1" dirty="0">
                <a:latin typeface="+mn-ea"/>
                <a:cs typeface="+mn-ea"/>
              </a:rPr>
              <a:t>                                                   </a:t>
            </a:r>
            <a:endParaRPr lang="zh-CN" altLang="en-US" b="1" dirty="0">
              <a:latin typeface="+mn-ea"/>
              <a:cs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66930" cy="68999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0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085" y="-41275"/>
            <a:ext cx="12287885" cy="69119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04945" y="2544445"/>
            <a:ext cx="4182110" cy="9029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20000"/>
              </a:lnSpc>
            </a:pPr>
            <a:r>
              <a:rPr lang="zh-CN" altLang="en-US" sz="2200" spc="200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经过我们的努力 </a:t>
            </a:r>
            <a:endParaRPr lang="en-US" altLang="zh-CN" sz="2200" spc="200" noProof="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200" spc="200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把知识与财富传递到您的手中</a:t>
            </a:r>
            <a:endParaRPr lang="zh-CN" altLang="en-US" sz="2200" b="1" spc="200" noProof="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530" y="1920240"/>
            <a:ext cx="1171575" cy="2647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090" y="1101725"/>
            <a:ext cx="6434455" cy="49930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004945" y="2261235"/>
            <a:ext cx="4182110" cy="9029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20000"/>
              </a:lnSpc>
            </a:pPr>
            <a:r>
              <a:rPr lang="zh-CN" altLang="en-US" sz="2200" spc="2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经过我们的努力 </a:t>
            </a:r>
            <a:endParaRPr lang="en-US" altLang="zh-CN" sz="2200" spc="2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200" spc="2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把知识与财富传递到您的手中</a:t>
            </a:r>
            <a:endParaRPr lang="zh-CN" altLang="en-US" sz="2200" b="1" spc="2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 descr="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530" y="2047240"/>
            <a:ext cx="1171575" cy="264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820035" y="918210"/>
            <a:ext cx="6479540" cy="660400"/>
          </a:xfrm>
        </p:spPr>
        <p:txBody>
          <a:bodyPr/>
          <a:lstStyle/>
          <a:p>
            <a:r>
              <a:t>短线资金群体，市场行情需要龙头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17270" y="1848485"/>
            <a:ext cx="10003790" cy="44005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  </a:t>
            </a:r>
            <a:r>
              <a:rPr lang="en-US" altLang="zh-CN" sz="1400" b="1" dirty="0">
                <a:latin typeface="+mn-ea"/>
                <a:cs typeface="+mn-ea"/>
              </a:rPr>
              <a:t>    1.</a:t>
            </a:r>
            <a:r>
              <a:rPr lang="zh-CN" altLang="en-US" sz="1400" b="1" dirty="0">
                <a:latin typeface="+mn-ea"/>
                <a:cs typeface="+mn-ea"/>
              </a:rPr>
              <a:t>任何市场只有龙妖股出现才能吸引市场眼光，形成市场大合力，龙头股市短线市场的领袖，是市场情绪标杆，是领涨市场的头雁</a:t>
            </a:r>
            <a:r>
              <a:rPr lang="en-US" altLang="zh-CN" b="1" dirty="0">
                <a:latin typeface="+mn-ea"/>
                <a:cs typeface="+mn-ea"/>
              </a:rPr>
              <a:t>     </a:t>
            </a:r>
            <a:endParaRPr lang="en-US" altLang="zh-CN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latin typeface="+mn-ea"/>
                <a:cs typeface="+mn-ea"/>
              </a:rPr>
              <a:t>2.</a:t>
            </a:r>
            <a:r>
              <a:rPr lang="zh-CN" altLang="en-US" sz="1400" b="1" dirty="0">
                <a:latin typeface="+mn-ea"/>
                <a:cs typeface="+mn-ea"/>
              </a:rPr>
              <a:t>牛市之中，要密切注意机构和机构，机构与游资，游资与游资共同产生贯穿年底行情的巨龙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latin typeface="+mn-ea"/>
                <a:cs typeface="+mn-ea"/>
              </a:rPr>
              <a:t>3.</a:t>
            </a:r>
            <a:r>
              <a:rPr lang="zh-CN" altLang="en-US" sz="1400" b="1" dirty="0">
                <a:latin typeface="+mn-ea"/>
                <a:cs typeface="+mn-ea"/>
              </a:rPr>
              <a:t>记住：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有龙才有行情！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7305" y="3060065"/>
            <a:ext cx="4989830" cy="28079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645" y="3060065"/>
            <a:ext cx="3902075" cy="28079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820035" y="918210"/>
            <a:ext cx="6479540" cy="660400"/>
          </a:xfrm>
        </p:spPr>
        <p:txBody>
          <a:bodyPr/>
          <a:lstStyle/>
          <a:p>
            <a:r>
              <a:t>短线接力口诀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17270" y="1848485"/>
            <a:ext cx="10003790" cy="4041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latin typeface="+mn-ea"/>
                <a:cs typeface="+mn-ea"/>
              </a:rPr>
              <a:t>一板虽说看不起，环境不好还靠你。                          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高位跟风直线拉，最好不要惹上它。</a:t>
            </a:r>
            <a:endParaRPr lang="en-US" altLang="zh-CN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二板转强要注意，早盘盯牢别忘记。</a:t>
            </a:r>
            <a:r>
              <a:rPr lang="en-US" altLang="zh-CN" sz="1400" b="1" dirty="0">
                <a:latin typeface="+mn-ea"/>
                <a:cs typeface="+mn-ea"/>
              </a:rPr>
              <a:t>                         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龙头反转往上窜，先上仓位把钱赚。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三缩四爆非主流，涨停不烂不是牛。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</a:rPr>
              <a:t>                         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尾盘炸板有风险，最强那个还可捡。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四板烂掉也算强，次日高开无脑抢。</a:t>
            </a:r>
            <a:r>
              <a:rPr lang="en-US" altLang="zh-CN" sz="1400" b="1" dirty="0">
                <a:latin typeface="+mn-ea"/>
                <a:cs typeface="+mn-ea"/>
              </a:rPr>
              <a:t>                        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亏钱扩散要警惕，从此高位不接力。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五板封住定龙头，从此市场有看头。</a:t>
            </a:r>
            <a:r>
              <a:rPr lang="en-US" altLang="zh-CN" sz="1400" b="1" dirty="0">
                <a:latin typeface="+mn-ea"/>
                <a:cs typeface="+mn-ea"/>
              </a:rPr>
              <a:t>                        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早盘弱势很被动，此时打板心会痛。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龙头现身高潮起，接力秒板往里挤。</a:t>
            </a:r>
            <a:r>
              <a:rPr lang="en-US" altLang="zh-CN" sz="1400" b="1" dirty="0">
                <a:latin typeface="+mn-ea"/>
                <a:cs typeface="+mn-ea"/>
              </a:rPr>
              <a:t>                       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坑完板客坑低吸，空仓应对无人及。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板块爆炸买跟风，去弱留强舍得扔。</a:t>
            </a:r>
            <a:r>
              <a:rPr lang="en-US" altLang="zh-CN" sz="1400" b="1" dirty="0">
                <a:latin typeface="+mn-ea"/>
                <a:cs typeface="+mn-ea"/>
              </a:rPr>
              <a:t>                       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逆市连板要留意，也许会出新周期。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latin typeface="+mn-ea"/>
                <a:cs typeface="+mn-ea"/>
              </a:rPr>
              <a:t> </a:t>
            </a:r>
            <a:r>
              <a:rPr lang="zh-CN" altLang="en-US" sz="1400" b="1" dirty="0">
                <a:latin typeface="+mn-ea"/>
                <a:cs typeface="+mn-ea"/>
              </a:rPr>
              <a:t>持有龙头我不怕，任你打开多少下。</a:t>
            </a:r>
            <a:r>
              <a:rPr lang="en-US" altLang="zh-CN" sz="1400" b="1" dirty="0">
                <a:latin typeface="+mn-ea"/>
                <a:cs typeface="+mn-ea"/>
              </a:rPr>
              <a:t>                      </a:t>
            </a:r>
            <a:r>
              <a:rPr lang="zh-CN" altLang="en-US" sz="1400" b="1" dirty="0">
                <a:latin typeface="+mn-ea"/>
                <a:cs typeface="+mn-ea"/>
                <a:sym typeface="+mn-ea"/>
              </a:rPr>
              <a:t>股市操作有规律，此乃轮回要警记。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820035" y="918210"/>
            <a:ext cx="6479540" cy="660400"/>
          </a:xfrm>
        </p:spPr>
        <p:txBody>
          <a:bodyPr/>
          <a:lstStyle/>
          <a:p>
            <a:r>
              <a:t>短线接力口诀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57910" y="1578610"/>
            <a:ext cx="10003790" cy="5415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一板虽说看不起，环境不好还靠你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解析：行情恶劣的时候，高位板全部死绝，打2板3板都是坑，只能首板可以苟活一下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二板转强要注意，早盘盯牢别忘记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解析：弱转强，二板定龙头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四板烂掉也算强，次日高开无脑抢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解析：弱转强战法，必创科技4板大烂板，次日大幅高开+8.9%；华锋股份4板超级大烂板，次日涨停开；永和智控4板盘尾还在炸板，次日涨停开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五板封住定龙头，从此市场有看头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解析：有五必有七，五板定市场总龙头，万兴科技、必创科技、华锋股份、永和智控、宏川智慧、欣锐科技，都是五板出来的大牛股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板块爆炸买跟风，去弱留强舍得扔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解析：板块强劲的时候，跟风股表现也会不错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820035" y="918210"/>
            <a:ext cx="6479540" cy="660400"/>
          </a:xfrm>
        </p:spPr>
        <p:txBody>
          <a:bodyPr/>
          <a:lstStyle/>
          <a:p>
            <a:r>
              <a:t>短线接力口诀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17270" y="1848485"/>
            <a:ext cx="10003790" cy="44488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持有龙头我不怕，任你打开多少下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解析：龙头股，要耐心持有，炸板也是有机会回封的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高位跟风直线拉，最好不要惹上它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解析：低位跟风股才安全，高位跟风股最好别碰，小心大面，高位股，只有龙头才是安全的，其他都不安全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亏钱扩散要警惕，从此高位不接力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解析：市场走弱，高位股首先是会扑街的，高低位切换，高位股就不要再去接力了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坑完板客坑低吸，空仓应对无人及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解析：行情走坏，首先坑打板族，然后低吸也坑，当日低吸，次日活埋，这个时候行情恶劣，空仓是最佳策略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逆势连板要留意，也许会出新周期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解析：逆势连板，可能会有新周期走出来，此时要留意，比如之前的猛狮科技、福达合金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820035" y="918210"/>
            <a:ext cx="6479540" cy="660400"/>
          </a:xfrm>
        </p:spPr>
        <p:txBody>
          <a:bodyPr/>
          <a:lstStyle/>
          <a:p>
            <a:r>
              <a:t>重点：对龙头股趋势的认识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57910" y="1665605"/>
            <a:ext cx="10003790" cy="4599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  </a:t>
            </a:r>
            <a:r>
              <a:rPr lang="en-US" altLang="zh-CN" sz="1400" b="1" dirty="0">
                <a:latin typeface="+mn-ea"/>
                <a:cs typeface="+mn-ea"/>
              </a:rPr>
              <a:t>1.</a:t>
            </a:r>
            <a:r>
              <a:rPr lang="zh-CN" altLang="en-US" sz="1400" b="1" dirty="0">
                <a:latin typeface="+mn-ea"/>
                <a:cs typeface="+mn-ea"/>
              </a:rPr>
              <a:t>第一板（能看出来毛）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谁也不能再第一板看出龙头，第一板的交易，只能试错！仓位不能大。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</a:rPr>
              <a:t>2.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</a:rPr>
              <a:t>第二板（现龙头种子）</a:t>
            </a:r>
            <a:endParaRPr lang="zh-CN" altLang="en-US" sz="1400" b="1" dirty="0">
              <a:solidFill>
                <a:schemeClr val="tx1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只有二连板的股才可能具有竞争龙头地位的可能性。所以，追二板股市很重要的策略，一个热点，打前排二连股的纪律很大，前排说明主力准备充分！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</a:rPr>
              <a:t>3.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</a:rPr>
              <a:t>第三版（现龙头相）</a:t>
            </a:r>
            <a:endParaRPr lang="zh-CN" altLang="en-US" sz="1400" b="1" dirty="0">
              <a:solidFill>
                <a:schemeClr val="tx1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通常能走到三板位置的个股，在板块中已经不多，具体已经能确定谁是龙头就！所以，有的大资金喜欢在三板开始接力！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solidFill>
                  <a:schemeClr val="tx1"/>
                </a:solidFill>
                <a:latin typeface="+mn-ea"/>
                <a:cs typeface="+mn-ea"/>
              </a:rPr>
              <a:t>4.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  <a:cs typeface="+mn-ea"/>
              </a:rPr>
              <a:t>第四板（龙头出）</a:t>
            </a:r>
            <a:endParaRPr lang="zh-CN" altLang="en-US" sz="1400" b="1" dirty="0">
              <a:solidFill>
                <a:schemeClr val="tx1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龙头股在第四版基本已经产生，但是，对于一个板块龙而言！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</a:rPr>
              <a:t>4-6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板都可能是一个板块龙的顶部！这个取决于市场环境的阶段！牛市中的环境可能就是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  <a:cs typeface="+mn-ea"/>
              </a:rPr>
              <a:t>6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板！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820035" y="918210"/>
            <a:ext cx="6479540" cy="660400"/>
          </a:xfrm>
        </p:spPr>
        <p:txBody>
          <a:bodyPr/>
          <a:lstStyle/>
          <a:p>
            <a:r>
              <a:t>重点：对龙头股趋势的认识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17270" y="1848485"/>
            <a:ext cx="10003790" cy="1466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  </a:t>
            </a:r>
            <a:r>
              <a:rPr lang="en-US" altLang="zh-CN" sz="1400" b="1" dirty="0">
                <a:latin typeface="+mn-ea"/>
                <a:cs typeface="+mn-ea"/>
              </a:rPr>
              <a:t> 5.</a:t>
            </a:r>
            <a:r>
              <a:rPr lang="zh-CN" altLang="en-US" sz="1400" b="1" dirty="0">
                <a:latin typeface="+mn-ea"/>
                <a:cs typeface="+mn-ea"/>
              </a:rPr>
              <a:t>板块龙头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+mn-ea"/>
                <a:cs typeface="+mn-ea"/>
              </a:rPr>
              <a:t>一个板块龙头走到这里基本见顶，也会得到市场的公认。所以，养家讲：一流高手卖出龙头！一个题材龙头成为板块龙头后，只有两条路可走：衰退或者竞争上位市场总龙！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endParaRPr lang="zh-CN" altLang="en-US" sz="14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t>板块内逐板交易策略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17270" y="1848485"/>
            <a:ext cx="10003790" cy="1593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  </a:t>
            </a:r>
            <a:r>
              <a:rPr lang="en-US" altLang="zh-CN" sz="1400" b="1" dirty="0">
                <a:latin typeface="+mn-ea"/>
                <a:cs typeface="+mn-ea"/>
              </a:rPr>
              <a:t>    </a:t>
            </a:r>
            <a:r>
              <a:rPr lang="zh-CN" altLang="en-US" sz="1400" b="1" dirty="0">
                <a:latin typeface="+mn-ea"/>
                <a:cs typeface="+mn-ea"/>
              </a:rPr>
              <a:t>单纯一个板块内的交易逻辑：龙头是领袖，前排合力强，后排是跟风</a:t>
            </a:r>
            <a:r>
              <a:rPr lang="en-US" altLang="zh-CN" sz="1400" b="1" dirty="0">
                <a:latin typeface="+mn-ea"/>
                <a:cs typeface="+mn-ea"/>
              </a:rPr>
              <a:t>  </a:t>
            </a:r>
            <a:endParaRPr lang="en-US" altLang="zh-CN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latin typeface="+mn-ea"/>
                <a:cs typeface="+mn-ea"/>
              </a:rPr>
              <a:t>1</a:t>
            </a:r>
            <a:r>
              <a:rPr lang="zh-CN" altLang="en-US" sz="1400" b="1" dirty="0">
                <a:latin typeface="+mn-ea"/>
                <a:cs typeface="+mn-ea"/>
              </a:rPr>
              <a:t>板：第一板位，只上前排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zh-CN" altLang="en-US" sz="1400" b="1" dirty="0">
                <a:latin typeface="+mn-ea"/>
                <a:cs typeface="+mn-ea"/>
              </a:rPr>
              <a:t>第一板上龙头的策略较低</a:t>
            </a:r>
            <a:endParaRPr lang="zh-CN" altLang="en-US" sz="1400" b="1" dirty="0">
              <a:latin typeface="+mn-ea"/>
              <a:cs typeface="+mn-ea"/>
            </a:endParaRPr>
          </a:p>
          <a:p>
            <a:pPr algn="l" defTabSz="914400">
              <a:lnSpc>
                <a:spcPct val="130000"/>
              </a:lnSpc>
              <a:spcBef>
                <a:spcPts val="1000"/>
              </a:spcBef>
            </a:pPr>
            <a:r>
              <a:rPr lang="en-US" altLang="zh-CN" sz="1400" b="1" dirty="0">
                <a:latin typeface="+mn-ea"/>
                <a:cs typeface="+mn-ea"/>
              </a:rPr>
              <a:t>2. </a:t>
            </a:r>
            <a:endParaRPr lang="zh-CN" altLang="en-US" sz="1400" b="1" dirty="0">
              <a:latin typeface="+mn-ea"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70" y="1578610"/>
            <a:ext cx="10003790" cy="484441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21665" y="6449695"/>
            <a:ext cx="602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000">
                <a:solidFill>
                  <a:srgbClr val="496182"/>
                </a:solidFill>
              </a:rPr>
              <a:t>风险提示：观点基于软件数据和理论模型分析，仅供参考，不构成买卖建议。股市有风险，投资需谨慎。</a:t>
            </a:r>
            <a:endParaRPr lang="zh-CN" altLang="en-US" sz="1000">
              <a:solidFill>
                <a:srgbClr val="496182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"/>
</p:tagLst>
</file>

<file path=ppt/tags/tag2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PP_MARK_KEY" val="e6a935e1-a593-4255-babe-0031f06de24d"/>
  <p:tag name="COMMONDATA" val="eyJoZGlkIjoiMWQzNzk0NzIxMmRmN2I0NTcxNTczN2Y2ODJlMTE3YjE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5637</Words>
  <Application>WPS 演示</Application>
  <PresentationFormat>宽屏</PresentationFormat>
  <Paragraphs>192</Paragraphs>
  <Slides>22</Slides>
  <Notes>27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inpin heiti</vt:lpstr>
      <vt:lpstr>Arial</vt:lpstr>
      <vt:lpstr>Arial Unicode MS</vt:lpstr>
      <vt:lpstr>等线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Administrator</cp:lastModifiedBy>
  <cp:revision>170</cp:revision>
  <dcterms:created xsi:type="dcterms:W3CDTF">2020-04-22T08:16:00Z</dcterms:created>
  <dcterms:modified xsi:type="dcterms:W3CDTF">2023-05-26T00:57:45Z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FFD65A66CA2F49AF9EEA4F0DEFB94759</vt:lpwstr>
  </property>
</Properties>
</file>