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938" r:id="rId3"/>
    <p:sldId id="602" r:id="rId4"/>
    <p:sldId id="603" r:id="rId5"/>
    <p:sldId id="1205" r:id="rId6"/>
    <p:sldId id="1273" r:id="rId8"/>
    <p:sldId id="894" r:id="rId9"/>
    <p:sldId id="607" r:id="rId10"/>
    <p:sldId id="1293" r:id="rId11"/>
    <p:sldId id="1275" r:id="rId12"/>
    <p:sldId id="1292" r:id="rId13"/>
    <p:sldId id="1276" r:id="rId14"/>
    <p:sldId id="614" r:id="rId15"/>
    <p:sldId id="1289" r:id="rId16"/>
    <p:sldId id="1281" r:id="rId17"/>
    <p:sldId id="1285" r:id="rId18"/>
    <p:sldId id="1284" r:id="rId19"/>
    <p:sldId id="1282" r:id="rId20"/>
    <p:sldId id="1294" r:id="rId21"/>
    <p:sldId id="1295" r:id="rId22"/>
    <p:sldId id="1029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3" userDrawn="1">
          <p15:clr>
            <a:srgbClr val="A4A3A4"/>
          </p15:clr>
        </p15:guide>
        <p15:guide id="2" pos="3814" userDrawn="1">
          <p15:clr>
            <a:srgbClr val="A4A3A4"/>
          </p15:clr>
        </p15:guide>
        <p15:guide id="3" pos="494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255442523" name="婵&amp;HO" initials="婵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75"/>
    <a:srgbClr val="B34500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263"/>
        <p:guide pos="3814"/>
        <p:guide pos="494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55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2.png"/><Relationship Id="rId7" Type="http://schemas.openxmlformats.org/officeDocument/2006/relationships/image" Target="../media/image4.png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image" Target="../media/image6.png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1" Type="http://schemas.openxmlformats.org/officeDocument/2006/relationships/image" Target="../media/image5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7" Type="http://schemas.openxmlformats.org/officeDocument/2006/relationships/image" Target="../media/image2.png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22300" y="6431915"/>
            <a:ext cx="10888345" cy="442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 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经传多赢投资顾问: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何灶婵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，投顾执业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编号:A1120622050001 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，基金从业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编号：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A20211117003798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风险提示:观点基于软件数据和理论模型分析，仅供参考，不构成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建议，股市有风险，投资需谨慎。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基金的过往业绩并不预示其未来表现，基金管理人管理的其他基金的业绩并不构成基金业绩表现的保证。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35.xml"/><Relationship Id="rId3" Type="http://schemas.openxmlformats.org/officeDocument/2006/relationships/image" Target="../media/image10.png"/><Relationship Id="rId2" Type="http://schemas.openxmlformats.org/officeDocument/2006/relationships/tags" Target="../tags/tag34.xml"/><Relationship Id="rId1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4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5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7.xml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8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9.xml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50.xml"/><Relationship Id="rId1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1.xml"/><Relationship Id="rId1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2.xml"/><Relationship Id="rId1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3.xml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38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39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0.xml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2.xml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3.xml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8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10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7500" y="1876425"/>
            <a:ext cx="8763635" cy="1329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72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识别风格轮动</a:t>
            </a:r>
            <a:endParaRPr lang="zh-CN" altLang="en-US" sz="72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何灶婵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553970" y="4074160"/>
            <a:ext cx="34975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:A1120622050001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5708015" cy="1228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资深投顾，金融专业出身，专注研究市场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10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余年。对大盘研判有独特自我见解。独创翻倍超跌战法、龙头回马枪，方法实用易懂，服务专业用心，深受用户朋友的喜欢。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11" name="图片 10" descr="132_1725773815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530" y="727710"/>
            <a:ext cx="3937635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65835" y="5666740"/>
            <a:ext cx="9810750" cy="659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人工智能大模型缩量死叉回调，振幅不大，说明资金依然还看好</a:t>
            </a:r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半导体材料设备中位启动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趋势反转，但连续上涨几天，谨慎有回调</a:t>
            </a:r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6650" y="102870"/>
            <a:ext cx="770445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硬科技反弹减仓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.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软科技调整低吸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835" y="939165"/>
            <a:ext cx="5166360" cy="45313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865" y="939165"/>
            <a:ext cx="4575175" cy="47275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创新药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.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大消费月周日共振金叉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30350" y="5666740"/>
            <a:ext cx="10069830" cy="779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2895" y="1144905"/>
            <a:ext cx="7345045" cy="54902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598535" y="1964690"/>
            <a:ext cx="3529330" cy="2894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2895" y="1010285"/>
            <a:ext cx="5702935" cy="51854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310" y="1010285"/>
            <a:ext cx="5665470" cy="506222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06855" y="2926715"/>
            <a:ext cx="95123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操作策略</a:t>
            </a:r>
            <a:endParaRPr lang="zh-CN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选股策略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622550" y="5838825"/>
            <a:ext cx="8761095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5025" y="1388745"/>
            <a:ext cx="9645650" cy="284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2" name="文本框 1"/>
          <p:cNvSpPr txBox="1"/>
          <p:nvPr/>
        </p:nvSpPr>
        <p:spPr>
          <a:xfrm>
            <a:off x="962025" y="1515745"/>
            <a:ext cx="9645650" cy="284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9" name="文本框 8"/>
          <p:cNvSpPr txBox="1"/>
          <p:nvPr/>
        </p:nvSpPr>
        <p:spPr>
          <a:xfrm>
            <a:off x="7445375" y="1820545"/>
            <a:ext cx="4437380" cy="31559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85" y="926465"/>
            <a:ext cx="11720195" cy="53968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462780" y="158115"/>
            <a:ext cx="4064000" cy="8324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案例解读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450" y="990600"/>
            <a:ext cx="5573395" cy="50107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830" y="990600"/>
            <a:ext cx="4705985" cy="47180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大金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1252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短线强势股买卖点细节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3440" y="1003300"/>
            <a:ext cx="10842625" cy="52285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6645" y="1549400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行情要点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风格轮动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选股策略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1588453"/>
            <a:ext cx="955040" cy="459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83105" y="3011170"/>
            <a:ext cx="84734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行情要点</a:t>
            </a:r>
            <a:endParaRPr lang="zh-CN" sz="66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周金普反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强者恒强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7040" y="5428615"/>
            <a:ext cx="11216640" cy="10083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545" y="949325"/>
            <a:ext cx="6729730" cy="51504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240905" y="1247140"/>
            <a:ext cx="4290060" cy="44767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平均股价红色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B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资金红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金叉末端，市场机会大于风险，是短线追涨行情。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中期来说：海洋状态底部金叉启动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周线金叉，若是流动资金能持续翻红，则容易走一波趋势行情。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短期来说：捕捞季节日线金叉末端，谨慎追涨，同时也留意个股死叉有短线回调需求。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从横向样本数据来看，短线上攻数值已高达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30+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，适合寻找强者恒强个股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仓位可控制在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5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成，更多微调浮仓，底仓顺势持股。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675" y="2820670"/>
            <a:ext cx="2397760" cy="18986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中小微盘股反弹继续领先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01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70205" y="5627370"/>
            <a:ext cx="11506835" cy="9042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69570" y="3750310"/>
            <a:ext cx="5398135" cy="16859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这一波反弹中各大指数上涨也是分化，如微盘、中证</a:t>
            </a:r>
            <a:r>
              <a:rPr lang="en-US" altLang="zh-CN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2000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表现更强，从底部超跌反弹接近</a:t>
            </a:r>
            <a:r>
              <a:rPr lang="en-US" altLang="zh-CN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20%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，而创业板、科创</a:t>
            </a:r>
            <a:r>
              <a:rPr lang="en-US" altLang="zh-CN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50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大跌后，元气修复仍需时间。</a:t>
            </a:r>
            <a:endParaRPr lang="zh-CN" altLang="en-US" sz="2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555" y="1144905"/>
            <a:ext cx="5655945" cy="19399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485" y="946150"/>
            <a:ext cx="4709160" cy="46805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科技与防守板块跷跷板效应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-967105" y="6020435"/>
            <a:ext cx="1079309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94500" y="999490"/>
            <a:ext cx="5061585" cy="54470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1）泛消费：《扩大消费“十五五”规划》提出，到2030年社会消费品零售总额达到60万亿元左右等目标。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2）医药生物：近期，药明康德、百济神州等药企上调2026年全年业绩指引；1-7月中国创新药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BD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交易总金额达1063亿美元，全球前十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BD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交易中国独占8席。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3）化工：机构称，海外落后产能加快退出，以及政策多次强调“反内卷”等，预计行业供给有望逐步迎来积极变化。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4）电力电网：全国用电负荷屡创新高；“十五五”时期国家电网特高压在建总体规模将为“十四五”期间的两倍。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0060" y="999490"/>
            <a:ext cx="5678805" cy="50203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35125" y="2663190"/>
            <a:ext cx="9072245" cy="1003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识别风格轮动</a:t>
            </a:r>
            <a:endParaRPr lang="zh-CN" altLang="en-US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风格轮动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30350" y="5666740"/>
            <a:ext cx="10069830" cy="779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580630" y="4230370"/>
            <a:ext cx="3717925" cy="22167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近期聚焦中小微盘、中低价股为主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同时大科技高估值、高价修复股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00" y="1052195"/>
            <a:ext cx="10764520" cy="23768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1000" y="3712210"/>
            <a:ext cx="6784340" cy="2681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风格轮动本质就是</a:t>
            </a:r>
            <a:r>
              <a:rPr lang="zh-CN" altLang="en-US" b="1">
                <a:solidFill>
                  <a:srgbClr val="FF0000"/>
                </a:solidFill>
              </a:rPr>
              <a:t>场内有限资金来回切换偏好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A </a:t>
            </a:r>
            <a:r>
              <a:rPr lang="zh-CN" altLang="en-US"/>
              <a:t>股有两对核心风格：成长 / 价值、大盘 / 小盘，如基本面风格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衍生出四类组合：大盘成长、大盘价值、小盘成长、小盘价值。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价值（过去赚钱能力强），成长（未来赚钱能力强）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再细分到</a:t>
            </a:r>
            <a:r>
              <a:rPr lang="zh-CN" altLang="en-US" b="1">
                <a:solidFill>
                  <a:srgbClr val="FF0000"/>
                </a:solidFill>
              </a:rPr>
              <a:t>行业</a:t>
            </a:r>
            <a:r>
              <a:rPr lang="zh-CN" altLang="en-US"/>
              <a:t>、机构、事件、情绪风格、技术风格、</a:t>
            </a:r>
            <a:r>
              <a:rPr lang="zh-CN" altLang="en-US" b="1">
                <a:solidFill>
                  <a:srgbClr val="FF0000"/>
                </a:solidFill>
              </a:rPr>
              <a:t>基本面风格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主题热点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10665" y="6020435"/>
            <a:ext cx="831532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80455" y="1369695"/>
            <a:ext cx="5713730" cy="5256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08420" y="927100"/>
            <a:ext cx="5784215" cy="4525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/>
              <a:t>*</a:t>
            </a:r>
            <a:endParaRPr lang="zh-CN" altLang="en-US" sz="1400"/>
          </a:p>
        </p:txBody>
      </p:sp>
      <p:sp>
        <p:nvSpPr>
          <p:cNvPr id="4" name="文本框 3"/>
          <p:cNvSpPr txBox="1"/>
          <p:nvPr/>
        </p:nvSpPr>
        <p:spPr>
          <a:xfrm>
            <a:off x="638810" y="5205730"/>
            <a:ext cx="11255375" cy="1240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从涨停棱镜来看，近期资金流入靠前且反复上榜主题有</a:t>
            </a:r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云计算、国产芯片、大消费、智能电网、医药（创新药）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endParaRPr lang="zh-CN" altLang="en-US">
              <a:solidFill>
                <a:schemeClr val="tx1"/>
              </a:solidFill>
              <a:highlight>
                <a:srgbClr val="FFFF00"/>
              </a:highligh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核心主线科技方向，硬科技反弹末端，软科技微调基本上也到位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副线</a:t>
            </a:r>
            <a:r>
              <a:rPr lang="en-US" altLang="zh-CN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--</a:t>
            </a:r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大消费、医药方向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050" y="923925"/>
            <a:ext cx="10922635" cy="41281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4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COMMONDATA" val="eyJoZGlkIjoiNjJjNmZlMjNkOTJmNDA2NmIwMGRiZmY5MDY5NzA4NDgifQ=="/>
  <p:tag name="KSO_WPP_MARK_KEY" val="257877f6-fe8c-4c47-ab4c-274c99a6a791"/>
  <p:tag name="commondata" val="eyJoZGlkIjoiY2NjMjc2YTM3OTU3MDczMTg5NGExODc2MDBmZmJkNzMifQ=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1080</Words>
  <Application>WPS 演示</Application>
  <PresentationFormat>宽屏</PresentationFormat>
  <Paragraphs>122</Paragraphs>
  <Slides>20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Wingdings</vt:lpstr>
      <vt:lpstr>思源黑体 CN Normal</vt:lpstr>
      <vt:lpstr>黑体</vt:lpstr>
      <vt:lpstr>思源黑体 CN Light</vt:lpstr>
      <vt:lpstr>思源黑体 CN Bold</vt:lpstr>
      <vt:lpstr>思源黑体 CN Medium</vt:lpstr>
      <vt:lpstr>Noto Sans S Chinese Medium</vt:lpstr>
      <vt:lpstr>DIN Black</vt:lpstr>
      <vt:lpstr>楷体</vt:lpstr>
      <vt:lpstr>KSOFDDF4E7ED</vt:lpstr>
      <vt:lpstr>Segoe Print</vt:lpstr>
      <vt:lpstr>KSOF618801C0</vt:lpstr>
      <vt:lpstr>Arial Unicode MS</vt:lpstr>
      <vt:lpstr>Calibri</vt:lpstr>
      <vt:lpstr>KSOF954951BB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俏俏</cp:lastModifiedBy>
  <cp:revision>1037</cp:revision>
  <dcterms:created xsi:type="dcterms:W3CDTF">2019-06-19T02:08:00Z</dcterms:created>
  <dcterms:modified xsi:type="dcterms:W3CDTF">2026-08-10T11:22:26Z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98B0645011BC43B0BFB9BFC8374894E3</vt:lpwstr>
  </property>
</Properties>
</file>