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0" r:id="rId3"/>
    <p:sldId id="321" r:id="rId4"/>
    <p:sldId id="322" r:id="rId5"/>
    <p:sldId id="340" r:id="rId6"/>
    <p:sldId id="337" r:id="rId7"/>
    <p:sldId id="332" r:id="rId8"/>
    <p:sldId id="329" r:id="rId9"/>
    <p:sldId id="313" r:id="rId10"/>
    <p:sldId id="314" r:id="rId11"/>
    <p:sldId id="315" r:id="rId12"/>
    <p:sldId id="317" r:id="rId13"/>
    <p:sldId id="264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十二 猪肠" initials="十二" lastIdx="0" clrIdx="1"/>
  <p:cmAuthor id="3" name="Administra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B"/>
    <a:srgbClr val="ED0415"/>
    <a:srgbClr val="E90212"/>
    <a:srgbClr val="644242"/>
    <a:srgbClr val="8D2F2F"/>
    <a:srgbClr val="6A2323"/>
    <a:srgbClr val="571D1D"/>
    <a:srgbClr val="FFFCD8"/>
    <a:srgbClr val="FFF1B7"/>
    <a:srgbClr val="FFE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3626485" y="6581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98450" y="6499225"/>
            <a:ext cx="104120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【经传多赢投资顾问曾文龙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(A1120620070001)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，观点基于软件数据和理论模型分析，仅供参考，不构成投资建议，市场有风险，投资需谨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!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image" Target="../media/image22.png"/><Relationship Id="rId7" Type="http://schemas.openxmlformats.org/officeDocument/2006/relationships/tags" Target="../tags/tag114.xml"/><Relationship Id="rId6" Type="http://schemas.openxmlformats.org/officeDocument/2006/relationships/image" Target="../media/image21.png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image" Target="../media/image20.png"/><Relationship Id="rId2" Type="http://schemas.openxmlformats.org/officeDocument/2006/relationships/tags" Target="../tags/tag111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19.xml"/><Relationship Id="rId13" Type="http://schemas.openxmlformats.org/officeDocument/2006/relationships/tags" Target="../tags/tag118.xml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image" Target="../media/image23.png"/><Relationship Id="rId1" Type="http://schemas.openxmlformats.org/officeDocument/2006/relationships/tags" Target="../tags/tag110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21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0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69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78.xml"/><Relationship Id="rId11" Type="http://schemas.openxmlformats.org/officeDocument/2006/relationships/image" Target="../media/image14.png"/><Relationship Id="rId10" Type="http://schemas.openxmlformats.org/officeDocument/2006/relationships/image" Target="../media/image10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87.xml"/><Relationship Id="rId11" Type="http://schemas.openxmlformats.org/officeDocument/2006/relationships/image" Target="../media/image15.png"/><Relationship Id="rId10" Type="http://schemas.openxmlformats.org/officeDocument/2006/relationships/image" Target="../media/image10.png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96.xml"/><Relationship Id="rId11" Type="http://schemas.openxmlformats.org/officeDocument/2006/relationships/image" Target="../media/image16.png"/><Relationship Id="rId10" Type="http://schemas.openxmlformats.org/officeDocument/2006/relationships/image" Target="../media/image10.png"/><Relationship Id="rId1" Type="http://schemas.openxmlformats.org/officeDocument/2006/relationships/tags" Target="../tags/tag8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05.xml"/><Relationship Id="rId11" Type="http://schemas.openxmlformats.org/officeDocument/2006/relationships/image" Target="../media/image17.png"/><Relationship Id="rId10" Type="http://schemas.openxmlformats.org/officeDocument/2006/relationships/image" Target="../media/image10.png"/><Relationship Id="rId1" Type="http://schemas.openxmlformats.org/officeDocument/2006/relationships/tags" Target="../tags/tag9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07.xml"/><Relationship Id="rId2" Type="http://schemas.openxmlformats.org/officeDocument/2006/relationships/image" Target="../media/image18.png"/><Relationship Id="rId1" Type="http://schemas.openxmlformats.org/officeDocument/2006/relationships/tags" Target="../tags/tag106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09.xml"/><Relationship Id="rId2" Type="http://schemas.openxmlformats.org/officeDocument/2006/relationships/image" Target="../media/image19.png"/><Relationship Id="rId1" Type="http://schemas.openxmlformats.org/officeDocument/2006/relationships/tags" Target="../tags/tag1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480310" y="2893695"/>
            <a:ext cx="72243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>
                <a:gradFill>
                  <a:gsLst>
                    <a:gs pos="0">
                      <a:srgbClr val="FAFAFA"/>
                    </a:gs>
                    <a:gs pos="100000">
                      <a:srgbClr val="FFF1B7"/>
                    </a:gs>
                  </a:gsLst>
                  <a:lin ang="5400000" scaled="0"/>
                </a:gra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波段先锋营</a:t>
            </a:r>
            <a:endParaRPr lang="zh-CN" sz="4200">
              <a:gradFill>
                <a:gsLst>
                  <a:gs pos="0">
                    <a:srgbClr val="FAFAFA"/>
                  </a:gs>
                  <a:gs pos="100000">
                    <a:srgbClr val="FFF1B7"/>
                  </a:gs>
                </a:gsLst>
                <a:lin ang="5400000" scaled="0"/>
              </a:gra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76145" y="3871595"/>
            <a:ext cx="8042275" cy="398780"/>
            <a:chOff x="4869" y="6097"/>
            <a:chExt cx="9097" cy="628"/>
          </a:xfrm>
        </p:grpSpPr>
        <p:sp>
          <p:nvSpPr>
            <p:cNvPr id="10" name="文本框 9"/>
            <p:cNvSpPr txBox="1"/>
            <p:nvPr>
              <p:custDataLst>
                <p:tags r:id="rId2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经传多赢投资投顾：曾文龙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A1120620070001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0508" y="962025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8825" y="1525270"/>
            <a:ext cx="10667365" cy="1368425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83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首次分歧</a:t>
            </a:r>
            <a:endParaRPr lang="zh-CN" altLang="en-US" sz="83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455" y="3126740"/>
            <a:ext cx="336550" cy="292735"/>
          </a:xfrm>
          <a:prstGeom prst="rect">
            <a:avLst/>
          </a:prstGeom>
        </p:spPr>
      </p:pic>
      <p:pic>
        <p:nvPicPr>
          <p:cNvPr id="6" name="图片 5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385060" y="3115945"/>
            <a:ext cx="336550" cy="29273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2176145" y="4511040"/>
            <a:ext cx="8042275" cy="398780"/>
            <a:chOff x="4869" y="6097"/>
            <a:chExt cx="9097" cy="628"/>
          </a:xfrm>
        </p:grpSpPr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经传多赢基金从业人员：曾文龙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rPr>
                <a:t>A20250619007559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43380" y="3873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L2-</a:t>
            </a:r>
            <a:r>
              <a:rPr kumimoji="0" lang="zh-CN" altLang="en-US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主力资金</a:t>
            </a:r>
            <a:endParaRPr kumimoji="0" lang="zh-CN" altLang="en-US" sz="3200" b="0" i="0" u="none" strike="noStrike" kern="1200" cap="none" spc="0" normalizeH="0" baseline="0" noProof="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126" name="图片 123" descr="IMG_25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7790" y="705485"/>
            <a:ext cx="5473065" cy="26403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69570" y="3345815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ts val="1800"/>
              </a:spcAft>
            </a:pPr>
            <a:r>
              <a:rPr lang="zh-CN" altLang="en-US" sz="20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流动资金：持续翻红，交易活跃</a:t>
            </a:r>
            <a:endParaRPr lang="zh-CN" altLang="en-US" sz="20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708025"/>
            <a:ext cx="544131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255" y="3744595"/>
            <a:ext cx="5441315" cy="2151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47790" y="3744595"/>
            <a:ext cx="5473065" cy="215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535420" y="5895975"/>
            <a:ext cx="6260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紫旗：净买额为正，机构游资合力拉升</a:t>
            </a:r>
            <a:endParaRPr lang="zh-CN" altLang="en-US" sz="2000"/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62255" y="58959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主力控盘：主力资金筹码的锁仓意愿</a:t>
            </a:r>
            <a:endParaRPr lang="zh-CN" altLang="en-US" sz="2000"/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535420" y="334581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主力动向紫色：主力强势进场主导拉升</a:t>
            </a:r>
            <a:endParaRPr lang="zh-CN" altLang="en-US" sz="2000"/>
          </a:p>
        </p:txBody>
      </p:sp>
    </p:spTree>
    <p:custDataLst>
      <p:tags r:id="rId1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82880" y="0"/>
            <a:ext cx="11823065" cy="630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优惠福利！！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70" y="630555"/>
            <a:ext cx="688594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630555"/>
            <a:ext cx="4319905" cy="5844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195" y="4213225"/>
            <a:ext cx="3790950" cy="2261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波段交易模式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0" y="2230120"/>
            <a:ext cx="6538595" cy="408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0" y="520065"/>
            <a:ext cx="120935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波段交易：介于短线交易与长线交易之间，以捕捉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“中期趋势段”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为目标，通过在相对低位买入，在相对高位卖出，从而获取差价收益的一种交易策略。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不同市场环境下的波段策略的胜率差异：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上升趋势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低买高卖＞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震荡趋势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箱体上下沿操作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＞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下降趋势</a:t>
            </a:r>
            <a:r>
              <a:rPr lang="en-US" altLang="zh-CN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超跌反弹，需要更加谨慎。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80225" y="2230120"/>
            <a:ext cx="4762500" cy="3815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波段交易</a:t>
            </a:r>
            <a:r>
              <a:rPr lang="en-US" altLang="zh-CN" sz="2200" b="1"/>
              <a:t>→</a:t>
            </a:r>
            <a:r>
              <a:rPr lang="zh-CN" altLang="en-US" sz="2200" b="1"/>
              <a:t>胜率优化</a:t>
            </a:r>
            <a:r>
              <a:rPr lang="en-US" altLang="zh-CN" sz="2200" b="1"/>
              <a:t>→</a:t>
            </a:r>
            <a:r>
              <a:rPr lang="zh-CN" altLang="en-US" sz="2200" b="1"/>
              <a:t>三位一体：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大盘：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FF0000"/>
                </a:solidFill>
              </a:rPr>
              <a:t>短线上攻，</a:t>
            </a:r>
            <a:r>
              <a:rPr lang="zh-CN" altLang="en-US" sz="2200" b="1">
                <a:solidFill>
                  <a:schemeClr val="tx1"/>
                </a:solidFill>
              </a:rPr>
              <a:t>中线上攻；</a:t>
            </a:r>
            <a:r>
              <a:rPr lang="zh-CN" altLang="en-US" sz="2200" b="1">
                <a:solidFill>
                  <a:srgbClr val="FF0000"/>
                </a:solidFill>
              </a:rPr>
              <a:t>流动资金。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/>
              <a:t>板块：</a:t>
            </a:r>
            <a:endParaRPr lang="zh-CN" altLang="en-US" sz="2200" b="1"/>
          </a:p>
          <a:p>
            <a:r>
              <a:rPr lang="zh-CN" altLang="en-US" sz="2200" b="1">
                <a:solidFill>
                  <a:schemeClr val="tx1"/>
                </a:solidFill>
              </a:rPr>
              <a:t>主线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持续性。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个股：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资金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流动资金翻红；红肥绿瘦。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趋势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智能辅助之上。</a:t>
            </a:r>
            <a:endParaRPr lang="zh-CN" altLang="en-US" sz="2200" b="1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短线买卖决策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3350" y="546735"/>
            <a:ext cx="6228715" cy="381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2360" y="530225"/>
            <a:ext cx="6165850" cy="383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1415415" y="4714240"/>
            <a:ext cx="7701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红色区域</a:t>
            </a:r>
            <a:r>
              <a:rPr lang="en-US" altLang="zh-CN" b="1">
                <a:solidFill>
                  <a:srgbClr val="FF0000"/>
                </a:solidFill>
              </a:rPr>
              <a:t>=</a:t>
            </a:r>
            <a:r>
              <a:rPr lang="zh-CN" altLang="en-US" b="1">
                <a:solidFill>
                  <a:srgbClr val="FF0000"/>
                </a:solidFill>
              </a:rPr>
              <a:t>短线强势</a:t>
            </a:r>
            <a:r>
              <a:rPr lang="zh-CN" altLang="en-US"/>
              <a:t>阶段：机会大于风险，可以操作；</a:t>
            </a:r>
            <a:endParaRPr lang="zh-CN" altLang="en-US"/>
          </a:p>
          <a:p>
            <a:r>
              <a:rPr lang="zh-CN" altLang="en-US">
                <a:solidFill>
                  <a:srgbClr val="00B050"/>
                </a:solidFill>
              </a:rPr>
              <a:t>绿色区域</a:t>
            </a:r>
            <a:r>
              <a:rPr lang="en-US" altLang="zh-CN">
                <a:solidFill>
                  <a:srgbClr val="00B050"/>
                </a:solidFill>
              </a:rPr>
              <a:t>=</a:t>
            </a:r>
            <a:r>
              <a:rPr lang="zh-CN" altLang="en-US">
                <a:solidFill>
                  <a:srgbClr val="00B050"/>
                </a:solidFill>
              </a:rPr>
              <a:t>短线弱势</a:t>
            </a:r>
            <a:r>
              <a:rPr lang="zh-CN" altLang="en-US"/>
              <a:t>阶段：风险大于机会，尽量观望。</a:t>
            </a:r>
            <a:endParaRPr lang="zh-CN" altLang="en-US"/>
          </a:p>
          <a:p>
            <a:r>
              <a:rPr lang="zh-CN" altLang="en-US" b="1"/>
              <a:t>短线</a:t>
            </a:r>
            <a:r>
              <a:rPr lang="zh-CN" altLang="en-US" b="1">
                <a:solidFill>
                  <a:srgbClr val="FF0000"/>
                </a:solidFill>
              </a:rPr>
              <a:t>启动点</a:t>
            </a:r>
            <a:r>
              <a:rPr lang="en-US" altLang="en-US" b="1"/>
              <a:t>→</a:t>
            </a:r>
            <a:r>
              <a:rPr lang="zh-CN" altLang="en-US" b="1"/>
              <a:t>波段先锋出「</a:t>
            </a:r>
            <a:r>
              <a:rPr lang="zh-CN" altLang="en-US" b="1">
                <a:solidFill>
                  <a:srgbClr val="FF0000"/>
                </a:solidFill>
              </a:rPr>
              <a:t>进</a:t>
            </a:r>
            <a:r>
              <a:rPr lang="zh-CN" altLang="en-US" b="1"/>
              <a:t>」信号；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00B050"/>
                </a:solidFill>
              </a:rPr>
              <a:t>兑现点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>
                <a:solidFill>
                  <a:srgbClr val="00B050"/>
                </a:solidFill>
              </a:rPr>
              <a:t>出</a:t>
            </a:r>
            <a:r>
              <a:rPr lang="zh-CN" altLang="en-US"/>
              <a:t>」信号。</a:t>
            </a:r>
            <a:endParaRPr lang="zh-CN" altLang="en-US"/>
          </a:p>
          <a:p>
            <a:r>
              <a:rPr lang="zh-CN" altLang="en-US" b="1"/>
              <a:t>短线操作频率越高，越要遵循交易模式，波段先锋高胜率信号：</a:t>
            </a:r>
            <a:r>
              <a:rPr lang="zh-CN" altLang="en-US" b="1">
                <a:solidFill>
                  <a:srgbClr val="FF0000"/>
                </a:solidFill>
              </a:rPr>
              <a:t>红阶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进！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大盘分析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7965" y="4805680"/>
            <a:ext cx="105511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短线上攻向下</a:t>
            </a:r>
            <a:r>
              <a:rPr lang="en-US" altLang="zh-CN"/>
              <a:t>+</a:t>
            </a:r>
            <a:r>
              <a:rPr lang="zh-CN" altLang="en-US"/>
              <a:t>熊线下移</a:t>
            </a:r>
            <a:r>
              <a:rPr lang="en-US" altLang="zh-CN"/>
              <a:t>→</a:t>
            </a:r>
            <a:r>
              <a:rPr lang="zh-CN" altLang="en-US"/>
              <a:t>去弱留强，规避资金持续翻绿的标的。</a:t>
            </a:r>
            <a:endParaRPr lang="zh-CN" altLang="en-US"/>
          </a:p>
          <a:p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周五为本轮行情首次明显的分歧，通常趋势确立后的首轮分歧，通常不构成系统性大风险。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02055" y="520065"/>
            <a:ext cx="9436735" cy="42856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主力资金排序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55030" y="1106488"/>
            <a:ext cx="5080000" cy="476948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市场普遍存在反弹二波启动的预期，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本轮一波反弹以纯粹的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超跌修复为主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，行情普涨、无核心主线，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而二波行情想要延续，必须诞生</a:t>
            </a:r>
            <a:r>
              <a:rPr lang="zh-CN" altLang="en-US" sz="1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明确的领涨主线，依靠龙头标的超预期走强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，打开板块高度、凝聚市场合力，行情才能顺利延续。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10日主力排序，筛序板块趋势、个股板块地位，剔除后排跟风弱势标的：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一是板块自身的趋势行情；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二是看龙头、做跟风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科技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光通信、国产芯片等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非科技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医药，消费等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006205" y="71342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078865"/>
            <a:ext cx="5753100" cy="45529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科技超跌弹性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4775" y="1363345"/>
            <a:ext cx="7684135" cy="39344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7604760" y="2521585"/>
            <a:ext cx="4559935" cy="107632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266700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科技核心股的节奏低吸：鉴于科技板块将放缓调整，核心科技权重股虽不至于连续大跌，但至少应维持震荡格局。可在此类标的上进行超跌反弹式的节奏低吸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--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双创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ETF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波段先锋福利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58115" y="455295"/>
            <a:ext cx="12498705" cy="622046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4150" y="-73025"/>
            <a:ext cx="11835765" cy="570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控盘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风险！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9860" y="990600"/>
            <a:ext cx="4250055" cy="5057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抱团股如何判断走弱信号：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震荡期间，调整时间长，但是不能在时间长的基础上，</a:t>
            </a:r>
            <a:r>
              <a:rPr lang="en-US" altLang="zh-CN" sz="1600"/>
              <a:t>K</a:t>
            </a:r>
            <a:r>
              <a:rPr lang="zh-CN" altLang="en-US" sz="1600"/>
              <a:t>线越走越弱（阴多阳少），越跌越多。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出现缩量，已经调整充分的，尝试反弹还继续杀跌（放量长阴），意味着筹码可能松动。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持续走弱</a:t>
            </a:r>
            <a:r>
              <a:rPr lang="en-US" altLang="zh-CN" sz="1600"/>
              <a:t>--</a:t>
            </a:r>
            <a:r>
              <a:rPr lang="zh-CN" altLang="en-US" sz="1600"/>
              <a:t>控盘减少、或者流动资金持续翻绿；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确定走弱</a:t>
            </a:r>
            <a:r>
              <a:rPr lang="en-US" altLang="zh-CN" sz="1600"/>
              <a:t>--</a:t>
            </a:r>
            <a:r>
              <a:rPr lang="zh-CN" altLang="en-US" sz="1600"/>
              <a:t>跌破智能辅助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节奏</a:t>
            </a:r>
            <a:r>
              <a:rPr lang="en-US" altLang="zh-CN" sz="1600"/>
              <a:t>--</a:t>
            </a:r>
            <a:r>
              <a:rPr lang="zh-CN" altLang="en-US" sz="1600"/>
              <a:t>上影线是放量的，代表振幅加大，共识分歧；</a:t>
            </a:r>
            <a:endParaRPr lang="zh-CN" altLang="en-US" sz="1600"/>
          </a:p>
          <a:p>
            <a:r>
              <a:rPr lang="zh-CN" altLang="en-US" sz="1600"/>
              <a:t>十字是缩量的，代表振幅降低，共识更容易达成；</a:t>
            </a:r>
            <a:endParaRPr lang="zh-CN" altLang="en-US" sz="1600"/>
          </a:p>
          <a:p>
            <a:r>
              <a:rPr lang="zh-CN" altLang="en-US" sz="1600"/>
              <a:t>上影线都是高抛的，十字都是低吸的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" y="1121410"/>
            <a:ext cx="7222490" cy="4415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62405" y="4127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资金走弱不加仓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5" y="1040765"/>
            <a:ext cx="7898130" cy="4777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379460" y="2212975"/>
            <a:ext cx="356425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放量中大阴或者长上影线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流动资金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持续翻绿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绿肥红瘦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主力控盘递减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2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3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4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5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6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7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8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6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7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8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9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1301</Words>
  <Application>WPS 演示</Application>
  <PresentationFormat>宽屏</PresentationFormat>
  <Paragraphs>187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微软雅黑</vt:lpstr>
      <vt:lpstr>思源黑体 Medium</vt:lpstr>
      <vt:lpstr>黑体</vt:lpstr>
      <vt:lpstr>思源黑体 CN Regular</vt:lpstr>
      <vt:lpstr>思源黑体 CN Light</vt:lpstr>
      <vt:lpstr>思源黑体 CN Bold</vt:lpstr>
      <vt:lpstr>思源黑体 CN Medium</vt:lpstr>
      <vt:lpstr>思源黑体 CN Heavy</vt:lpstr>
      <vt:lpstr>思源黑体 CN Normal</vt:lpstr>
      <vt:lpstr>KSOF28C8607A</vt:lpstr>
      <vt:lpstr>ksdb</vt:lpstr>
      <vt:lpstr>Arial Unicode MS</vt:lpstr>
      <vt:lpstr>Calibri</vt:lpstr>
      <vt:lpstr>KSOFBD28ECAF</vt:lpstr>
      <vt:lpstr>KSOFDDF4E7ED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曾文龙</cp:lastModifiedBy>
  <cp:revision>324</cp:revision>
  <dcterms:created xsi:type="dcterms:W3CDTF">2019-06-19T02:08:00Z</dcterms:created>
  <dcterms:modified xsi:type="dcterms:W3CDTF">2026-08-13T12:41:32Z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6D8B6D03F31C4DA3A2E4564100D773A3_13</vt:lpwstr>
  </property>
</Properties>
</file>