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205" r:id="rId6"/>
    <p:sldId id="1273" r:id="rId8"/>
    <p:sldId id="894" r:id="rId9"/>
    <p:sldId id="607" r:id="rId10"/>
    <p:sldId id="1275" r:id="rId11"/>
    <p:sldId id="1292" r:id="rId12"/>
    <p:sldId id="1276" r:id="rId13"/>
    <p:sldId id="1294" r:id="rId14"/>
    <p:sldId id="614" r:id="rId15"/>
    <p:sldId id="1289" r:id="rId16"/>
    <p:sldId id="1281" r:id="rId17"/>
    <p:sldId id="1282" r:id="rId18"/>
    <p:sldId id="1284" r:id="rId19"/>
    <p:sldId id="1295" r:id="rId20"/>
    <p:sldId id="1296" r:id="rId21"/>
    <p:sldId id="1029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3" userDrawn="1">
          <p15:clr>
            <a:srgbClr val="A4A3A4"/>
          </p15:clr>
        </p15:guide>
        <p15:guide id="2" pos="3812" userDrawn="1">
          <p15:clr>
            <a:srgbClr val="A4A3A4"/>
          </p15:clr>
        </p15:guide>
        <p15:guide id="3" pos="494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255442523" name="婵&amp;HO" initials="婵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75"/>
    <a:srgbClr val="B34500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63"/>
        <p:guide pos="3812"/>
        <p:guide pos="494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54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2.png"/><Relationship Id="rId7" Type="http://schemas.openxmlformats.org/officeDocument/2006/relationships/image" Target="../media/image4.png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6.png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1" Type="http://schemas.openxmlformats.org/officeDocument/2006/relationships/image" Target="../media/image5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2.png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22300" y="6431915"/>
            <a:ext cx="10888345" cy="442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 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何灶婵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，投顾执业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编号:A1120622050001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，基金从业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A20211117003798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风险提示:观点基于软件数据和理论模型分析，仅供参考，不构成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建议，股市有风险，投资需谨慎。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基金的过往业绩并不预示其未来表现，基金管理人管理的其他基金的业绩并不构成基金业绩表现的保证。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5.xml"/><Relationship Id="rId3" Type="http://schemas.openxmlformats.org/officeDocument/2006/relationships/image" Target="../media/image10.png"/><Relationship Id="rId2" Type="http://schemas.openxmlformats.org/officeDocument/2006/relationships/tags" Target="../tags/tag34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4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5.xml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7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8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9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50.xml"/><Relationship Id="rId1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2.xml"/><Relationship Id="rId1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38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39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0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2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17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7500" y="1876425"/>
            <a:ext cx="8763635" cy="1329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风口主题</a:t>
            </a:r>
            <a:r>
              <a:rPr lang="en-US" alt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 </a:t>
            </a: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强者恒强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何灶婵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53970" y="4074160"/>
            <a:ext cx="3497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:A1120622050001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5708015" cy="122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资深投顾，金融专业出身，专注研究市场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余年。对大盘研判有独特自我见解。独创翻倍超跌战法、龙头回马枪，方法实用易懂，服务专业用心，深受用户朋友的喜欢。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11" name="图片 10" descr="132_1725773815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530" y="727710"/>
            <a:ext cx="3937635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跟随趋势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62965" y="5666740"/>
            <a:ext cx="10737215" cy="779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半导体元件、交换机、创新药率先站上周线辅助线上方，机构提前建仓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而半导体元件、交换机海洋状态处于中位，创新药出于中位启动</a:t>
            </a:r>
            <a:endParaRPr lang="en-US" altLang="zh-CN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598535" y="1964690"/>
            <a:ext cx="3529330" cy="2894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965" y="1005840"/>
            <a:ext cx="9991725" cy="442404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AI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应用端仍需反复筑底过程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62025" y="5838825"/>
            <a:ext cx="1042162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olidFill>
                  <a:srgbClr val="FF0000"/>
                </a:solidFill>
              </a:rPr>
              <a:t>AI</a:t>
            </a:r>
            <a:r>
              <a:rPr lang="zh-CN" altLang="en-US" b="1">
                <a:solidFill>
                  <a:srgbClr val="FF0000"/>
                </a:solidFill>
              </a:rPr>
              <a:t>科技下游，</a:t>
            </a:r>
            <a:r>
              <a:rPr lang="en-US" altLang="zh-CN" b="1">
                <a:solidFill>
                  <a:srgbClr val="FF0000"/>
                </a:solidFill>
              </a:rPr>
              <a:t>AI</a:t>
            </a:r>
            <a:r>
              <a:rPr lang="zh-CN" altLang="en-US" b="1">
                <a:solidFill>
                  <a:srgbClr val="FF0000"/>
                </a:solidFill>
              </a:rPr>
              <a:t>应用端处于底部启动阶段，但筑底仍有一个震荡洗盘过程，风物宜长线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5025" y="1388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2" name="文本框 1"/>
          <p:cNvSpPr txBox="1"/>
          <p:nvPr/>
        </p:nvSpPr>
        <p:spPr>
          <a:xfrm>
            <a:off x="962025" y="1515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7445375" y="1820545"/>
            <a:ext cx="4437380" cy="31559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2025" y="880110"/>
            <a:ext cx="9949180" cy="47453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06855" y="2926715"/>
            <a:ext cx="95123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操作策略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选股策略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622550" y="5838825"/>
            <a:ext cx="8761095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5025" y="1388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2" name="文本框 1"/>
          <p:cNvSpPr txBox="1"/>
          <p:nvPr/>
        </p:nvSpPr>
        <p:spPr>
          <a:xfrm>
            <a:off x="962025" y="1515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6746875" y="1515745"/>
            <a:ext cx="5135880" cy="4356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/>
              <a:t>1</a:t>
            </a:r>
            <a:r>
              <a:rPr lang="zh-CN" altLang="en-US" sz="2400"/>
              <a:t>、优选第一波启动后回踩</a:t>
            </a:r>
            <a:endParaRPr lang="zh-CN" altLang="en-US" sz="2400"/>
          </a:p>
          <a:p>
            <a:endParaRPr lang="en-US" altLang="zh-CN" sz="2400"/>
          </a:p>
          <a:p>
            <a:r>
              <a:rPr lang="en-US" altLang="zh-CN" sz="2400"/>
              <a:t>2</a:t>
            </a:r>
            <a:r>
              <a:rPr lang="zh-CN" altLang="en-US" sz="2400"/>
              <a:t>、双龙</a:t>
            </a:r>
            <a:r>
              <a:rPr lang="en-US" altLang="zh-CN" sz="2400"/>
              <a:t>/</a:t>
            </a:r>
            <a:r>
              <a:rPr lang="zh-CN" altLang="en-US" sz="2400"/>
              <a:t>单红</a:t>
            </a:r>
            <a:r>
              <a:rPr lang="en-US" altLang="zh-CN" sz="2400"/>
              <a:t>+</a:t>
            </a:r>
            <a:r>
              <a:rPr lang="zh-CN" altLang="en-US" sz="2400"/>
              <a:t>双紫启动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3</a:t>
            </a:r>
            <a:r>
              <a:rPr lang="zh-CN" altLang="en-US" sz="2400"/>
              <a:t>、厂字形回踩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4</a:t>
            </a:r>
            <a:r>
              <a:rPr lang="zh-CN" altLang="en-US" sz="2400"/>
              <a:t>、回踩蓝线支撑低吸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5</a:t>
            </a:r>
            <a:r>
              <a:rPr lang="zh-CN" altLang="en-US" sz="2400"/>
              <a:t>、跌破熊线超短线破位风险</a:t>
            </a:r>
            <a:endParaRPr lang="zh-CN" altLang="en-US" sz="24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2150" y="1144905"/>
            <a:ext cx="5557520" cy="47282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462780" y="158115"/>
            <a:ext cx="4064000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案例解读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0215" y="1136015"/>
            <a:ext cx="6306185" cy="49968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" y="861695"/>
            <a:ext cx="5283835" cy="52711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56455" y="0"/>
            <a:ext cx="4582795" cy="9836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中线选股策略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070" y="670560"/>
            <a:ext cx="8188960" cy="27584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60" y="2804160"/>
            <a:ext cx="8091170" cy="21145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" y="4388485"/>
            <a:ext cx="8347075" cy="18141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4915" y="1158240"/>
            <a:ext cx="4272280" cy="504444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59740" y="6068060"/>
            <a:ext cx="79940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核心行业龙头，从业绩也验证了</a:t>
            </a:r>
            <a:r>
              <a:rPr lang="en-US" altLang="zh-CN" sz="1200"/>
              <a:t>AI</a:t>
            </a:r>
            <a:r>
              <a:rPr lang="zh-CN" altLang="en-US" sz="1200"/>
              <a:t>产业的景气度，</a:t>
            </a:r>
            <a:r>
              <a:rPr lang="en-US" altLang="zh-CN" sz="1200"/>
              <a:t>B</a:t>
            </a:r>
            <a:r>
              <a:rPr lang="zh-CN" altLang="en-US" sz="1200"/>
              <a:t>点启动后 重新关注趋势修复，跌多了回归合理估值。  【工业富联】【中芯国际】【生益科技】【网宿科技】.....等等 ，是业绩+海洋低位拐点。</a:t>
            </a:r>
            <a:endParaRPr lang="zh-CN" altLang="en-US" sz="1200"/>
          </a:p>
        </p:txBody>
      </p:sp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短线强势股买卖点细节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3440" y="1003300"/>
            <a:ext cx="10842625" cy="5228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在期-1920x10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行情要点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主线热点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选股策略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行情要点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B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点回档金叉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强者恒强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7040" y="5428615"/>
            <a:ext cx="11216640" cy="10083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92645" y="1076325"/>
            <a:ext cx="4338320" cy="5224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平均股价</a:t>
            </a:r>
            <a:r>
              <a:rPr lang="en-US" altLang="zh-CN"/>
              <a:t>B</a:t>
            </a:r>
            <a:r>
              <a:rPr lang="zh-CN" altLang="en-US"/>
              <a:t>点</a:t>
            </a:r>
            <a:r>
              <a:rPr lang="en-US" altLang="zh-CN"/>
              <a:t>+</a:t>
            </a:r>
            <a:r>
              <a:rPr lang="zh-CN" altLang="en-US"/>
              <a:t>资金绿</a:t>
            </a:r>
            <a:r>
              <a:rPr lang="en-US" altLang="zh-CN"/>
              <a:t>+</a:t>
            </a:r>
            <a:r>
              <a:rPr lang="zh-CN" altLang="en-US"/>
              <a:t>金叉</a:t>
            </a:r>
            <a:r>
              <a:rPr lang="en-US" altLang="zh-CN"/>
              <a:t>+</a:t>
            </a:r>
            <a:r>
              <a:rPr lang="zh-CN" altLang="en-US"/>
              <a:t>熊线上移是最大的机会，仓位</a:t>
            </a:r>
            <a:r>
              <a:rPr lang="en-US" altLang="zh-CN"/>
              <a:t>5-7</a:t>
            </a:r>
            <a:r>
              <a:rPr lang="zh-CN" altLang="en-US"/>
              <a:t>成，逢高减仓，逢低吸纳。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这一波行情上行，几乎无大回调，说明市场认可度高，但场外资金进场不够基金，只要最对趋势向好和资金流入的方向，则是机会为主，个股顺势持股即可。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从横向样本数据来看，短线上攻拐头向下，中线上攻拐头向上，说明短线涨幅过高个股注意赚钱效应下降，而中线类突破年线且主力控盘开始拐头向上强者恒强则是优惠。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上证指数今日突破年线，牛市分界线，接下来留意</a:t>
            </a:r>
            <a:r>
              <a:rPr lang="en-US" altLang="zh-CN"/>
              <a:t>4000</a:t>
            </a:r>
            <a:r>
              <a:rPr lang="zh-CN" altLang="en-US"/>
              <a:t>点关口</a:t>
            </a:r>
            <a:r>
              <a:rPr lang="en-US" altLang="zh-CN"/>
              <a:t>+</a:t>
            </a:r>
            <a:r>
              <a:rPr lang="zh-CN" altLang="en-US"/>
              <a:t>缺口压力，若是能突破上行，则是积极看多。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530" y="1076325"/>
            <a:ext cx="6077585" cy="502729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牛来了？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01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0205" y="5627370"/>
            <a:ext cx="11506835" cy="904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9570" y="4770120"/>
            <a:ext cx="6787515" cy="6661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今日整体市场普涨为主，赚钱效应明显，先出</a:t>
            </a: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点，提前上涨，晚出</a:t>
            </a: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点，有补涨的需求，如科创板</a:t>
            </a: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50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低位补涨，出</a:t>
            </a: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</a:t>
            </a:r>
            <a:endParaRPr lang="zh-CN" altLang="en-US"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721485"/>
            <a:ext cx="5299075" cy="21431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565" y="1721485"/>
            <a:ext cx="3629025" cy="23641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170" y="973455"/>
            <a:ext cx="3517265" cy="49117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科技领涨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967105" y="6020435"/>
            <a:ext cx="1079309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11365" y="998855"/>
            <a:ext cx="4744720" cy="54476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1）泛消费：《扩大消费“十五五”规划》提出，到2030年社会消费品零售总额达到60万亿元左右等目标。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2）医药：《上海市国家服务贸易创新发展示范区建设方案》指出，支持生物医药产业创新发展。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3）半导体芯片：闪迪公布长期财务蓝图，预计2028至2030财年营收将保持中高双位数增长，非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GAAP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口径下毛利率约80%、营业利润率约75%、调整后自由现金流利润率约50%。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4）算力硬件：英伟达宣布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Spectrum-X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以太网硅光交换机已进入全面量产阶段；南亚塑料宣布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CCL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及半固化片调涨20～25％，自2026年9月1日起生效。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5）机器人：国家统计局称，前7个月我国工业机器人产量同比增长28.5%，机器人领域快速发展。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850" y="999490"/>
            <a:ext cx="6350000" cy="48590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2663190"/>
            <a:ext cx="9072245" cy="1003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主线热点</a:t>
            </a:r>
            <a:endParaRPr lang="zh-CN" altLang="en-US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主题热点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0665" y="6020435"/>
            <a:ext cx="831532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80455" y="1369695"/>
            <a:ext cx="5713730" cy="5256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08420" y="927100"/>
            <a:ext cx="5784215" cy="4525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/>
              <a:t>*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619760" y="5205095"/>
            <a:ext cx="11274425" cy="12414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从涨停棱镜来看，近期资金流入靠前且反复上榜主题有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云计算、国产芯片、大消费、机器人、医药（创新药）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endParaRPr lang="zh-CN" altLang="en-US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核心主线：</a:t>
            </a:r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AI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科技如国产芯片、云计算、光通信等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副线</a:t>
            </a:r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--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大消费、医药、机器人概念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3595" y="769620"/>
            <a:ext cx="9689465" cy="44348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5835" y="5666740"/>
            <a:ext cx="9810750" cy="659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大盘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点，金叉当天关注资金流入靠前的主题，代表新一轮主线方向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如国产芯片股价处于牛熊线之上，符合双红模式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资金翻红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首日金叉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 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跟随资金方向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155" y="1047750"/>
            <a:ext cx="3846195" cy="45383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978535"/>
            <a:ext cx="3618230" cy="46075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4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COMMONDATA" val="eyJoZGlkIjoiNjJjNmZlMjNkOTJmNDA2NmIwMGRiZmY5MDY5NzA4NDgifQ=="/>
  <p:tag name="KSO_WPP_MARK_KEY" val="257877f6-fe8c-4c47-ab4c-274c99a6a791"/>
  <p:tag name="commondata" val="eyJoZGlkIjoiY2NjMjc2YTM3OTU3MDczMTg5NGExODc2MDBmZmJkNzM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1280</Words>
  <Application>WPS 演示</Application>
  <PresentationFormat>宽屏</PresentationFormat>
  <Paragraphs>117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Wingdings</vt:lpstr>
      <vt:lpstr>思源黑体 CN Normal</vt:lpstr>
      <vt:lpstr>黑体</vt:lpstr>
      <vt:lpstr>思源黑体 CN Light</vt:lpstr>
      <vt:lpstr>思源黑体 CN Bold</vt:lpstr>
      <vt:lpstr>思源黑体 CN Medium</vt:lpstr>
      <vt:lpstr>Noto Sans S Chinese Medium</vt:lpstr>
      <vt:lpstr>DIN Black</vt:lpstr>
      <vt:lpstr>楷体</vt:lpstr>
      <vt:lpstr>KSOFDDF4E7ED</vt:lpstr>
      <vt:lpstr>Segoe Print</vt:lpstr>
      <vt:lpstr>KSOF618801C0</vt:lpstr>
      <vt:lpstr>Arial Unicode MS</vt:lpstr>
      <vt:lpstr>Calibri</vt:lpstr>
      <vt:lpstr>KSOF954951BB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俏俏</cp:lastModifiedBy>
  <cp:revision>1038</cp:revision>
  <dcterms:created xsi:type="dcterms:W3CDTF">2019-06-19T02:08:00Z</dcterms:created>
  <dcterms:modified xsi:type="dcterms:W3CDTF">2026-08-17T10:12:18Z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98B0645011BC43B0BFB9BFC8374894E3</vt:lpwstr>
  </property>
</Properties>
</file>