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60" r:id="rId3"/>
    <p:sldId id="321" r:id="rId4"/>
    <p:sldId id="322" r:id="rId5"/>
    <p:sldId id="340" r:id="rId6"/>
    <p:sldId id="337" r:id="rId7"/>
    <p:sldId id="329" r:id="rId8"/>
    <p:sldId id="313" r:id="rId9"/>
    <p:sldId id="314" r:id="rId10"/>
    <p:sldId id="315" r:id="rId11"/>
    <p:sldId id="317" r:id="rId12"/>
    <p:sldId id="264" r:id="rId1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作者" initials="A" lastIdx="0" clrIdx="0"/>
  <p:cmAuthor id="2" name="十二 猪肠" initials="十二" lastIdx="0" clrIdx="1"/>
  <p:cmAuthor id="3" name="Administrat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5CB"/>
    <a:srgbClr val="ED0415"/>
    <a:srgbClr val="E90212"/>
    <a:srgbClr val="644242"/>
    <a:srgbClr val="8D2F2F"/>
    <a:srgbClr val="6A2323"/>
    <a:srgbClr val="571D1D"/>
    <a:srgbClr val="FFFCD8"/>
    <a:srgbClr val="FFF1B7"/>
    <a:srgbClr val="FFE9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commentAuthors" Target="commentAuthors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notesMaster" Target="notesMasters/notesMaster1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6" Type="http://schemas.openxmlformats.org/officeDocument/2006/relationships/tags" Target="../tags/tag38.xml"/><Relationship Id="rId5" Type="http://schemas.openxmlformats.org/officeDocument/2006/relationships/tags" Target="../tags/tag37.xml"/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9" Type="http://schemas.openxmlformats.org/officeDocument/2006/relationships/tags" Target="../tags/tag14.xml"/><Relationship Id="rId8" Type="http://schemas.openxmlformats.org/officeDocument/2006/relationships/tags" Target="../tags/tag13.xml"/><Relationship Id="rId7" Type="http://schemas.openxmlformats.org/officeDocument/2006/relationships/tags" Target="../tags/tag12.xml"/><Relationship Id="rId6" Type="http://schemas.openxmlformats.org/officeDocument/2006/relationships/tags" Target="../tags/tag11.xml"/><Relationship Id="rId5" Type="http://schemas.openxmlformats.org/officeDocument/2006/relationships/tags" Target="../tags/tag10.xml"/><Relationship Id="rId4" Type="http://schemas.openxmlformats.org/officeDocument/2006/relationships/tags" Target="../tags/tag9.xml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5" Type="http://schemas.openxmlformats.org/officeDocument/2006/relationships/tags" Target="../tags/tag18.xml"/><Relationship Id="rId4" Type="http://schemas.openxmlformats.org/officeDocument/2006/relationships/tags" Target="../tags/tag17.xml"/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7" Type="http://schemas.openxmlformats.org/officeDocument/2006/relationships/tags" Target="../tags/tag24.xml"/><Relationship Id="rId6" Type="http://schemas.openxmlformats.org/officeDocument/2006/relationships/tags" Target="../tags/tag23.xml"/><Relationship Id="rId5" Type="http://schemas.openxmlformats.org/officeDocument/2006/relationships/tags" Target="../tags/tag22.xml"/><Relationship Id="rId4" Type="http://schemas.openxmlformats.org/officeDocument/2006/relationships/tags" Target="../tags/tag21.xml"/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画板 1 拷贝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 descr="组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361440" y="2157730"/>
            <a:ext cx="2554605" cy="1559560"/>
          </a:xfrm>
          <a:prstGeom prst="rect">
            <a:avLst/>
          </a:prstGeom>
        </p:spPr>
      </p:pic>
      <p:pic>
        <p:nvPicPr>
          <p:cNvPr id="9" name="图片 8" descr="组 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102340" y="6539865"/>
            <a:ext cx="875030" cy="234950"/>
          </a:xfrm>
          <a:prstGeom prst="rect">
            <a:avLst/>
          </a:prstGeom>
        </p:spPr>
      </p:pic>
      <p:pic>
        <p:nvPicPr>
          <p:cNvPr id="4" name="图片 3" descr="图片1 拷贝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478770" y="183515"/>
            <a:ext cx="1391920" cy="30035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画板 1 拷贝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 descr="组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02340" y="6539865"/>
            <a:ext cx="875030" cy="2349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画板 1 拷贝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 descr="图片1 拷贝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78770" y="183515"/>
            <a:ext cx="1391920" cy="30035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画板 1 拷贝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 descr="组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02340" y="6539865"/>
            <a:ext cx="875030" cy="234950"/>
          </a:xfrm>
          <a:prstGeom prst="rect">
            <a:avLst/>
          </a:prstGeom>
        </p:spPr>
      </p:pic>
      <p:pic>
        <p:nvPicPr>
          <p:cNvPr id="4" name="图片 3" descr="图片1 拷贝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478770" y="183515"/>
            <a:ext cx="1391920" cy="300355"/>
          </a:xfrm>
          <a:prstGeom prst="rect">
            <a:avLst/>
          </a:prstGeom>
        </p:spPr>
      </p:pic>
      <p:sp>
        <p:nvSpPr>
          <p:cNvPr id="2" name="文本框 1"/>
          <p:cNvSpPr txBox="1"/>
          <p:nvPr userDrawn="1"/>
        </p:nvSpPr>
        <p:spPr>
          <a:xfrm>
            <a:off x="3626485" y="658114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sp>
        <p:nvSpPr>
          <p:cNvPr id="3" name="文本框 2"/>
          <p:cNvSpPr txBox="1"/>
          <p:nvPr userDrawn="1"/>
        </p:nvSpPr>
        <p:spPr>
          <a:xfrm>
            <a:off x="298450" y="6499225"/>
            <a:ext cx="1041209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【经传多赢投资顾问曾文龙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(A1120620070001)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，观点基于软件数据和理论模型分析，仅供参考，不构成投资建议，市场有风险，投资需谨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!</a:t>
            </a:r>
            <a:endParaRPr lang="en-US" altLang="zh-CN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画板 1 拷贝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tags" Target="../tags/tag44.xml"/><Relationship Id="rId17" Type="http://schemas.openxmlformats.org/officeDocument/2006/relationships/tags" Target="../tags/tag43.xml"/><Relationship Id="rId16" Type="http://schemas.openxmlformats.org/officeDocument/2006/relationships/tags" Target="../tags/tag42.xml"/><Relationship Id="rId15" Type="http://schemas.openxmlformats.org/officeDocument/2006/relationships/tags" Target="../tags/tag41.xml"/><Relationship Id="rId14" Type="http://schemas.openxmlformats.org/officeDocument/2006/relationships/tags" Target="../tags/tag40.xml"/><Relationship Id="rId13" Type="http://schemas.openxmlformats.org/officeDocument/2006/relationships/tags" Target="../tags/tag39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8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51.xml"/><Relationship Id="rId8" Type="http://schemas.openxmlformats.org/officeDocument/2006/relationships/tags" Target="../tags/tag50.xml"/><Relationship Id="rId7" Type="http://schemas.openxmlformats.org/officeDocument/2006/relationships/tags" Target="../tags/tag49.xml"/><Relationship Id="rId6" Type="http://schemas.openxmlformats.org/officeDocument/2006/relationships/tags" Target="../tags/tag48.xml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tags" Target="../tags/tag47.xml"/><Relationship Id="rId2" Type="http://schemas.openxmlformats.org/officeDocument/2006/relationships/tags" Target="../tags/tag46.xml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45.xml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tags" Target="../tags/tag112.xml"/><Relationship Id="rId4" Type="http://schemas.openxmlformats.org/officeDocument/2006/relationships/image" Target="../media/image26.png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tags" Target="../tags/tag1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113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59.xml"/><Relationship Id="rId8" Type="http://schemas.openxmlformats.org/officeDocument/2006/relationships/tags" Target="../tags/tag58.xml"/><Relationship Id="rId7" Type="http://schemas.openxmlformats.org/officeDocument/2006/relationships/tags" Target="../tags/tag57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image" Target="../media/image8.png"/><Relationship Id="rId13" Type="http://schemas.openxmlformats.org/officeDocument/2006/relationships/slideLayout" Target="../slideLayouts/slideLayout6.xml"/><Relationship Id="rId12" Type="http://schemas.openxmlformats.org/officeDocument/2006/relationships/tags" Target="../tags/tag60.xml"/><Relationship Id="rId11" Type="http://schemas.openxmlformats.org/officeDocument/2006/relationships/image" Target="../media/image11.png"/><Relationship Id="rId10" Type="http://schemas.openxmlformats.org/officeDocument/2006/relationships/image" Target="../media/image10.png"/><Relationship Id="rId1" Type="http://schemas.openxmlformats.org/officeDocument/2006/relationships/tags" Target="../tags/tag52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68.xml"/><Relationship Id="rId8" Type="http://schemas.openxmlformats.org/officeDocument/2006/relationships/tags" Target="../tags/tag67.xml"/><Relationship Id="rId7" Type="http://schemas.openxmlformats.org/officeDocument/2006/relationships/tags" Target="../tags/tag66.xml"/><Relationship Id="rId6" Type="http://schemas.openxmlformats.org/officeDocument/2006/relationships/tags" Target="../tags/tag65.xml"/><Relationship Id="rId5" Type="http://schemas.openxmlformats.org/officeDocument/2006/relationships/tags" Target="../tags/tag64.xml"/><Relationship Id="rId4" Type="http://schemas.openxmlformats.org/officeDocument/2006/relationships/tags" Target="../tags/tag63.xml"/><Relationship Id="rId3" Type="http://schemas.openxmlformats.org/officeDocument/2006/relationships/tags" Target="../tags/tag62.xml"/><Relationship Id="rId2" Type="http://schemas.openxmlformats.org/officeDocument/2006/relationships/image" Target="../media/image8.png"/><Relationship Id="rId14" Type="http://schemas.openxmlformats.org/officeDocument/2006/relationships/slideLayout" Target="../slideLayouts/slideLayout6.xml"/><Relationship Id="rId13" Type="http://schemas.openxmlformats.org/officeDocument/2006/relationships/tags" Target="../tags/tag69.xml"/><Relationship Id="rId12" Type="http://schemas.openxmlformats.org/officeDocument/2006/relationships/image" Target="../media/image13.png"/><Relationship Id="rId11" Type="http://schemas.openxmlformats.org/officeDocument/2006/relationships/image" Target="../media/image12.png"/><Relationship Id="rId10" Type="http://schemas.openxmlformats.org/officeDocument/2006/relationships/image" Target="../media/image10.png"/><Relationship Id="rId1" Type="http://schemas.openxmlformats.org/officeDocument/2006/relationships/tags" Target="../tags/tag61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77.xml"/><Relationship Id="rId8" Type="http://schemas.openxmlformats.org/officeDocument/2006/relationships/tags" Target="../tags/tag76.xml"/><Relationship Id="rId7" Type="http://schemas.openxmlformats.org/officeDocument/2006/relationships/tags" Target="../tags/tag75.xml"/><Relationship Id="rId6" Type="http://schemas.openxmlformats.org/officeDocument/2006/relationships/tags" Target="../tags/tag74.xml"/><Relationship Id="rId5" Type="http://schemas.openxmlformats.org/officeDocument/2006/relationships/tags" Target="../tags/tag73.xml"/><Relationship Id="rId4" Type="http://schemas.openxmlformats.org/officeDocument/2006/relationships/tags" Target="../tags/tag72.xml"/><Relationship Id="rId3" Type="http://schemas.openxmlformats.org/officeDocument/2006/relationships/tags" Target="../tags/tag71.xml"/><Relationship Id="rId2" Type="http://schemas.openxmlformats.org/officeDocument/2006/relationships/image" Target="../media/image8.png"/><Relationship Id="rId13" Type="http://schemas.openxmlformats.org/officeDocument/2006/relationships/slideLayout" Target="../slideLayouts/slideLayout6.xml"/><Relationship Id="rId12" Type="http://schemas.openxmlformats.org/officeDocument/2006/relationships/tags" Target="../tags/tag78.xml"/><Relationship Id="rId11" Type="http://schemas.openxmlformats.org/officeDocument/2006/relationships/image" Target="../media/image14.png"/><Relationship Id="rId10" Type="http://schemas.openxmlformats.org/officeDocument/2006/relationships/image" Target="../media/image10.png"/><Relationship Id="rId1" Type="http://schemas.openxmlformats.org/officeDocument/2006/relationships/tags" Target="../tags/tag70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86.xml"/><Relationship Id="rId8" Type="http://schemas.openxmlformats.org/officeDocument/2006/relationships/tags" Target="../tags/tag85.xml"/><Relationship Id="rId7" Type="http://schemas.openxmlformats.org/officeDocument/2006/relationships/tags" Target="../tags/tag84.xml"/><Relationship Id="rId6" Type="http://schemas.openxmlformats.org/officeDocument/2006/relationships/tags" Target="../tags/tag83.xml"/><Relationship Id="rId5" Type="http://schemas.openxmlformats.org/officeDocument/2006/relationships/tags" Target="../tags/tag82.xml"/><Relationship Id="rId4" Type="http://schemas.openxmlformats.org/officeDocument/2006/relationships/tags" Target="../tags/tag81.xml"/><Relationship Id="rId3" Type="http://schemas.openxmlformats.org/officeDocument/2006/relationships/tags" Target="../tags/tag80.xml"/><Relationship Id="rId2" Type="http://schemas.openxmlformats.org/officeDocument/2006/relationships/image" Target="../media/image8.png"/><Relationship Id="rId14" Type="http://schemas.openxmlformats.org/officeDocument/2006/relationships/slideLayout" Target="../slideLayouts/slideLayout6.xml"/><Relationship Id="rId13" Type="http://schemas.openxmlformats.org/officeDocument/2006/relationships/tags" Target="../tags/tag87.xml"/><Relationship Id="rId12" Type="http://schemas.openxmlformats.org/officeDocument/2006/relationships/image" Target="../media/image16.png"/><Relationship Id="rId11" Type="http://schemas.openxmlformats.org/officeDocument/2006/relationships/image" Target="../media/image15.png"/><Relationship Id="rId10" Type="http://schemas.openxmlformats.org/officeDocument/2006/relationships/image" Target="../media/image10.png"/><Relationship Id="rId1" Type="http://schemas.openxmlformats.org/officeDocument/2006/relationships/tags" Target="../tags/tag79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95.xml"/><Relationship Id="rId8" Type="http://schemas.openxmlformats.org/officeDocument/2006/relationships/tags" Target="../tags/tag94.xml"/><Relationship Id="rId7" Type="http://schemas.openxmlformats.org/officeDocument/2006/relationships/tags" Target="../tags/tag93.xml"/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tags" Target="../tags/tag90.xml"/><Relationship Id="rId3" Type="http://schemas.openxmlformats.org/officeDocument/2006/relationships/tags" Target="../tags/tag89.xml"/><Relationship Id="rId2" Type="http://schemas.openxmlformats.org/officeDocument/2006/relationships/image" Target="../media/image8.png"/><Relationship Id="rId13" Type="http://schemas.openxmlformats.org/officeDocument/2006/relationships/slideLayout" Target="../slideLayouts/slideLayout6.xml"/><Relationship Id="rId12" Type="http://schemas.openxmlformats.org/officeDocument/2006/relationships/tags" Target="../tags/tag96.xml"/><Relationship Id="rId11" Type="http://schemas.openxmlformats.org/officeDocument/2006/relationships/image" Target="../media/image17.png"/><Relationship Id="rId10" Type="http://schemas.openxmlformats.org/officeDocument/2006/relationships/image" Target="../media/image10.png"/><Relationship Id="rId1" Type="http://schemas.openxmlformats.org/officeDocument/2006/relationships/tags" Target="../tags/tag88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98.xml"/><Relationship Id="rId2" Type="http://schemas.openxmlformats.org/officeDocument/2006/relationships/image" Target="../media/image18.png"/><Relationship Id="rId1" Type="http://schemas.openxmlformats.org/officeDocument/2006/relationships/tags" Target="../tags/tag97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100.xml"/><Relationship Id="rId2" Type="http://schemas.openxmlformats.org/officeDocument/2006/relationships/image" Target="../media/image19.png"/><Relationship Id="rId1" Type="http://schemas.openxmlformats.org/officeDocument/2006/relationships/tags" Target="../tags/tag99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106.xml"/><Relationship Id="rId8" Type="http://schemas.openxmlformats.org/officeDocument/2006/relationships/image" Target="../media/image22.png"/><Relationship Id="rId7" Type="http://schemas.openxmlformats.org/officeDocument/2006/relationships/tags" Target="../tags/tag105.xml"/><Relationship Id="rId6" Type="http://schemas.openxmlformats.org/officeDocument/2006/relationships/image" Target="../media/image21.png"/><Relationship Id="rId5" Type="http://schemas.openxmlformats.org/officeDocument/2006/relationships/tags" Target="../tags/tag104.xml"/><Relationship Id="rId4" Type="http://schemas.openxmlformats.org/officeDocument/2006/relationships/tags" Target="../tags/tag103.xml"/><Relationship Id="rId3" Type="http://schemas.openxmlformats.org/officeDocument/2006/relationships/image" Target="../media/image20.png"/><Relationship Id="rId2" Type="http://schemas.openxmlformats.org/officeDocument/2006/relationships/tags" Target="../tags/tag102.xml"/><Relationship Id="rId15" Type="http://schemas.openxmlformats.org/officeDocument/2006/relationships/slideLayout" Target="../slideLayouts/slideLayout4.xml"/><Relationship Id="rId14" Type="http://schemas.openxmlformats.org/officeDocument/2006/relationships/tags" Target="../tags/tag110.xml"/><Relationship Id="rId13" Type="http://schemas.openxmlformats.org/officeDocument/2006/relationships/tags" Target="../tags/tag109.xml"/><Relationship Id="rId12" Type="http://schemas.openxmlformats.org/officeDocument/2006/relationships/tags" Target="../tags/tag108.xml"/><Relationship Id="rId11" Type="http://schemas.openxmlformats.org/officeDocument/2006/relationships/tags" Target="../tags/tag107.xml"/><Relationship Id="rId10" Type="http://schemas.openxmlformats.org/officeDocument/2006/relationships/image" Target="../media/image23.png"/><Relationship Id="rId1" Type="http://schemas.openxmlformats.org/officeDocument/2006/relationships/tags" Target="../tags/tag10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文本框 6"/>
          <p:cNvSpPr txBox="1"/>
          <p:nvPr/>
        </p:nvSpPr>
        <p:spPr>
          <a:xfrm>
            <a:off x="2480310" y="2893695"/>
            <a:ext cx="722439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4200">
                <a:gradFill>
                  <a:gsLst>
                    <a:gs pos="0">
                      <a:srgbClr val="FAFAFA"/>
                    </a:gs>
                    <a:gs pos="100000">
                      <a:srgbClr val="FFF1B7"/>
                    </a:gs>
                  </a:gsLst>
                  <a:lin ang="5400000" scaled="0"/>
                </a:gradFill>
                <a:latin typeface="思源黑体 Medium" panose="020B0600000000000000" charset="-122"/>
                <a:ea typeface="思源黑体 Medium" panose="020B0600000000000000" charset="-122"/>
                <a:cs typeface="思源黑体 Medium" panose="020B0600000000000000" charset="-122"/>
              </a:rPr>
              <a:t>波段先锋营</a:t>
            </a:r>
            <a:endParaRPr lang="zh-CN" sz="4200">
              <a:gradFill>
                <a:gsLst>
                  <a:gs pos="0">
                    <a:srgbClr val="FAFAFA"/>
                  </a:gs>
                  <a:gs pos="100000">
                    <a:srgbClr val="FFF1B7"/>
                  </a:gs>
                </a:gsLst>
                <a:lin ang="5400000" scaled="0"/>
              </a:gradFill>
              <a:latin typeface="思源黑体 Medium" panose="020B0600000000000000" charset="-122"/>
              <a:ea typeface="思源黑体 Medium" panose="020B0600000000000000" charset="-122"/>
              <a:cs typeface="思源黑体 Medium" panose="020B0600000000000000" charset="-122"/>
            </a:endParaRPr>
          </a:p>
        </p:txBody>
      </p:sp>
      <p:grpSp>
        <p:nvGrpSpPr>
          <p:cNvPr id="5" name="组合 4"/>
          <p:cNvGrpSpPr/>
          <p:nvPr>
            <p:custDataLst>
              <p:tags r:id="rId1"/>
            </p:custDataLst>
          </p:nvPr>
        </p:nvGrpSpPr>
        <p:grpSpPr>
          <a:xfrm>
            <a:off x="2176145" y="3871595"/>
            <a:ext cx="8042275" cy="398780"/>
            <a:chOff x="4869" y="6097"/>
            <a:chExt cx="9097" cy="628"/>
          </a:xfrm>
        </p:grpSpPr>
        <p:sp>
          <p:nvSpPr>
            <p:cNvPr id="10" name="文本框 9"/>
            <p:cNvSpPr txBox="1"/>
            <p:nvPr>
              <p:custDataLst>
                <p:tags r:id="rId2"/>
              </p:custDataLst>
            </p:nvPr>
          </p:nvSpPr>
          <p:spPr>
            <a:xfrm>
              <a:off x="4869" y="6097"/>
              <a:ext cx="4425" cy="62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思源黑体 CN Light" panose="020B0300000000000000" charset="-122"/>
                </a:rPr>
                <a:t>经传多赢投资投顾：曾文龙</a:t>
              </a:r>
              <a:endParaRPr lang="zh-CN" altLang="en-US" sz="2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Light" panose="020B0300000000000000" charset="-122"/>
              </a:endParaRPr>
            </a:p>
          </p:txBody>
        </p:sp>
        <p:sp>
          <p:nvSpPr>
            <p:cNvPr id="12" name="文本框 11"/>
            <p:cNvSpPr txBox="1"/>
            <p:nvPr>
              <p:custDataLst>
                <p:tags r:id="rId3"/>
              </p:custDataLst>
            </p:nvPr>
          </p:nvSpPr>
          <p:spPr>
            <a:xfrm>
              <a:off x="9541" y="6097"/>
              <a:ext cx="4425" cy="62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noAutofit/>
            </a:bodyPr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思源黑体 CN Light" panose="020B0300000000000000" charset="-122"/>
                  <a:sym typeface="+mn-ea"/>
                </a:rPr>
                <a:t>执业证书编号</a:t>
              </a:r>
              <a:r>
                <a:rPr lang="en-US" altLang="zh-CN" sz="2000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思源黑体 CN Light" panose="020B0300000000000000" charset="-122"/>
                  <a:sym typeface="+mn-ea"/>
                </a:rPr>
                <a:t>A1120620070001</a:t>
              </a:r>
              <a:endParaRPr lang="en-US" altLang="zh-CN" sz="2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endParaRPr>
            </a:p>
          </p:txBody>
        </p:sp>
      </p:grpSp>
      <p:pic>
        <p:nvPicPr>
          <p:cNvPr id="8" name="图片 7" descr="矢量智能对象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30508" y="962025"/>
            <a:ext cx="1524000" cy="3302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758825" y="1525270"/>
            <a:ext cx="10667365" cy="1368425"/>
          </a:xfrm>
          <a:prstGeom prst="rect">
            <a:avLst/>
          </a:prstGeom>
          <a:noFill/>
          <a:effectLst>
            <a:outerShdw dist="63500" dir="5400000" algn="t" rotWithShape="0">
              <a:srgbClr val="C00000">
                <a:alpha val="40000"/>
              </a:srgbClr>
            </a:outerShdw>
          </a:effectLst>
        </p:spPr>
        <p:txBody>
          <a:bodyPr wrap="square" rtlCol="0">
            <a:spAutoFit/>
          </a:bodyPr>
          <a:p>
            <a:pPr algn="ctr"/>
            <a:r>
              <a:rPr lang="zh-CN" altLang="en-US" sz="8300">
                <a:gradFill>
                  <a:gsLst>
                    <a:gs pos="0">
                      <a:srgbClr val="FAFAFA"/>
                    </a:gs>
                    <a:gs pos="100000">
                      <a:srgbClr val="FFE991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耐心观察</a:t>
            </a:r>
            <a:endParaRPr lang="en-US" altLang="zh-CN" sz="8300">
              <a:gradFill>
                <a:gsLst>
                  <a:gs pos="0">
                    <a:srgbClr val="FAFAFA"/>
                  </a:gs>
                  <a:gs pos="100000">
                    <a:srgbClr val="FFE991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208270" y="6190615"/>
            <a:ext cx="16059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pic>
        <p:nvPicPr>
          <p:cNvPr id="4" name="图片 3" descr="多边形 1 拷贝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2455" y="3126740"/>
            <a:ext cx="336550" cy="292735"/>
          </a:xfrm>
          <a:prstGeom prst="rect">
            <a:avLst/>
          </a:prstGeom>
        </p:spPr>
      </p:pic>
      <p:pic>
        <p:nvPicPr>
          <p:cNvPr id="6" name="图片 5" descr="多边形 1 拷贝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2385060" y="3115945"/>
            <a:ext cx="336550" cy="292735"/>
          </a:xfrm>
          <a:prstGeom prst="rect">
            <a:avLst/>
          </a:prstGeom>
        </p:spPr>
      </p:pic>
      <p:grpSp>
        <p:nvGrpSpPr>
          <p:cNvPr id="9" name="组合 8"/>
          <p:cNvGrpSpPr/>
          <p:nvPr>
            <p:custDataLst>
              <p:tags r:id="rId6"/>
            </p:custDataLst>
          </p:nvPr>
        </p:nvGrpSpPr>
        <p:grpSpPr>
          <a:xfrm>
            <a:off x="2176145" y="4511040"/>
            <a:ext cx="8042275" cy="398780"/>
            <a:chOff x="4869" y="6097"/>
            <a:chExt cx="9097" cy="628"/>
          </a:xfrm>
        </p:grpSpPr>
        <p:sp>
          <p:nvSpPr>
            <p:cNvPr id="11" name="文本框 10"/>
            <p:cNvSpPr txBox="1"/>
            <p:nvPr>
              <p:custDataLst>
                <p:tags r:id="rId7"/>
              </p:custDataLst>
            </p:nvPr>
          </p:nvSpPr>
          <p:spPr>
            <a:xfrm>
              <a:off x="4869" y="6097"/>
              <a:ext cx="4425" cy="62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思源黑体 CN Light" panose="020B0300000000000000" charset="-122"/>
                </a:rPr>
                <a:t>经传多赢基金从业人员：曾文龙</a:t>
              </a:r>
              <a:endParaRPr lang="zh-CN" altLang="en-US" sz="2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Light" panose="020B0300000000000000" charset="-122"/>
              </a:endParaRPr>
            </a:p>
          </p:txBody>
        </p:sp>
        <p:sp>
          <p:nvSpPr>
            <p:cNvPr id="13" name="文本框 12"/>
            <p:cNvSpPr txBox="1"/>
            <p:nvPr>
              <p:custDataLst>
                <p:tags r:id="rId8"/>
              </p:custDataLst>
            </p:nvPr>
          </p:nvSpPr>
          <p:spPr>
            <a:xfrm>
              <a:off x="9541" y="6097"/>
              <a:ext cx="4425" cy="62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noAutofit/>
            </a:bodyPr>
            <a:p>
              <a:pPr algn="ctr"/>
              <a:r>
                <a:rPr lang="zh-CN" altLang="en-US" sz="2000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思源黑体 CN Light" panose="020B0300000000000000" charset="-122"/>
                  <a:sym typeface="+mn-ea"/>
                </a:rPr>
                <a:t>执业证书编号</a:t>
              </a:r>
              <a:r>
                <a:rPr lang="en-US" altLang="zh-CN" sz="2000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cs typeface="思源黑体 CN Regular" panose="020B0500000000000000" charset="-122"/>
                </a:rPr>
                <a:t>A20250619007559</a:t>
              </a:r>
              <a:endParaRPr lang="en-US" altLang="zh-CN" sz="2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endParaRPr>
            </a:p>
          </p:txBody>
        </p:sp>
      </p:grpSp>
    </p:spTree>
    <p:custDataLst>
      <p:tags r:id="rId9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182880" y="0"/>
            <a:ext cx="11823065" cy="6305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ctr"/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波段先锋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-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优惠福利！！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9370" y="630555"/>
            <a:ext cx="6885940" cy="35147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" y="630555"/>
            <a:ext cx="4319905" cy="584454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5195" y="4213225"/>
            <a:ext cx="3790950" cy="226187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27735" y="2230120"/>
            <a:ext cx="11264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波段交易</a:t>
            </a:r>
            <a:r>
              <a:rPr lang="en-US" alt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-</a:t>
            </a: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趋势篇</a:t>
            </a:r>
            <a:endParaRPr lang="zh-CN" altLang="en-US" sz="80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84855" y="3999865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291205" y="3999865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246755" y="4006850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</a:t>
            </a:r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295775" y="3994785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曾文龙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 rot="0">
            <a:off x="6252210" y="4006858"/>
            <a:ext cx="3808828" cy="374408"/>
            <a:chOff x="7093" y="6616"/>
            <a:chExt cx="6695" cy="656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5446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A1120620070001</a:t>
              </a:r>
              <a:endParaRPr lang="en-US" altLang="zh-CN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0438130" y="4375785"/>
            <a:ext cx="3805555" cy="149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47345" y="-171450"/>
            <a:ext cx="12887325" cy="72009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0" y="-171450"/>
            <a:ext cx="1219136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波段交易模式</a:t>
            </a:r>
            <a:endParaRPr 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299960" y="1395095"/>
            <a:ext cx="4991735" cy="47288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7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7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040" y="2230120"/>
            <a:ext cx="6538595" cy="408559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3" name="文本框 12"/>
          <p:cNvSpPr txBox="1"/>
          <p:nvPr/>
        </p:nvSpPr>
        <p:spPr>
          <a:xfrm>
            <a:off x="0" y="520065"/>
            <a:ext cx="1209357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波段交易：介于短线交易与长线交易之间，以捕捉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“中期趋势段”</a:t>
            </a:r>
            <a:r>
              <a:rPr lang="zh-CN" altLang="en-US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为目标，通过在相对低位买入，在相对高位卖出，从而获取差价收益的一种交易策略。</a:t>
            </a:r>
            <a:r>
              <a:rPr lang="en-US" altLang="zh-CN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低买高卖</a:t>
            </a:r>
            <a:r>
              <a:rPr lang="en-US" altLang="zh-CN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)</a:t>
            </a:r>
            <a:endParaRPr lang="en-US" altLang="zh-CN" b="1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en-US" altLang="zh-CN" b="1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不同市场环境下的波段策略的胜率差异：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上升趋势</a:t>
            </a:r>
            <a:r>
              <a:rPr lang="en-US" altLang="zh-CN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低买高卖＞</a:t>
            </a:r>
            <a:r>
              <a:rPr lang="zh-CN" altLang="en-US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震荡趋势</a:t>
            </a:r>
            <a:r>
              <a:rPr lang="en-US" altLang="zh-CN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</a:t>
            </a:r>
            <a:r>
              <a:rPr lang="zh-CN" altLang="en-US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箱体上下沿操作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＞</a:t>
            </a:r>
            <a:r>
              <a:rPr lang="zh-CN" altLang="en-US" b="1">
                <a:solidFill>
                  <a:srgbClr val="00B05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下降趋势</a:t>
            </a:r>
            <a:r>
              <a:rPr lang="en-US" altLang="zh-CN" b="1">
                <a:solidFill>
                  <a:srgbClr val="00B05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</a:t>
            </a:r>
            <a:r>
              <a:rPr lang="zh-CN" altLang="en-US" b="1">
                <a:solidFill>
                  <a:srgbClr val="00B05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超跌反弹，需要更加谨慎。</a:t>
            </a:r>
            <a:endParaRPr lang="zh-CN" altLang="en-US" b="1">
              <a:solidFill>
                <a:srgbClr val="00B05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880225" y="2230120"/>
            <a:ext cx="4762500" cy="38150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200" b="1"/>
              <a:t>波段交易</a:t>
            </a:r>
            <a:r>
              <a:rPr lang="en-US" altLang="zh-CN" sz="2200" b="1"/>
              <a:t>→</a:t>
            </a:r>
            <a:r>
              <a:rPr lang="zh-CN" altLang="en-US" sz="2200" b="1"/>
              <a:t>胜率优化</a:t>
            </a:r>
            <a:r>
              <a:rPr lang="en-US" altLang="zh-CN" sz="2200" b="1"/>
              <a:t>→</a:t>
            </a:r>
            <a:r>
              <a:rPr lang="zh-CN" altLang="en-US" sz="2200" b="1"/>
              <a:t>三位一体：</a:t>
            </a:r>
            <a:endParaRPr lang="zh-CN" altLang="en-US" sz="2200" b="1"/>
          </a:p>
          <a:p>
            <a:endParaRPr lang="zh-CN" altLang="en-US" sz="2200" b="1"/>
          </a:p>
          <a:p>
            <a:r>
              <a:rPr lang="zh-CN" altLang="en-US" sz="2200" b="1"/>
              <a:t>大盘：</a:t>
            </a:r>
            <a:endParaRPr lang="zh-CN" altLang="en-US" sz="2200" b="1"/>
          </a:p>
          <a:p>
            <a:r>
              <a:rPr lang="zh-CN" altLang="en-US" sz="2200" b="1">
                <a:solidFill>
                  <a:srgbClr val="FF0000"/>
                </a:solidFill>
              </a:rPr>
              <a:t>短线上攻，</a:t>
            </a:r>
            <a:r>
              <a:rPr lang="zh-CN" altLang="en-US" sz="2200" b="1">
                <a:solidFill>
                  <a:schemeClr val="tx1"/>
                </a:solidFill>
              </a:rPr>
              <a:t>中线上攻；</a:t>
            </a:r>
            <a:r>
              <a:rPr lang="zh-CN" altLang="en-US" sz="2200" b="1">
                <a:solidFill>
                  <a:srgbClr val="FF0000"/>
                </a:solidFill>
              </a:rPr>
              <a:t>流动资金。</a:t>
            </a:r>
            <a:endParaRPr lang="zh-CN" altLang="en-US" sz="2200" b="1">
              <a:solidFill>
                <a:schemeClr val="tx1"/>
              </a:solidFill>
            </a:endParaRPr>
          </a:p>
          <a:p>
            <a:endParaRPr lang="zh-CN" altLang="en-US" sz="2200" b="1"/>
          </a:p>
          <a:p>
            <a:r>
              <a:rPr lang="zh-CN" altLang="en-US" sz="2200" b="1"/>
              <a:t>板块：</a:t>
            </a:r>
            <a:endParaRPr lang="zh-CN" altLang="en-US" sz="2200" b="1"/>
          </a:p>
          <a:p>
            <a:r>
              <a:rPr lang="zh-CN" altLang="en-US" sz="2200" b="1">
                <a:solidFill>
                  <a:schemeClr val="tx1"/>
                </a:solidFill>
              </a:rPr>
              <a:t>主线</a:t>
            </a:r>
            <a:r>
              <a:rPr lang="en-US" altLang="zh-CN" sz="2200" b="1">
                <a:solidFill>
                  <a:schemeClr val="tx1"/>
                </a:solidFill>
              </a:rPr>
              <a:t>→</a:t>
            </a:r>
            <a:r>
              <a:rPr lang="zh-CN" altLang="en-US" sz="2200" b="1">
                <a:solidFill>
                  <a:schemeClr val="tx1"/>
                </a:solidFill>
              </a:rPr>
              <a:t>持续性。</a:t>
            </a:r>
            <a:endParaRPr lang="zh-CN" altLang="en-US" sz="2200" b="1">
              <a:solidFill>
                <a:schemeClr val="tx1"/>
              </a:solidFill>
            </a:endParaRPr>
          </a:p>
          <a:p>
            <a:endParaRPr lang="zh-CN" altLang="en-US" sz="2200" b="1">
              <a:solidFill>
                <a:schemeClr val="tx1"/>
              </a:solidFill>
            </a:endParaRPr>
          </a:p>
          <a:p>
            <a:r>
              <a:rPr lang="zh-CN" altLang="en-US" sz="2200" b="1">
                <a:solidFill>
                  <a:schemeClr val="tx1"/>
                </a:solidFill>
              </a:rPr>
              <a:t>个股：</a:t>
            </a:r>
            <a:endParaRPr lang="zh-CN" altLang="en-US" sz="2200" b="1">
              <a:solidFill>
                <a:schemeClr val="tx1"/>
              </a:solidFill>
            </a:endParaRPr>
          </a:p>
          <a:p>
            <a:r>
              <a:rPr lang="zh-CN" altLang="en-US" sz="2200" b="1">
                <a:solidFill>
                  <a:schemeClr val="tx1"/>
                </a:solidFill>
              </a:rPr>
              <a:t>资金</a:t>
            </a:r>
            <a:r>
              <a:rPr lang="en-US" altLang="zh-CN" sz="2200" b="1">
                <a:solidFill>
                  <a:schemeClr val="tx1"/>
                </a:solidFill>
              </a:rPr>
              <a:t>→</a:t>
            </a:r>
            <a:r>
              <a:rPr lang="zh-CN" altLang="en-US" sz="2200" b="1">
                <a:solidFill>
                  <a:schemeClr val="tx1"/>
                </a:solidFill>
              </a:rPr>
              <a:t>流动资金翻红；红肥绿瘦。</a:t>
            </a:r>
            <a:endParaRPr lang="zh-CN" altLang="en-US" sz="2200" b="1">
              <a:solidFill>
                <a:schemeClr val="tx1"/>
              </a:solidFill>
            </a:endParaRPr>
          </a:p>
          <a:p>
            <a:r>
              <a:rPr lang="zh-CN" altLang="en-US" sz="2200" b="1">
                <a:solidFill>
                  <a:schemeClr val="tx1"/>
                </a:solidFill>
              </a:rPr>
              <a:t>趋势</a:t>
            </a:r>
            <a:r>
              <a:rPr lang="en-US" altLang="zh-CN" sz="2200" b="1">
                <a:solidFill>
                  <a:schemeClr val="tx1"/>
                </a:solidFill>
              </a:rPr>
              <a:t>→</a:t>
            </a:r>
            <a:r>
              <a:rPr lang="zh-CN" altLang="en-US" sz="2200" b="1">
                <a:solidFill>
                  <a:schemeClr val="tx1"/>
                </a:solidFill>
              </a:rPr>
              <a:t>智能辅助之上。</a:t>
            </a:r>
            <a:endParaRPr lang="zh-CN" altLang="en-US" sz="2200" b="1">
              <a:solidFill>
                <a:schemeClr val="tx1"/>
              </a:solidFill>
            </a:endParaRPr>
          </a:p>
        </p:txBody>
      </p:sp>
    </p:spTree>
    <p:custDataLst>
      <p:tags r:id="rId1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27735" y="2230120"/>
            <a:ext cx="11264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波段交易</a:t>
            </a:r>
            <a:r>
              <a:rPr lang="en-US" alt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-</a:t>
            </a: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趋势篇</a:t>
            </a:r>
            <a:endParaRPr lang="zh-CN" altLang="en-US" sz="80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84855" y="3999865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291205" y="3999865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246755" y="4006850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</a:t>
            </a:r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295775" y="3994785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曾文龙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 rot="0">
            <a:off x="6252210" y="4006858"/>
            <a:ext cx="3808828" cy="374408"/>
            <a:chOff x="7093" y="6616"/>
            <a:chExt cx="6695" cy="656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5446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A1120620070001</a:t>
              </a:r>
              <a:endParaRPr lang="en-US" altLang="zh-CN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0438130" y="4375785"/>
            <a:ext cx="3805555" cy="149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47345" y="-171450"/>
            <a:ext cx="12887325" cy="72009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0" y="-171450"/>
            <a:ext cx="1219136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短线买卖决策</a:t>
            </a:r>
            <a:endParaRPr 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299960" y="1395095"/>
            <a:ext cx="4991735" cy="47288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7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17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33350" y="546735"/>
            <a:ext cx="6228715" cy="38163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82360" y="530225"/>
            <a:ext cx="6165850" cy="38354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7" name="文本框 16"/>
          <p:cNvSpPr txBox="1"/>
          <p:nvPr/>
        </p:nvSpPr>
        <p:spPr>
          <a:xfrm>
            <a:off x="1415415" y="4714240"/>
            <a:ext cx="770191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b="1">
                <a:solidFill>
                  <a:srgbClr val="FF0000"/>
                </a:solidFill>
              </a:rPr>
              <a:t>红色区域</a:t>
            </a:r>
            <a:r>
              <a:rPr lang="en-US" altLang="zh-CN" b="1">
                <a:solidFill>
                  <a:srgbClr val="FF0000"/>
                </a:solidFill>
              </a:rPr>
              <a:t>=</a:t>
            </a:r>
            <a:r>
              <a:rPr lang="zh-CN" altLang="en-US" b="1">
                <a:solidFill>
                  <a:srgbClr val="FF0000"/>
                </a:solidFill>
              </a:rPr>
              <a:t>短线强势</a:t>
            </a:r>
            <a:r>
              <a:rPr lang="zh-CN" altLang="en-US"/>
              <a:t>阶段：机会大于风险，可以操作；</a:t>
            </a:r>
            <a:endParaRPr lang="zh-CN" altLang="en-US"/>
          </a:p>
          <a:p>
            <a:r>
              <a:rPr lang="zh-CN" altLang="en-US">
                <a:solidFill>
                  <a:srgbClr val="00B050"/>
                </a:solidFill>
              </a:rPr>
              <a:t>绿色区域</a:t>
            </a:r>
            <a:r>
              <a:rPr lang="en-US" altLang="zh-CN">
                <a:solidFill>
                  <a:srgbClr val="00B050"/>
                </a:solidFill>
              </a:rPr>
              <a:t>=</a:t>
            </a:r>
            <a:r>
              <a:rPr lang="zh-CN" altLang="en-US">
                <a:solidFill>
                  <a:srgbClr val="00B050"/>
                </a:solidFill>
              </a:rPr>
              <a:t>短线弱势</a:t>
            </a:r>
            <a:r>
              <a:rPr lang="zh-CN" altLang="en-US"/>
              <a:t>阶段：风险大于机会，尽量观望。</a:t>
            </a:r>
            <a:endParaRPr lang="zh-CN" altLang="en-US"/>
          </a:p>
          <a:p>
            <a:r>
              <a:rPr lang="zh-CN" altLang="en-US" b="1"/>
              <a:t>短线</a:t>
            </a:r>
            <a:r>
              <a:rPr lang="zh-CN" altLang="en-US" b="1">
                <a:solidFill>
                  <a:srgbClr val="FF0000"/>
                </a:solidFill>
              </a:rPr>
              <a:t>启动点</a:t>
            </a:r>
            <a:r>
              <a:rPr lang="en-US" altLang="en-US" b="1"/>
              <a:t>→</a:t>
            </a:r>
            <a:r>
              <a:rPr lang="zh-CN" altLang="en-US" b="1"/>
              <a:t>波段先锋出「</a:t>
            </a:r>
            <a:r>
              <a:rPr lang="zh-CN" altLang="en-US" b="1">
                <a:solidFill>
                  <a:srgbClr val="FF0000"/>
                </a:solidFill>
              </a:rPr>
              <a:t>进</a:t>
            </a:r>
            <a:r>
              <a:rPr lang="zh-CN" altLang="en-US" b="1"/>
              <a:t>」信号；</a:t>
            </a:r>
            <a:endParaRPr lang="zh-CN" altLang="en-US"/>
          </a:p>
          <a:p>
            <a:r>
              <a:rPr lang="zh-CN" altLang="en-US"/>
              <a:t>短线</a:t>
            </a:r>
            <a:r>
              <a:rPr lang="zh-CN" altLang="en-US">
                <a:solidFill>
                  <a:srgbClr val="00B050"/>
                </a:solidFill>
              </a:rPr>
              <a:t>兑现点</a:t>
            </a:r>
            <a:r>
              <a:rPr lang="en-US" altLang="en-US"/>
              <a:t>→</a:t>
            </a:r>
            <a:r>
              <a:rPr lang="zh-CN" altLang="en-US"/>
              <a:t>波段先锋出「</a:t>
            </a:r>
            <a:r>
              <a:rPr lang="zh-CN" altLang="en-US">
                <a:solidFill>
                  <a:srgbClr val="00B050"/>
                </a:solidFill>
              </a:rPr>
              <a:t>出</a:t>
            </a:r>
            <a:r>
              <a:rPr lang="zh-CN" altLang="en-US"/>
              <a:t>」信号。</a:t>
            </a:r>
            <a:endParaRPr lang="zh-CN" altLang="en-US"/>
          </a:p>
          <a:p>
            <a:r>
              <a:rPr lang="zh-CN" altLang="en-US" b="1"/>
              <a:t>短线操作频率越高，越要遵循交易模式，波段先锋高胜率信号：</a:t>
            </a:r>
            <a:r>
              <a:rPr lang="zh-CN" altLang="en-US" b="1">
                <a:solidFill>
                  <a:srgbClr val="FF0000"/>
                </a:solidFill>
              </a:rPr>
              <a:t>红阶</a:t>
            </a:r>
            <a:r>
              <a:rPr lang="en-US" altLang="zh-CN" b="1">
                <a:solidFill>
                  <a:srgbClr val="FF0000"/>
                </a:solidFill>
              </a:rPr>
              <a:t>+</a:t>
            </a:r>
            <a:r>
              <a:rPr lang="zh-CN" altLang="en-US" b="1">
                <a:solidFill>
                  <a:srgbClr val="FF0000"/>
                </a:solidFill>
              </a:rPr>
              <a:t>进！</a:t>
            </a:r>
            <a:endParaRPr lang="zh-CN" altLang="en-US" b="1">
              <a:solidFill>
                <a:srgbClr val="FF0000"/>
              </a:solidFill>
            </a:endParaRPr>
          </a:p>
        </p:txBody>
      </p:sp>
    </p:spTree>
    <p:custDataLst>
      <p:tags r:id="rId13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27735" y="2230120"/>
            <a:ext cx="11264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波段交易</a:t>
            </a:r>
            <a:r>
              <a:rPr lang="en-US" alt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-</a:t>
            </a: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趋势篇</a:t>
            </a:r>
            <a:endParaRPr lang="zh-CN" altLang="en-US" sz="80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84855" y="3999865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291205" y="3999865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246755" y="4006850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</a:t>
            </a:r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295775" y="3994785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曾文龙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 rot="0">
            <a:off x="6252210" y="4006858"/>
            <a:ext cx="3808828" cy="374408"/>
            <a:chOff x="7093" y="6616"/>
            <a:chExt cx="6695" cy="656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5446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A1120620070001</a:t>
              </a:r>
              <a:endParaRPr lang="en-US" altLang="zh-CN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0438130" y="4375785"/>
            <a:ext cx="3805555" cy="149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47345" y="-171450"/>
            <a:ext cx="12887325" cy="72009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0" y="-171450"/>
            <a:ext cx="1219136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大盘分析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02235" y="520065"/>
            <a:ext cx="7204710" cy="410781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2" name="文本框 11"/>
          <p:cNvSpPr txBox="1"/>
          <p:nvPr/>
        </p:nvSpPr>
        <p:spPr>
          <a:xfrm>
            <a:off x="7202805" y="1194753"/>
            <a:ext cx="5080000" cy="2820035"/>
          </a:xfrm>
          <a:prstGeom prst="rect">
            <a:avLst/>
          </a:prstGeom>
        </p:spPr>
        <p:txBody>
          <a:bodyPr>
            <a:spAutoFit/>
          </a:bodyPr>
          <a:p>
            <a:pPr marL="0" indent="0" algn="l" defTabSz="266700">
              <a:spcBef>
                <a:spcPts val="500"/>
              </a:spcBef>
              <a:spcAft>
                <a:spcPts val="500"/>
              </a:spcAft>
            </a:pP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急跌之后的缩量抵抗修复：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 defTabSz="266700">
              <a:spcBef>
                <a:spcPts val="500"/>
              </a:spcBef>
              <a:spcAft>
                <a:spcPts val="500"/>
              </a:spcAft>
            </a:pP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大幅缩量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4300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亿，缩量普反走势；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 defTabSz="266700">
              <a:spcBef>
                <a:spcPts val="500"/>
              </a:spcBef>
              <a:spcAft>
                <a:spcPts val="500"/>
              </a:spcAft>
            </a:pP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近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4100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家翻红但成交额前排权重标的绿多涨少，市场没有出现能够带动全场的强势主线权重。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 defTabSz="266700">
              <a:spcBef>
                <a:spcPts val="500"/>
              </a:spcBef>
              <a:spcAft>
                <a:spcPts val="500"/>
              </a:spcAft>
            </a:pP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 defTabSz="266700">
              <a:spcBef>
                <a:spcPts val="500"/>
              </a:spcBef>
              <a:spcAft>
                <a:spcPts val="500"/>
              </a:spcAft>
            </a:pP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本质来看，昨天的恐慌大跌之后，今天仅仅是情绪上喘口气，恐慌抛压短暂收敛，并不是增量资金进场，下跌风险并未完全消化，市场还需要</a:t>
            </a:r>
            <a:r>
              <a:rPr lang="en-US" altLang="zh-CN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1-2</a:t>
            </a:r>
            <a:r>
              <a:rPr lang="zh-CN" altLang="en-US" sz="1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个交易日完成筹码消化确认，不能直接把缩量普反当成趋势反转信号。</a:t>
            </a:r>
            <a:endParaRPr lang="zh-CN" altLang="en-US" sz="1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78740" y="5045710"/>
            <a:ext cx="11228070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周三长阴</a:t>
            </a:r>
            <a:r>
              <a:rPr lang="en-US" altLang="zh-CN"/>
              <a:t>S</a:t>
            </a:r>
            <a:r>
              <a:rPr lang="zh-CN" altLang="en-US"/>
              <a:t>点代表8月反弹结束，现阶段处于中期趋势偏弱状态。短线上攻向下趋势，流动资金翻绿为主→顶背离、回档破位比例、周线死叉的个股比例增加。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昨日恐慌，今日修复为预期之内（弱修复），后续二次回落才是博弈情绪转向，科技回流的契机，</a:t>
            </a:r>
            <a:endParaRPr lang="zh-CN" altLang="en-US"/>
          </a:p>
          <a:p>
            <a:r>
              <a:rPr lang="zh-CN" altLang="en-US"/>
              <a:t>届时观察市场企稳程度。</a:t>
            </a:r>
            <a:endParaRPr lang="zh-CN" altLang="en-US"/>
          </a:p>
        </p:txBody>
      </p:sp>
    </p:spTree>
    <p:custDataLst>
      <p:tags r:id="rId1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27735" y="2230120"/>
            <a:ext cx="11264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波段交易</a:t>
            </a:r>
            <a:r>
              <a:rPr lang="en-US" alt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-</a:t>
            </a: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趋势篇</a:t>
            </a:r>
            <a:endParaRPr lang="zh-CN" altLang="en-US" sz="80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84855" y="3999865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291205" y="3999865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246755" y="4006850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</a:t>
            </a:r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295775" y="3994785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曾文龙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 rot="0">
            <a:off x="6252210" y="4006858"/>
            <a:ext cx="3808828" cy="374408"/>
            <a:chOff x="7093" y="6616"/>
            <a:chExt cx="6695" cy="656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5446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A1120620070001</a:t>
              </a:r>
              <a:endParaRPr lang="en-US" altLang="zh-CN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0438130" y="4375785"/>
            <a:ext cx="3805555" cy="149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47345" y="-171450"/>
            <a:ext cx="12887325" cy="72009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0" y="-171450"/>
            <a:ext cx="1219136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方向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9006205" y="713422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32080" y="556895"/>
            <a:ext cx="7901305" cy="341249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132080" y="4109720"/>
            <a:ext cx="7901305" cy="208089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7" name="文本框 16"/>
          <p:cNvSpPr txBox="1"/>
          <p:nvPr/>
        </p:nvSpPr>
        <p:spPr>
          <a:xfrm>
            <a:off x="7769225" y="855980"/>
            <a:ext cx="4472305" cy="47694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600"/>
              <a:t>医药：今日绝对爆发主线，事件驱动+短线高位</a:t>
            </a:r>
            <a:endParaRPr lang="zh-CN" altLang="en-US" sz="1600"/>
          </a:p>
          <a:p>
            <a:endParaRPr lang="zh-CN" altLang="en-US" sz="1600"/>
          </a:p>
          <a:p>
            <a:r>
              <a:rPr lang="zh-CN" altLang="en-US" sz="1600"/>
              <a:t>如果明天能够扛住分歧，承接有力，板块强度级别有望进一步抬升；</a:t>
            </a:r>
            <a:endParaRPr lang="zh-CN" altLang="en-US" sz="1600"/>
          </a:p>
          <a:p>
            <a:endParaRPr lang="zh-CN" altLang="en-US" sz="1600"/>
          </a:p>
          <a:p>
            <a:r>
              <a:rPr lang="zh-CN" altLang="en-US" sz="1600"/>
              <a:t>如果高开之后承接无力，容易出现利好兑现冲高回落。</a:t>
            </a:r>
            <a:endParaRPr lang="zh-CN" altLang="en-US" sz="1600"/>
          </a:p>
          <a:p>
            <a:endParaRPr lang="zh-CN" altLang="en-US" sz="1600"/>
          </a:p>
          <a:p>
            <a:r>
              <a:rPr lang="zh-CN" altLang="en-US" sz="1600"/>
              <a:t>下午</a:t>
            </a:r>
            <a:r>
              <a:rPr lang="en-US" altLang="zh-CN" sz="1600"/>
              <a:t>AI</a:t>
            </a:r>
            <a:r>
              <a:rPr lang="zh-CN" altLang="en-US" sz="1600"/>
              <a:t>科技持续走弱，农业资金提前回流，意味着明日压力加剧，需龙头金健走强，带动农业。</a:t>
            </a:r>
            <a:endParaRPr lang="zh-CN" altLang="en-US" sz="1600"/>
          </a:p>
          <a:p>
            <a:endParaRPr lang="zh-CN" altLang="en-US" sz="1600"/>
          </a:p>
          <a:p>
            <a:endParaRPr lang="zh-CN" altLang="en-US" sz="1600"/>
          </a:p>
          <a:p>
            <a:endParaRPr lang="zh-CN" altLang="en-US" sz="1600"/>
          </a:p>
          <a:p>
            <a:endParaRPr lang="zh-CN" altLang="en-US" sz="1600"/>
          </a:p>
          <a:p>
            <a:endParaRPr lang="zh-CN" altLang="en-US" sz="1600"/>
          </a:p>
          <a:p>
            <a:endParaRPr lang="zh-CN" altLang="en-US" sz="1600"/>
          </a:p>
          <a:p>
            <a:endParaRPr lang="zh-CN" altLang="en-US" sz="1600"/>
          </a:p>
          <a:p>
            <a:endParaRPr lang="zh-CN" altLang="en-US" sz="1600"/>
          </a:p>
          <a:p>
            <a:r>
              <a:rPr lang="en-US" altLang="zh-CN" sz="1600"/>
              <a:t>AI</a:t>
            </a:r>
            <a:r>
              <a:rPr lang="zh-CN" altLang="en-US" sz="1600"/>
              <a:t>科技与银行为反向交易。</a:t>
            </a:r>
            <a:endParaRPr lang="zh-CN" altLang="en-US" sz="1600"/>
          </a:p>
        </p:txBody>
      </p:sp>
    </p:spTree>
    <p:custDataLst>
      <p:tags r:id="rId13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27735" y="2230120"/>
            <a:ext cx="112642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波段交易</a:t>
            </a:r>
            <a:r>
              <a:rPr lang="en-US" alt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-</a:t>
            </a: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趋势篇</a:t>
            </a:r>
            <a:endParaRPr lang="zh-CN" altLang="en-US" sz="80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84855" y="3999865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291205" y="3999865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246755" y="4006850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</a:t>
            </a:r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295775" y="3994785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曾文龙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 rot="0">
            <a:off x="6252210" y="4006858"/>
            <a:ext cx="3808828" cy="374408"/>
            <a:chOff x="7093" y="6616"/>
            <a:chExt cx="6695" cy="656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5446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A1120620070001</a:t>
              </a:r>
              <a:endParaRPr lang="en-US" altLang="zh-CN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0438130" y="4375785"/>
            <a:ext cx="3805555" cy="149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47345" y="-171450"/>
            <a:ext cx="12887325" cy="72009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0" y="-171450"/>
            <a:ext cx="1219136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波段先锋私享课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67640" y="436880"/>
            <a:ext cx="12534265" cy="6177280"/>
          </a:xfrm>
          <a:prstGeom prst="rect">
            <a:avLst/>
          </a:prstGeom>
        </p:spPr>
      </p:pic>
    </p:spTree>
    <p:custDataLst>
      <p:tags r:id="rId1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184150" y="-73025"/>
            <a:ext cx="11835765" cy="5702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控盘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-</a:t>
            </a: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风险！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769860" y="990600"/>
            <a:ext cx="4250055" cy="50571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600"/>
              <a:t>抱团股如何判断走弱信号：</a:t>
            </a:r>
            <a:endParaRPr lang="zh-CN" altLang="en-US" sz="1600"/>
          </a:p>
          <a:p>
            <a:endParaRPr lang="en-US" altLang="zh-CN" sz="1600"/>
          </a:p>
          <a:p>
            <a:r>
              <a:rPr lang="zh-CN" altLang="en-US" sz="1600"/>
              <a:t>震荡期间，调整时间长，但是不能在时间长的基础上，</a:t>
            </a:r>
            <a:r>
              <a:rPr lang="en-US" altLang="zh-CN" sz="1600"/>
              <a:t>K</a:t>
            </a:r>
            <a:r>
              <a:rPr lang="zh-CN" altLang="en-US" sz="1600"/>
              <a:t>线越走越弱（阴多阳少），越跌越多。</a:t>
            </a:r>
            <a:endParaRPr lang="zh-CN" altLang="en-US" sz="1600"/>
          </a:p>
          <a:p>
            <a:endParaRPr lang="en-US" altLang="zh-CN" sz="1600"/>
          </a:p>
          <a:p>
            <a:r>
              <a:rPr lang="zh-CN" altLang="en-US" sz="1600"/>
              <a:t>出现缩量，已经调整充分的，尝试反弹还继续杀跌（放量长阴），意味着筹码可能松动。</a:t>
            </a:r>
            <a:endParaRPr lang="zh-CN" altLang="en-US" sz="1600"/>
          </a:p>
          <a:p>
            <a:endParaRPr lang="zh-CN" altLang="en-US" sz="1600"/>
          </a:p>
          <a:p>
            <a:r>
              <a:rPr lang="zh-CN" altLang="en-US" sz="1600"/>
              <a:t>持续走弱</a:t>
            </a:r>
            <a:r>
              <a:rPr lang="en-US" altLang="zh-CN" sz="1600"/>
              <a:t>--</a:t>
            </a:r>
            <a:r>
              <a:rPr lang="zh-CN" altLang="en-US" sz="1600"/>
              <a:t>控盘减少、或者流动资金持续翻绿；</a:t>
            </a:r>
            <a:endParaRPr lang="zh-CN" altLang="en-US" sz="1600"/>
          </a:p>
          <a:p>
            <a:endParaRPr lang="zh-CN" altLang="en-US" sz="1600"/>
          </a:p>
          <a:p>
            <a:r>
              <a:rPr lang="zh-CN" altLang="en-US" sz="1600"/>
              <a:t>确定走弱</a:t>
            </a:r>
            <a:r>
              <a:rPr lang="en-US" altLang="zh-CN" sz="1600"/>
              <a:t>--</a:t>
            </a:r>
            <a:r>
              <a:rPr lang="zh-CN" altLang="en-US" sz="1600"/>
              <a:t>跌破智能辅助</a:t>
            </a:r>
            <a:endParaRPr lang="zh-CN" altLang="en-US" sz="1600"/>
          </a:p>
          <a:p>
            <a:endParaRPr lang="zh-CN" altLang="en-US" sz="1600"/>
          </a:p>
          <a:p>
            <a:r>
              <a:rPr lang="zh-CN" altLang="en-US" sz="1600"/>
              <a:t>节奏</a:t>
            </a:r>
            <a:r>
              <a:rPr lang="en-US" altLang="zh-CN" sz="1600"/>
              <a:t>--</a:t>
            </a:r>
            <a:r>
              <a:rPr lang="zh-CN" altLang="en-US" sz="1600"/>
              <a:t>上影线是放量的，代表振幅加大，共识分歧；</a:t>
            </a:r>
            <a:endParaRPr lang="zh-CN" altLang="en-US" sz="1600"/>
          </a:p>
          <a:p>
            <a:r>
              <a:rPr lang="zh-CN" altLang="en-US" sz="1600"/>
              <a:t>十字是缩量的，代表振幅降低，共识更容易达成；</a:t>
            </a:r>
            <a:endParaRPr lang="zh-CN" altLang="en-US" sz="1600"/>
          </a:p>
          <a:p>
            <a:r>
              <a:rPr lang="zh-CN" altLang="en-US" sz="1600"/>
              <a:t>上影线都是高抛的，十字都是低吸的</a:t>
            </a:r>
            <a:endParaRPr lang="zh-CN" altLang="en-US" sz="16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" y="1121410"/>
            <a:ext cx="7222490" cy="441515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3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1462405" y="41275"/>
            <a:ext cx="84448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FAFAFA"/>
                    </a:gs>
                    <a:gs pos="100000">
                      <a:srgbClr val="FFF5CB"/>
                    </a:gs>
                  </a:gsLst>
                  <a:lin ang="5400000" scaled="0"/>
                </a:gradFill>
                <a:effectLst/>
                <a:uLnTx/>
                <a:uFillTx/>
                <a:latin typeface="思源黑体 CN Bold" panose="020B0800000000000000" charset="-122"/>
                <a:ea typeface="思源黑体 CN Bold" panose="020B0800000000000000" charset="-122"/>
                <a:cs typeface="思源黑体 CN Normal" panose="020B0400000000000000" charset="-122"/>
              </a:rPr>
              <a:t>资金走弱不加仓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rgbClr val="FAFAFA"/>
                  </a:gs>
                  <a:gs pos="100000">
                    <a:srgbClr val="FFF5CB"/>
                  </a:gs>
                </a:gsLst>
                <a:lin ang="5400000" scaled="0"/>
              </a:gradFill>
              <a:effectLst/>
              <a:uLnTx/>
              <a:uFillTx/>
              <a:latin typeface="思源黑体 CN Bold" panose="020B0800000000000000" charset="-122"/>
              <a:ea typeface="思源黑体 CN Bold" panose="020B0800000000000000" charset="-122"/>
              <a:cs typeface="思源黑体 CN Normal" panose="020B04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695" y="1040765"/>
            <a:ext cx="7898130" cy="477710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文本框 4"/>
          <p:cNvSpPr txBox="1"/>
          <p:nvPr/>
        </p:nvSpPr>
        <p:spPr>
          <a:xfrm>
            <a:off x="8379460" y="2212975"/>
            <a:ext cx="3564255" cy="28613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放量中大阴或者长上影线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流动资金</a:t>
            </a:r>
            <a:r>
              <a:rPr 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持续翻绿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绿肥红瘦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主力控盘递减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1643380" y="38735"/>
            <a:ext cx="84448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思源黑体 CN Bold" panose="020B0800000000000000" charset="-122"/>
                <a:ea typeface="思源黑体 CN Bold" panose="020B0800000000000000" charset="-122"/>
                <a:cs typeface="思源黑体 CN Normal" panose="020B0400000000000000" charset="-122"/>
              </a:rPr>
              <a:t>L2-</a:t>
            </a:r>
            <a:r>
              <a:rPr kumimoji="0" lang="zh-CN" altLang="en-US" sz="3200" b="0" i="0" u="none" strike="noStrike" kern="1200" cap="none" spc="0" normalizeH="0" baseline="0" noProof="0" dirty="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思源黑体 CN Bold" panose="020B0800000000000000" charset="-122"/>
                <a:ea typeface="思源黑体 CN Bold" panose="020B0800000000000000" charset="-122"/>
                <a:cs typeface="思源黑体 CN Normal" panose="020B0400000000000000" charset="-122"/>
              </a:rPr>
              <a:t>主力资金</a:t>
            </a:r>
            <a:endParaRPr kumimoji="0" lang="zh-CN" altLang="en-US" sz="3200" b="0" i="0" u="none" strike="noStrike" kern="1200" cap="none" spc="0" normalizeH="0" baseline="0" noProof="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思源黑体 CN Bold" panose="020B0800000000000000" charset="-122"/>
              <a:ea typeface="思源黑体 CN Bold" panose="020B0800000000000000" charset="-122"/>
              <a:cs typeface="思源黑体 CN Normal" panose="020B0400000000000000" charset="-122"/>
            </a:endParaRPr>
          </a:p>
        </p:txBody>
      </p:sp>
      <p:pic>
        <p:nvPicPr>
          <p:cNvPr id="126" name="图片 123" descr="IMG_25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447790" y="705485"/>
            <a:ext cx="5473065" cy="2640330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</p:pic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369570" y="3345815"/>
            <a:ext cx="5080000" cy="398780"/>
          </a:xfrm>
          <a:prstGeom prst="rect">
            <a:avLst/>
          </a:prstGeom>
        </p:spPr>
        <p:txBody>
          <a:bodyPr>
            <a:spAutoFit/>
          </a:bodyPr>
          <a:p>
            <a:pPr marL="0" indent="0" algn="l" defTabSz="266700">
              <a:spcBef>
                <a:spcPct val="0"/>
              </a:spcBef>
              <a:spcAft>
                <a:spcPts val="1800"/>
              </a:spcAft>
            </a:pPr>
            <a:r>
              <a:rPr lang="zh-CN" altLang="en-US" sz="2000" i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流动资金：持续翻红，交易活跃</a:t>
            </a:r>
            <a:endParaRPr lang="zh-CN" altLang="en-US" sz="2000" i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62255" y="708025"/>
            <a:ext cx="5441315" cy="263779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262255" y="3744595"/>
            <a:ext cx="5441315" cy="215138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6447790" y="3744595"/>
            <a:ext cx="5473065" cy="215201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8" name="文本框 7"/>
          <p:cNvSpPr txBox="1"/>
          <p:nvPr>
            <p:custDataLst>
              <p:tags r:id="rId11"/>
            </p:custDataLst>
          </p:nvPr>
        </p:nvSpPr>
        <p:spPr>
          <a:xfrm>
            <a:off x="6535420" y="5895975"/>
            <a:ext cx="6260465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/>
              <a:t>紫旗：净买额为正，机构游资合力拉升</a:t>
            </a:r>
            <a:endParaRPr lang="zh-CN" altLang="en-US" sz="2000"/>
          </a:p>
        </p:txBody>
      </p:sp>
      <p:sp>
        <p:nvSpPr>
          <p:cNvPr id="9" name="文本框 8"/>
          <p:cNvSpPr txBox="1"/>
          <p:nvPr>
            <p:custDataLst>
              <p:tags r:id="rId12"/>
            </p:custDataLst>
          </p:nvPr>
        </p:nvSpPr>
        <p:spPr>
          <a:xfrm>
            <a:off x="262255" y="5895975"/>
            <a:ext cx="60960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/>
              <a:t>主力控盘：主力资金筹码的锁仓意愿</a:t>
            </a:r>
            <a:endParaRPr lang="zh-CN" altLang="en-US" sz="2000"/>
          </a:p>
        </p:txBody>
      </p:sp>
      <p:sp>
        <p:nvSpPr>
          <p:cNvPr id="10" name="文本框 9"/>
          <p:cNvSpPr txBox="1"/>
          <p:nvPr>
            <p:custDataLst>
              <p:tags r:id="rId13"/>
            </p:custDataLst>
          </p:nvPr>
        </p:nvSpPr>
        <p:spPr>
          <a:xfrm>
            <a:off x="6535420" y="3345815"/>
            <a:ext cx="60960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/>
              <a:t>主力动向紫色：主力强势进场主导拉升</a:t>
            </a:r>
            <a:endParaRPr lang="zh-CN" altLang="en-US" sz="2000"/>
          </a:p>
        </p:txBody>
      </p:sp>
    </p:spTree>
    <p:custDataLst>
      <p:tags r:id="rId14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103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104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105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106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107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108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109.xml><?xml version="1.0" encoding="utf-8"?>
<p:tagLst xmlns:p="http://schemas.openxmlformats.org/presentationml/2006/main">
  <p:tag name="KSO_WM_DIAGRAM_VIRTUALLY_FRAME" val="{&quot;height&quot;:440.1,&quot;left&quot;:20.65,&quot;top&quot;:55.55,&quot;width&quot;:986.9}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1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45.xml><?xml version="1.0" encoding="utf-8"?>
<p:tagLst xmlns:p="http://schemas.openxmlformats.org/presentationml/2006/main">
  <p:tag name="KSO_WM_DIAGRAM_VIRTUALLY_FRAME" val="{&quot;height&quot;:81.75,&quot;left&quot;:148.8,&quot;top&quot;:304.85,&quot;width&quot;:655.8}"/>
</p:tagLst>
</file>

<file path=ppt/tags/tag46.xml><?xml version="1.0" encoding="utf-8"?>
<p:tagLst xmlns:p="http://schemas.openxmlformats.org/presentationml/2006/main">
  <p:tag name="KSO_WM_DIAGRAM_VIRTUALLY_FRAME" val="{&quot;height&quot;:81.75,&quot;left&quot;:148.8,&quot;top&quot;:304.85,&quot;width&quot;:655.8}"/>
</p:tagLst>
</file>

<file path=ppt/tags/tag47.xml><?xml version="1.0" encoding="utf-8"?>
<p:tagLst xmlns:p="http://schemas.openxmlformats.org/presentationml/2006/main">
  <p:tag name="KSO_WM_DIAGRAM_VIRTUALLY_FRAME" val="{&quot;height&quot;:81.75,&quot;left&quot;:148.8,&quot;top&quot;:304.85,&quot;width&quot;:655.8}"/>
</p:tagLst>
</file>

<file path=ppt/tags/tag48.xml><?xml version="1.0" encoding="utf-8"?>
<p:tagLst xmlns:p="http://schemas.openxmlformats.org/presentationml/2006/main">
  <p:tag name="KSO_WM_DIAGRAM_VIRTUALLY_FRAME" val="{&quot;height&quot;:81.75,&quot;left&quot;:148.8,&quot;top&quot;:304.85,&quot;width&quot;:655.8}"/>
</p:tagLst>
</file>

<file path=ppt/tags/tag49.xml><?xml version="1.0" encoding="utf-8"?>
<p:tagLst xmlns:p="http://schemas.openxmlformats.org/presentationml/2006/main">
  <p:tag name="KSO_WM_DIAGRAM_VIRTUALLY_FRAME" val="{&quot;height&quot;:81.75,&quot;left&quot;:148.8,&quot;top&quot;:304.85,&quot;width&quot;:655.8}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DIAGRAM_VIRTUALLY_FRAME" val="{&quot;height&quot;:81.75,&quot;left&quot;:148.8,&quot;top&quot;:304.85,&quot;width&quot;:655.8}"/>
</p:tagLst>
</file>

<file path=ppt/tags/tag5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52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1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9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8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BEAUTIFY_FLAG" val="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KSO_WM_BEAUTIFY_FLAG" val=""/>
</p:tagLst>
</file>

<file path=ppt/tags/tag93.xml><?xml version="1.0" encoding="utf-8"?>
<p:tagLst xmlns:p="http://schemas.openxmlformats.org/presentationml/2006/main">
  <p:tag name="KSO_WM_BEAUTIFY_FLAG" val=""/>
</p:tagLst>
</file>

<file path=ppt/tags/tag94.xml><?xml version="1.0" encoding="utf-8"?>
<p:tagLst xmlns:p="http://schemas.openxmlformats.org/presentationml/2006/main">
  <p:tag name="KSO_WM_BEAUTIFY_FLAG" val=""/>
</p:tagLst>
</file>

<file path=ppt/tags/tag95.xml><?xml version="1.0" encoding="utf-8"?>
<p:tagLst xmlns:p="http://schemas.openxmlformats.org/presentationml/2006/main">
  <p:tag name="KSO_WM_BEAUTIFY_FLAG" val=""/>
</p:tagLst>
</file>

<file path=ppt/tags/tag9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97.xml><?xml version="1.0" encoding="utf-8"?>
<p:tagLst xmlns:p="http://schemas.openxmlformats.org/presentationml/2006/main">
  <p:tag name="KSO_WM_BEAUTIFY_FLAG" val=""/>
</p:tagLst>
</file>

<file path=ppt/tags/tag9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1352</Words>
  <Application>WPS 演示</Application>
  <PresentationFormat>宽屏</PresentationFormat>
  <Paragraphs>179</Paragraphs>
  <Slides>11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28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40" baseType="lpstr">
      <vt:lpstr>Arial</vt:lpstr>
      <vt:lpstr>宋体</vt:lpstr>
      <vt:lpstr>Wingdings</vt:lpstr>
      <vt:lpstr>Wingdings</vt:lpstr>
      <vt:lpstr>微软雅黑</vt:lpstr>
      <vt:lpstr>思源黑体 Medium</vt:lpstr>
      <vt:lpstr>黑体</vt:lpstr>
      <vt:lpstr>思源黑体 CN Regular</vt:lpstr>
      <vt:lpstr>思源黑体 CN Light</vt:lpstr>
      <vt:lpstr>思源黑体 CN Bold</vt:lpstr>
      <vt:lpstr>思源黑体 CN Medium</vt:lpstr>
      <vt:lpstr>思源黑体 CN Heavy</vt:lpstr>
      <vt:lpstr>思源黑体 CN Normal</vt:lpstr>
      <vt:lpstr>KSOF28C8607A</vt:lpstr>
      <vt:lpstr>ksdb</vt:lpstr>
      <vt:lpstr>Arial Unicode MS</vt:lpstr>
      <vt:lpstr>Calibri</vt:lpstr>
      <vt:lpstr>KSOFBD28ECAF</vt:lpstr>
      <vt:lpstr>KSOFDDF4E7ED</vt:lpstr>
      <vt:lpstr>思源黑体 CN Bold</vt:lpstr>
      <vt:lpstr>思源黑体 CN Heavy</vt:lpstr>
      <vt:lpstr>思源黑体 CN Light</vt:lpstr>
      <vt:lpstr>思源黑体 CN Medium</vt:lpstr>
      <vt:lpstr>思源黑体 CN Normal</vt:lpstr>
      <vt:lpstr>思源黑体 CN Regular</vt:lpstr>
      <vt:lpstr>思源黑体 Medium</vt:lpstr>
      <vt:lpstr>KSOFD723FC5D</vt:lpstr>
      <vt:lpstr>Calibri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曾文龙</cp:lastModifiedBy>
  <cp:revision>327</cp:revision>
  <dcterms:created xsi:type="dcterms:W3CDTF">2019-06-19T02:08:00Z</dcterms:created>
  <dcterms:modified xsi:type="dcterms:W3CDTF">2026-08-20T12:54:17Z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FC01810DA37643D98C195E5AB30759CB_13</vt:lpwstr>
  </property>
</Properties>
</file>