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938" r:id="rId3"/>
    <p:sldId id="602" r:id="rId4"/>
    <p:sldId id="603" r:id="rId5"/>
    <p:sldId id="1205" r:id="rId6"/>
    <p:sldId id="1292" r:id="rId8"/>
    <p:sldId id="894" r:id="rId9"/>
    <p:sldId id="607" r:id="rId10"/>
    <p:sldId id="1275" r:id="rId11"/>
    <p:sldId id="1295" r:id="rId12"/>
    <p:sldId id="1296" r:id="rId13"/>
    <p:sldId id="614" r:id="rId14"/>
    <p:sldId id="1282" r:id="rId15"/>
    <p:sldId id="1289" r:id="rId16"/>
    <p:sldId id="1281" r:id="rId17"/>
    <p:sldId id="1284" r:id="rId18"/>
    <p:sldId id="1297" r:id="rId19"/>
    <p:sldId id="1298" r:id="rId20"/>
    <p:sldId id="1029" r:id="rId21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3" userDrawn="1">
          <p15:clr>
            <a:srgbClr val="A4A3A4"/>
          </p15:clr>
        </p15:guide>
        <p15:guide id="2" pos="3812" userDrawn="1">
          <p15:clr>
            <a:srgbClr val="A4A3A4"/>
          </p15:clr>
        </p15:guide>
        <p15:guide id="3" pos="494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2" clrIdx="1"/>
  <p:cmAuthor id="255442523" name="婵&amp;HO" initials="婵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F75"/>
    <a:srgbClr val="B34500"/>
    <a:srgbClr val="FFD483"/>
    <a:srgbClr val="FFEFCE"/>
    <a:srgbClr val="FFD585"/>
    <a:srgbClr val="FFEFCF"/>
    <a:srgbClr val="FFEFCD"/>
    <a:srgbClr val="FFD983"/>
    <a:srgbClr val="EFDDFF"/>
    <a:srgbClr val="C166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901" autoAdjust="0"/>
    <p:restoredTop sz="99761" autoAdjust="0"/>
  </p:normalViewPr>
  <p:slideViewPr>
    <p:cSldViewPr snapToGrid="0" showGuides="1">
      <p:cViewPr varScale="1">
        <p:scale>
          <a:sx n="111" d="100"/>
          <a:sy n="111" d="100"/>
        </p:scale>
        <p:origin x="882" y="102"/>
      </p:cViewPr>
      <p:guideLst>
        <p:guide orient="horz" pos="2263"/>
        <p:guide pos="3812"/>
        <p:guide pos="494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gs" Target="tags/tag53.xml"/><Relationship Id="rId25" Type="http://schemas.openxmlformats.org/officeDocument/2006/relationships/commentAuthors" Target="commentAuthors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image" Target="../media/image2.png"/><Relationship Id="rId7" Type="http://schemas.openxmlformats.org/officeDocument/2006/relationships/image" Target="../media/image1.png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image" Target="../media/image2.png"/><Relationship Id="rId7" Type="http://schemas.openxmlformats.org/officeDocument/2006/relationships/image" Target="../media/image4.png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png"/><Relationship Id="rId8" Type="http://schemas.openxmlformats.org/officeDocument/2006/relationships/image" Target="../media/image6.png"/><Relationship Id="rId7" Type="http://schemas.openxmlformats.org/officeDocument/2006/relationships/tags" Target="../tags/tag16.xml"/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1" Type="http://schemas.openxmlformats.org/officeDocument/2006/relationships/image" Target="../media/image5.png"/><Relationship Id="rId10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7" Type="http://schemas.openxmlformats.org/officeDocument/2006/relationships/image" Target="../media/image2.png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4" Type="http://schemas.openxmlformats.org/officeDocument/2006/relationships/tags" Target="../tags/tag22.xml"/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目录页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7" name="图片 6" descr="组 214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945495" y="6012180"/>
            <a:ext cx="1246505" cy="2019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标题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8" name="图片 7" descr="龙头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封面 拷贝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-635" y="800100"/>
            <a:ext cx="12192635" cy="6057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622300" y="6431915"/>
            <a:ext cx="10888345" cy="4425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 </a:t>
            </a:r>
            <a:r>
              <a:rPr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经传多赢投资顾问: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何灶婵</a:t>
            </a:r>
            <a:r>
              <a:rPr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，投顾执业</a:t>
            </a:r>
            <a:r>
              <a:rPr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编号:A1120622050001 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，基金从业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编号：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A20211117003798</a:t>
            </a:r>
            <a:r>
              <a:rPr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风险提示:观点基于软件数据和理论模型分析，仅供参考，不构成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投资</a:t>
            </a:r>
            <a:r>
              <a:rPr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建议，股市有风险，投资需谨慎。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基金的过往业绩并不预示其未来表现，基金管理人管理的其他基金的业绩并不构成基金业绩表现的保证。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 descr="PPT封面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-9088-988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28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33.xml"/><Relationship Id="rId13" Type="http://schemas.openxmlformats.org/officeDocument/2006/relationships/tags" Target="../tags/tag32.xml"/><Relationship Id="rId12" Type="http://schemas.openxmlformats.org/officeDocument/2006/relationships/tags" Target="../tags/tag31.xml"/><Relationship Id="rId11" Type="http://schemas.openxmlformats.org/officeDocument/2006/relationships/tags" Target="../tags/tag30.xml"/><Relationship Id="rId10" Type="http://schemas.openxmlformats.org/officeDocument/2006/relationships/tags" Target="../tags/tag29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0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tags" Target="../tags/tag35.xml"/><Relationship Id="rId3" Type="http://schemas.openxmlformats.org/officeDocument/2006/relationships/image" Target="../media/image10.png"/><Relationship Id="rId2" Type="http://schemas.openxmlformats.org/officeDocument/2006/relationships/tags" Target="../tags/tag34.xml"/><Relationship Id="rId1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44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5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46.xml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47.xml"/><Relationship Id="rId1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48.xml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49.xml"/><Relationship Id="rId1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50.xml"/><Relationship Id="rId1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51.xml"/><Relationship Id="rId1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5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38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39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40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1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42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43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977265" y="3206115"/>
            <a:ext cx="40487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8</a:t>
            </a:r>
            <a:r>
              <a:rPr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月</a:t>
            </a:r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24</a:t>
            </a:r>
            <a:r>
              <a:rPr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日 </a:t>
            </a:r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20:15</a:t>
            </a:r>
            <a:endParaRPr lang="zh-CN" altLang="en-US" sz="3000" dirty="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17500" y="1876425"/>
            <a:ext cx="8763635" cy="13296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zh-CN" altLang="en-US" sz="60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双线向上</a:t>
            </a:r>
            <a:r>
              <a:rPr lang="en-US" altLang="zh-CN" sz="60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 </a:t>
            </a:r>
            <a:r>
              <a:rPr lang="zh-CN" altLang="en-US" sz="60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趋势交易</a:t>
            </a:r>
            <a:endParaRPr lang="zh-CN" altLang="en-US" sz="6000" dirty="0">
              <a:gradFill>
                <a:gsLst>
                  <a:gs pos="0">
                    <a:srgbClr val="FFEFCE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Medium" panose="020B06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54760" y="4012565"/>
            <a:ext cx="13436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何灶婵</a:t>
            </a:r>
            <a:endParaRPr lang="zh-CN" altLang="en-US" sz="260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553970" y="4074160"/>
            <a:ext cx="34975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执业编号</a:t>
            </a:r>
            <a:r>
              <a:rPr lang="en-US" altLang="zh-CN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:A1120622050001</a:t>
            </a:r>
            <a:endParaRPr lang="en-US" altLang="zh-CN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265" y="4033520"/>
            <a:ext cx="314325" cy="61912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254760" y="4544695"/>
            <a:ext cx="5708015" cy="12287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经传多赢</a:t>
            </a: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资深投顾，金融专业出身，专注研究市场</a:t>
            </a: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10</a:t>
            </a: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余年。对大盘研判有独特自我见解。独创翻倍超跌战法、龙头回马枪，方法实用易懂，服务专业用心，深受用户朋友的喜欢。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pic>
        <p:nvPicPr>
          <p:cNvPr id="11" name="图片 10" descr="132_17257738151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1530" y="727710"/>
            <a:ext cx="3937635" cy="685800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79755" y="5768975"/>
            <a:ext cx="11148695" cy="5568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保险行业周线回踩金叉，日线</a:t>
            </a:r>
            <a:r>
              <a:rPr lang="en-US" alt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B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点启动，资金流入，如平安，人寿趋势反转</a:t>
            </a:r>
            <a:endParaRPr lang="zh-CN" altLang="en-US" sz="24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406650" y="102870"/>
            <a:ext cx="7704455" cy="9448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              </a:t>
            </a:r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保险资金流入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4825" y="857885"/>
            <a:ext cx="4789170" cy="480885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3900" y="946785"/>
            <a:ext cx="6202045" cy="471995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03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06855" y="2926715"/>
            <a:ext cx="951230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6600" dirty="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操作策略</a:t>
            </a:r>
            <a:endParaRPr lang="zh-CN" sz="6600" dirty="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656455" y="0"/>
            <a:ext cx="4582795" cy="9836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中线选股策略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96545" y="1284605"/>
            <a:ext cx="497459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当前中短线上攻均拐头向下，意味着这一波短线反弹风格结束，而中线上攻小幅拐头向上，可能市场会切换到中线控盘类的个股</a:t>
            </a:r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6910" y="2310130"/>
            <a:ext cx="3286125" cy="400240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1770" y="1009650"/>
            <a:ext cx="5720715" cy="246697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1770" y="3476625"/>
            <a:ext cx="5601970" cy="302260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选股策略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36245" y="6042025"/>
            <a:ext cx="11042015" cy="4044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sz="1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510655" y="1272540"/>
            <a:ext cx="4912360" cy="4063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2622550" y="5838825"/>
            <a:ext cx="8761095" cy="6076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35025" y="1388745"/>
            <a:ext cx="9645650" cy="28467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/>
          </a:p>
        </p:txBody>
      </p:sp>
      <p:sp>
        <p:nvSpPr>
          <p:cNvPr id="2" name="文本框 1"/>
          <p:cNvSpPr txBox="1"/>
          <p:nvPr/>
        </p:nvSpPr>
        <p:spPr>
          <a:xfrm>
            <a:off x="962025" y="1515745"/>
            <a:ext cx="9645650" cy="28467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/>
          </a:p>
        </p:txBody>
      </p:sp>
      <p:sp>
        <p:nvSpPr>
          <p:cNvPr id="9" name="文本框 8"/>
          <p:cNvSpPr txBox="1"/>
          <p:nvPr/>
        </p:nvSpPr>
        <p:spPr>
          <a:xfrm>
            <a:off x="6746875" y="1515745"/>
            <a:ext cx="5135880" cy="43567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400"/>
              <a:t>1</a:t>
            </a:r>
            <a:r>
              <a:rPr lang="zh-CN" altLang="en-US" sz="2400"/>
              <a:t>、优选第一波启动后回踩</a:t>
            </a:r>
            <a:endParaRPr lang="zh-CN" altLang="en-US" sz="2400"/>
          </a:p>
          <a:p>
            <a:endParaRPr lang="en-US" altLang="zh-CN" sz="2400"/>
          </a:p>
          <a:p>
            <a:r>
              <a:rPr lang="en-US" altLang="zh-CN" sz="2400"/>
              <a:t>2</a:t>
            </a:r>
            <a:r>
              <a:rPr lang="zh-CN" altLang="en-US" sz="2400"/>
              <a:t>、双龙</a:t>
            </a:r>
            <a:r>
              <a:rPr lang="en-US" altLang="zh-CN" sz="2400"/>
              <a:t>/</a:t>
            </a:r>
            <a:r>
              <a:rPr lang="zh-CN" altLang="en-US" sz="2400"/>
              <a:t>单红</a:t>
            </a:r>
            <a:r>
              <a:rPr lang="en-US" altLang="zh-CN" sz="2400"/>
              <a:t>+</a:t>
            </a:r>
            <a:r>
              <a:rPr lang="zh-CN" altLang="en-US" sz="2400"/>
              <a:t>双紫启动</a:t>
            </a:r>
            <a:endParaRPr lang="zh-CN" altLang="en-US" sz="2400"/>
          </a:p>
          <a:p>
            <a:endParaRPr lang="zh-CN" altLang="en-US" sz="2400"/>
          </a:p>
          <a:p>
            <a:r>
              <a:rPr lang="en-US" altLang="zh-CN" sz="2400"/>
              <a:t>3</a:t>
            </a:r>
            <a:r>
              <a:rPr lang="zh-CN" altLang="en-US" sz="2400"/>
              <a:t>、厂字形回踩</a:t>
            </a:r>
            <a:endParaRPr lang="zh-CN" altLang="en-US" sz="2400"/>
          </a:p>
          <a:p>
            <a:endParaRPr lang="zh-CN" altLang="en-US" sz="2400"/>
          </a:p>
          <a:p>
            <a:r>
              <a:rPr lang="en-US" altLang="zh-CN" sz="2400"/>
              <a:t>4</a:t>
            </a:r>
            <a:r>
              <a:rPr lang="zh-CN" altLang="en-US" sz="2400"/>
              <a:t>、回踩蓝线支撑低吸</a:t>
            </a:r>
            <a:endParaRPr lang="zh-CN" altLang="en-US" sz="2400"/>
          </a:p>
          <a:p>
            <a:endParaRPr lang="zh-CN" altLang="en-US" sz="2400"/>
          </a:p>
          <a:p>
            <a:r>
              <a:rPr lang="en-US" altLang="zh-CN" sz="2400"/>
              <a:t>5</a:t>
            </a:r>
            <a:r>
              <a:rPr lang="zh-CN" altLang="en-US" sz="2400"/>
              <a:t>、跌破熊线超短线破位风险</a:t>
            </a:r>
            <a:endParaRPr lang="zh-CN" altLang="en-US" sz="2400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8085" y="1356360"/>
            <a:ext cx="4617085" cy="474853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462780" y="158115"/>
            <a:ext cx="4064000" cy="8324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案例解读</a:t>
            </a:r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30215" y="1136015"/>
            <a:ext cx="6306185" cy="499681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15" y="861695"/>
            <a:ext cx="5283835" cy="527113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短线强势股买卖点细节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36245" y="6042025"/>
            <a:ext cx="11042015" cy="4044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sz="1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510655" y="1272540"/>
            <a:ext cx="4912360" cy="4063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3440" y="1003300"/>
            <a:ext cx="10842625" cy="522859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176645" y="1549400"/>
            <a:ext cx="5437505" cy="2897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行情要点</a:t>
            </a:r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  <a:p>
            <a:pPr>
              <a:lnSpc>
                <a:spcPct val="19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主线热点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  <a:p>
            <a:pPr>
              <a:lnSpc>
                <a:spcPct val="19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选股策略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137785" y="1588453"/>
            <a:ext cx="955040" cy="4590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01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02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03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2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endParaRPr lang="en-US" altLang="zh-CN" sz="32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01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983105" y="3011170"/>
            <a:ext cx="847344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660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行情要点</a:t>
            </a:r>
            <a:endParaRPr lang="zh-CN" sz="660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死叉末端，静待反弹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47040" y="5428615"/>
            <a:ext cx="11216640" cy="10083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192645" y="1076325"/>
            <a:ext cx="4518025" cy="5224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各大指数周线反弹到辅助线有压力，多次反弹未能突破，说明上方套牢盘压力不小。</a:t>
            </a:r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en-US" altLang="zh-CN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平均股价进入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S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点灰色区域，风险大于机会，流动资金连续翻绿，市场交易比较低迷，今日也跌破年线，捕捞季节处于死叉末端，留意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S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点后第一个金叉反弹，一般容易走出不错反弹行情。</a:t>
            </a:r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操作上：控制仓位在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0-3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成为主，若是要参与轻指数，重个股。</a:t>
            </a:r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保守投资者，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S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点灰色区域，观望为主。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8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月公告中报节点，整体谨慎偏多一些。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9245" y="1076325"/>
            <a:ext cx="6652895" cy="508825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8065" y="5036820"/>
            <a:ext cx="3952875" cy="126428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65835" y="5666740"/>
            <a:ext cx="9810750" cy="6591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今日跌幅靠前是业绩亏损、阶段涨幅过高，存在补跌需求</a:t>
            </a:r>
            <a:endParaRPr lang="zh-CN" altLang="en-US" sz="24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越是到关键节点，业绩放在首位，宁愿错过也不做错</a:t>
            </a:r>
            <a:endParaRPr lang="zh-CN" altLang="en-US" sz="24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406650" y="102870"/>
            <a:ext cx="7704455" cy="9448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            </a:t>
            </a:r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亏损股</a:t>
            </a:r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有补跌风险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3245" y="1223645"/>
            <a:ext cx="3582670" cy="3937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1535" y="1009650"/>
            <a:ext cx="6722110" cy="451040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 </a:t>
            </a:r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资金防守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-967105" y="6020435"/>
            <a:ext cx="10793095" cy="4260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1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111365" y="998855"/>
            <a:ext cx="4744720" cy="54476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en-US" altLang="zh-CN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</a:t>
            </a:r>
            <a:r>
              <a:rPr lang="zh-CN" altLang="en-US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、长江存储科创板</a:t>
            </a:r>
            <a:r>
              <a:rPr lang="en-US" altLang="zh-CN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IPO</a:t>
            </a:r>
            <a:r>
              <a:rPr lang="zh-CN" altLang="en-US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正式获受理，拟募资330亿元，明显高于长鑫计划募资的295亿元（实际募资579亿），同时长存</a:t>
            </a:r>
            <a:r>
              <a:rPr lang="en-US" altLang="zh-CN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Q1</a:t>
            </a:r>
            <a:r>
              <a:rPr lang="zh-CN" altLang="en-US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净利为334亿元，比长鑫要高出35%。</a:t>
            </a:r>
            <a:endParaRPr lang="zh-CN" altLang="en-US" sz="16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r>
              <a:rPr lang="zh-CN" altLang="en-US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这么来看，长存的最终实际募资额有可能会超过长鑫的579亿元，再创科创板</a:t>
            </a:r>
            <a:r>
              <a:rPr lang="en-US" altLang="zh-CN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IPO</a:t>
            </a:r>
            <a:r>
              <a:rPr lang="zh-CN" altLang="en-US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融资规模之最。若按照当前市场下长鑫的估值状态来简单估算，长存在3万亿左右应该没什么问题。</a:t>
            </a:r>
            <a:endParaRPr lang="zh-CN" altLang="en-US" sz="16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endParaRPr lang="zh-CN" altLang="en-US" sz="16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endParaRPr lang="zh-CN" altLang="en-US" sz="16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r>
              <a:rPr lang="en-US" altLang="zh-CN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</a:t>
            </a:r>
            <a:r>
              <a:rPr lang="zh-CN" altLang="en-US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、在国家市场监督管理局的官网上，8月21日宣布了由中国牵头的固态电池国际标准正式立项的消息，这标志着固态电池进入量产冲刺阶段。</a:t>
            </a:r>
            <a:endParaRPr lang="zh-CN" altLang="en-US" sz="16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endParaRPr lang="zh-CN" altLang="en-US" sz="16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r>
              <a:rPr lang="zh-CN" altLang="en-US" sz="16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固态电池的应用范围非常广，最热门的人形机器人行业来说，为了提升机器人的续航和工作时间，未来全都会换装固态电池。假设未来生产1亿台机器人，每个机器人电池包价值2000元，那机器人带来的固态电池市场增量将达到2000亿。</a:t>
            </a:r>
            <a:endParaRPr lang="zh-CN" altLang="en-US" sz="16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250" y="1065530"/>
            <a:ext cx="6846570" cy="48355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4685" y="4284980"/>
            <a:ext cx="2672715" cy="19685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02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635125" y="2663190"/>
            <a:ext cx="9072245" cy="10033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6600" dirty="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主线热点</a:t>
            </a:r>
            <a:endParaRPr lang="zh-CN" altLang="en-US" sz="6600" dirty="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主题热点</a:t>
            </a:r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 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510665" y="6020435"/>
            <a:ext cx="8315325" cy="4260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1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180455" y="1369695"/>
            <a:ext cx="5713730" cy="52565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08420" y="927100"/>
            <a:ext cx="5784215" cy="45250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400"/>
              <a:t>*</a:t>
            </a:r>
            <a:endParaRPr lang="zh-CN" altLang="en-US" sz="1400"/>
          </a:p>
        </p:txBody>
      </p:sp>
      <p:sp>
        <p:nvSpPr>
          <p:cNvPr id="4" name="文本框 3"/>
          <p:cNvSpPr txBox="1"/>
          <p:nvPr/>
        </p:nvSpPr>
        <p:spPr>
          <a:xfrm>
            <a:off x="619760" y="5205095"/>
            <a:ext cx="11274425" cy="12414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近期市场无明显主线热点，前期的热点出现补跌状态，如机器人、医药、消费、科技等等</a:t>
            </a:r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而市场整体偏向防守方向如</a:t>
            </a:r>
            <a:r>
              <a:rPr lang="zh-CN" altLang="en-US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黄金、有色、大金融方向</a:t>
            </a:r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的趋势行情</a:t>
            </a:r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锂电池因政策</a:t>
            </a:r>
            <a:r>
              <a:rPr lang="en-US" altLang="zh-CN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</a:t>
            </a:r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市场消息影响，近期</a:t>
            </a:r>
            <a:r>
              <a:rPr lang="en-US" altLang="zh-CN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</a:t>
            </a:r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日也出现异动</a:t>
            </a:r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760" y="944880"/>
            <a:ext cx="11177270" cy="426021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5830" y="3181350"/>
            <a:ext cx="3161665" cy="199644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65835" y="5666740"/>
            <a:ext cx="9810750" cy="6591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406650" y="102870"/>
            <a:ext cx="7704455" cy="9448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               </a:t>
            </a:r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跟随资金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3690" y="864870"/>
            <a:ext cx="7668260" cy="459422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565" y="1047750"/>
            <a:ext cx="3467100" cy="184785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8350250" y="3335020"/>
            <a:ext cx="332041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当指数单边下行，银行、红利容易逆势上涨，形成较为明显跷跷板效应，甚至多个银行股创出新高状态。</a:t>
            </a:r>
            <a:endParaRPr lang="zh-CN" altLang="en-US"/>
          </a:p>
          <a:p>
            <a:endParaRPr lang="zh-CN" altLang="en-US"/>
          </a:p>
          <a:p>
            <a:r>
              <a:rPr lang="en-US" altLang="zh-CN"/>
              <a:t>S</a:t>
            </a:r>
            <a:r>
              <a:rPr lang="zh-CN" altLang="en-US"/>
              <a:t>点红利、银行是防守配置</a:t>
            </a:r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5" y="5567680"/>
            <a:ext cx="7832725" cy="107315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34.xml><?xml version="1.0" encoding="utf-8"?>
<p:tagLst xmlns:p="http://schemas.openxmlformats.org/presentationml/2006/main">
  <p:tag name="KSO_WM_UNIT_PLACING_PICTURE_USER_VIEWPORT" val="{&quot;height&quot;:2082,&quot;width&quot;:10544}"/>
  <p:tag name="KSO_WM_BEAUTIFY_FLAG" val=""/>
</p:tagLst>
</file>

<file path=ppt/tags/tag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3.xml><?xml version="1.0" encoding="utf-8"?>
<p:tagLst xmlns:p="http://schemas.openxmlformats.org/presentationml/2006/main">
  <p:tag name="COMMONDATA" val="eyJoZGlkIjoiNjJjNmZlMjNkOTJmNDA2NmIwMGRiZmY5MDY5NzA4NDgifQ=="/>
  <p:tag name="KSO_WPP_MARK_KEY" val="257877f6-fe8c-4c47-ab4c-274c99a6a791"/>
  <p:tag name="commondata" val="eyJoZGlkIjoiY2NjMjc2YTM3OTU3MDczMTg5NGExODc2MDBmZmJkNzMifQ==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1166</Words>
  <Application>WPS 演示</Application>
  <PresentationFormat>宽屏</PresentationFormat>
  <Paragraphs>111</Paragraphs>
  <Slides>18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8" baseType="lpstr">
      <vt:lpstr>Arial</vt:lpstr>
      <vt:lpstr>宋体</vt:lpstr>
      <vt:lpstr>Wingdings</vt:lpstr>
      <vt:lpstr>微软雅黑</vt:lpstr>
      <vt:lpstr>Wingdings</vt:lpstr>
      <vt:lpstr>思源黑体 CN Normal</vt:lpstr>
      <vt:lpstr>黑体</vt:lpstr>
      <vt:lpstr>思源黑体 CN Light</vt:lpstr>
      <vt:lpstr>思源黑体 CN Bold</vt:lpstr>
      <vt:lpstr>思源黑体 CN Medium</vt:lpstr>
      <vt:lpstr>Noto Sans S Chinese Medium</vt:lpstr>
      <vt:lpstr>DIN Black</vt:lpstr>
      <vt:lpstr>楷体</vt:lpstr>
      <vt:lpstr>KSOFDDF4E7ED</vt:lpstr>
      <vt:lpstr>Segoe Print</vt:lpstr>
      <vt:lpstr>KSOF618801C0</vt:lpstr>
      <vt:lpstr>Arial Unicode MS</vt:lpstr>
      <vt:lpstr>Calibri</vt:lpstr>
      <vt:lpstr>KSOF954951BB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俏俏</cp:lastModifiedBy>
  <cp:revision>1039</cp:revision>
  <dcterms:created xsi:type="dcterms:W3CDTF">2019-06-19T02:08:00Z</dcterms:created>
  <dcterms:modified xsi:type="dcterms:W3CDTF">2026-08-24T10:04:51Z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98B0645011BC43B0BFB9BFC8374894E3</vt:lpwstr>
  </property>
</Properties>
</file>