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6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594" r:id="rId11"/>
    <p:sldId id="1614" r:id="rId12"/>
    <p:sldId id="1615" r:id="rId13"/>
    <p:sldId id="1616" r:id="rId14"/>
    <p:sldId id="1613" r:id="rId15"/>
    <p:sldId id="1612" r:id="rId16"/>
    <p:sldId id="1600" r:id="rId17"/>
    <p:sldId id="1611" r:id="rId18"/>
    <p:sldId id="1609" r:id="rId19"/>
    <p:sldId id="1608" r:id="rId20"/>
    <p:sldId id="1607" r:id="rId21"/>
    <p:sldId id="1606" r:id="rId22"/>
    <p:sldId id="1604" r:id="rId23"/>
    <p:sldId id="1601" r:id="rId24"/>
    <p:sldId id="1602" r:id="rId25"/>
    <p:sldId id="1597" r:id="rId26"/>
    <p:sldId id="1565" r:id="rId27"/>
    <p:sldId id="1566" r:id="rId28"/>
    <p:sldId id="1568" r:id="rId29"/>
    <p:sldId id="1541" r:id="rId30"/>
    <p:sldId id="1547" r:id="rId31"/>
    <p:sldId id="1546" r:id="rId32"/>
    <p:sldId id="1553" r:id="rId33"/>
    <p:sldId id="1554" r:id="rId34"/>
    <p:sldId id="1556" r:id="rId35"/>
    <p:sldId id="1557" r:id="rId36"/>
    <p:sldId id="1558" r:id="rId37"/>
    <p:sldId id="1571" r:id="rId38"/>
    <p:sldId id="878" r:id="rId39"/>
    <p:sldId id="1514" r:id="rId40"/>
    <p:sldId id="1555" r:id="rId41"/>
    <p:sldId id="1507" r:id="rId42"/>
    <p:sldId id="1426" r:id="rId43"/>
    <p:sldId id="1545" r:id="rId44"/>
    <p:sldId id="1355" r:id="rId45"/>
  </p:sldIdLst>
  <p:sldSz cx="12192000" cy="6858000"/>
  <p:notesSz cx="6858000" cy="9144000"/>
  <p:custDataLst>
    <p:tags r:id="rId5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594"/>
            <p14:sldId id="1614"/>
            <p14:sldId id="1615"/>
            <p14:sldId id="1616"/>
            <p14:sldId id="1613"/>
            <p14:sldId id="1612"/>
            <p14:sldId id="1600"/>
            <p14:sldId id="1611"/>
            <p14:sldId id="1609"/>
            <p14:sldId id="1608"/>
            <p14:sldId id="1607"/>
            <p14:sldId id="1606"/>
            <p14:sldId id="1604"/>
            <p14:sldId id="1601"/>
            <p14:sldId id="1602"/>
            <p14:sldId id="1597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1" Type="http://schemas.openxmlformats.org/officeDocument/2006/relationships/tags" Target="tags/tag28.xml"/><Relationship Id="rId50" Type="http://schemas.openxmlformats.org/officeDocument/2006/relationships/commentAuthors" Target="commentAuthors.xml"/><Relationship Id="rId5" Type="http://schemas.openxmlformats.org/officeDocument/2006/relationships/slide" Target="slides/slide2.xml"/><Relationship Id="rId49" Type="http://schemas.openxmlformats.org/officeDocument/2006/relationships/tableStyles" Target="tableStyles.xml"/><Relationship Id="rId48" Type="http://schemas.openxmlformats.org/officeDocument/2006/relationships/viewProps" Target="viewProps.xml"/><Relationship Id="rId47" Type="http://schemas.openxmlformats.org/officeDocument/2006/relationships/presProps" Target="presProps.xml"/><Relationship Id="rId46" Type="http://schemas.openxmlformats.org/officeDocument/2006/relationships/handoutMaster" Target="handoutMasters/handoutMaster1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8.png"/><Relationship Id="rId1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image" Target="../media/image6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image" Target="../media/image80.png"/><Relationship Id="rId8" Type="http://schemas.openxmlformats.org/officeDocument/2006/relationships/image" Target="../media/image79.png"/><Relationship Id="rId7" Type="http://schemas.openxmlformats.org/officeDocument/2006/relationships/image" Target="../media/image78.png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81.png"/><Relationship Id="rId1" Type="http://schemas.openxmlformats.org/officeDocument/2006/relationships/image" Target="../media/image72.png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0.png"/><Relationship Id="rId8" Type="http://schemas.openxmlformats.org/officeDocument/2006/relationships/image" Target="../media/image79.png"/><Relationship Id="rId7" Type="http://schemas.openxmlformats.org/officeDocument/2006/relationships/image" Target="../media/image78.png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82.png"/><Relationship Id="rId10" Type="http://schemas.openxmlformats.org/officeDocument/2006/relationships/image" Target="../media/image81.png"/><Relationship Id="rId1" Type="http://schemas.openxmlformats.org/officeDocument/2006/relationships/image" Target="../media/image72.png"/></Relationships>
</file>

<file path=ppt/slides/_rels/slide4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83.png"/><Relationship Id="rId1" Type="http://schemas.openxmlformats.org/officeDocument/2006/relationships/tags" Target="../tags/tag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13849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缩量轮动，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锁定利润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92930" y="1578610"/>
            <a:ext cx="3731895" cy="4569460"/>
          </a:xfrm>
          <a:prstGeom prst="rect">
            <a:avLst/>
          </a:prstGeom>
        </p:spPr>
      </p:pic>
      <p:sp>
        <p:nvSpPr>
          <p:cNvPr id="5" name="文本占位符 5"/>
          <p:cNvSpPr/>
          <p:nvPr/>
        </p:nvSpPr>
        <p:spPr>
          <a:xfrm>
            <a:off x="1874211" y="560319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  </a:t>
            </a:r>
            <a:r>
              <a:rPr b="1">
                <a:solidFill>
                  <a:srgbClr val="FF0000"/>
                </a:solidFill>
              </a:rPr>
              <a:t>相关题材：存储</a:t>
            </a:r>
            <a:endParaRPr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      </a:t>
            </a:r>
            <a:r>
              <a:rPr b="1">
                <a:solidFill>
                  <a:srgbClr val="FF0000"/>
                </a:solidFill>
              </a:rPr>
              <a:t>相关个股：爱丽家居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楚天龙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长鑫科技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endParaRPr lang="en-US" altLang="zh-CN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9165" y="1711325"/>
            <a:ext cx="4375785" cy="44862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2360" y="1711325"/>
            <a:ext cx="4679315" cy="447738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8205" y="1678305"/>
            <a:ext cx="4028440" cy="44862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855" y="1597660"/>
            <a:ext cx="4370705" cy="45669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8995" y="1778635"/>
            <a:ext cx="4931410" cy="45332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430" y="1992630"/>
            <a:ext cx="5400675" cy="41052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9650" y="1578610"/>
            <a:ext cx="3325495" cy="47091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620" y="1641475"/>
            <a:ext cx="6574790" cy="33578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880" y="3972560"/>
            <a:ext cx="4537710" cy="24352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0020" y="1630680"/>
            <a:ext cx="3992245" cy="466534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1060" y="1721485"/>
            <a:ext cx="4458970" cy="448373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2800" y="1744980"/>
            <a:ext cx="5057775" cy="45980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3470" y="1744980"/>
            <a:ext cx="5001895" cy="46507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2890" y="1625600"/>
            <a:ext cx="4107180" cy="46145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8365" y="1884680"/>
            <a:ext cx="4302125" cy="409638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3760" y="1718945"/>
            <a:ext cx="4803140" cy="44297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065" y="1718945"/>
            <a:ext cx="5209540" cy="443039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6220" y="1578610"/>
            <a:ext cx="4085590" cy="46437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150" y="1578610"/>
            <a:ext cx="4583430" cy="46437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1430" y="1797050"/>
            <a:ext cx="3754120" cy="44507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900" y="1630680"/>
            <a:ext cx="3857625" cy="472948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3605" y="1673225"/>
            <a:ext cx="3448050" cy="46361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460" y="1673225"/>
            <a:ext cx="3716020" cy="45434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9285" y="1784985"/>
            <a:ext cx="3079750" cy="443103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4865" y="1764030"/>
            <a:ext cx="3296920" cy="46589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4340" y="1764030"/>
            <a:ext cx="3703320" cy="46589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215" y="1764030"/>
            <a:ext cx="3186430" cy="465963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6620" y="1741805"/>
            <a:ext cx="4930140" cy="45205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635" y="1943735"/>
            <a:ext cx="5172075" cy="411734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机器人概念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9970" y="1578610"/>
            <a:ext cx="8006080" cy="458724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3735" y="1578610"/>
            <a:ext cx="8589645" cy="48317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0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-3</a:t>
            </a:r>
            <a:r>
              <a:rPr b="1">
                <a:solidFill>
                  <a:srgbClr val="FF0000"/>
                </a:solidFill>
              </a:rPr>
              <a:t>成仓，指数下行趋势中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2825" y="1586230"/>
            <a:ext cx="5022215" cy="44716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2370" y="1587500"/>
            <a:ext cx="4737100" cy="441579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4875" y="1743075"/>
            <a:ext cx="5008880" cy="38576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5230" y="1578610"/>
            <a:ext cx="4540250" cy="433959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07080" y="1647825"/>
            <a:ext cx="5344160" cy="42329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8521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4955" y="1578610"/>
            <a:ext cx="3957320" cy="476440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2060" y="1665605"/>
            <a:ext cx="4538345" cy="42595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19910" y="1607820"/>
            <a:ext cx="8672830" cy="43148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81450" y="1578610"/>
            <a:ext cx="4229735" cy="4676140"/>
          </a:xfrm>
          <a:prstGeom prst="rect">
            <a:avLst/>
          </a:prstGeom>
        </p:spPr>
      </p:pic>
      <p:sp>
        <p:nvSpPr>
          <p:cNvPr id="6" name="文本占位符 5"/>
          <p:cNvSpPr/>
          <p:nvPr/>
        </p:nvSpPr>
        <p:spPr>
          <a:xfrm>
            <a:off x="1874211" y="560319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  </a:t>
            </a:r>
            <a:r>
              <a:rPr b="1">
                <a:solidFill>
                  <a:srgbClr val="FF0000"/>
                </a:solidFill>
              </a:rPr>
              <a:t>相关题材：服务器</a:t>
            </a:r>
            <a:endParaRPr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      </a:t>
            </a:r>
            <a:r>
              <a:rPr b="1">
                <a:solidFill>
                  <a:srgbClr val="FF0000"/>
                </a:solidFill>
              </a:rPr>
              <a:t>相关个股：紫光股份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中石科技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德明利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9995" y="1578610"/>
            <a:ext cx="4443095" cy="4498340"/>
          </a:xfrm>
          <a:prstGeom prst="rect">
            <a:avLst/>
          </a:prstGeom>
        </p:spPr>
      </p:pic>
      <p:sp>
        <p:nvSpPr>
          <p:cNvPr id="5" name="文本占位符 5"/>
          <p:cNvSpPr/>
          <p:nvPr/>
        </p:nvSpPr>
        <p:spPr>
          <a:xfrm>
            <a:off x="1874211" y="560319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  </a:t>
            </a:r>
            <a:r>
              <a:rPr b="1">
                <a:solidFill>
                  <a:srgbClr val="FF0000"/>
                </a:solidFill>
              </a:rPr>
              <a:t>相关题材：医药</a:t>
            </a:r>
            <a:endParaRPr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      </a:t>
            </a:r>
            <a:r>
              <a:rPr b="1">
                <a:solidFill>
                  <a:srgbClr val="FF0000"/>
                </a:solidFill>
              </a:rPr>
              <a:t>相关个股：哈药股份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神奇制药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金健米业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1145</Words>
  <Application>WPS 演示</Application>
  <PresentationFormat>宽屏</PresentationFormat>
  <Paragraphs>303</Paragraphs>
  <Slides>42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69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KSOF954951BB</vt:lpstr>
      <vt:lpstr>KSOFD723FC5D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1671</cp:revision>
  <dcterms:created xsi:type="dcterms:W3CDTF">2019-06-19T02:08:00Z</dcterms:created>
  <dcterms:modified xsi:type="dcterms:W3CDTF">2026-08-24T00:49:39Z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3E8BFB3416524F4C92ECC997466611A1_13</vt:lpwstr>
  </property>
</Properties>
</file>