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60" r:id="rId3"/>
    <p:sldId id="321" r:id="rId4"/>
    <p:sldId id="322" r:id="rId5"/>
    <p:sldId id="339" r:id="rId6"/>
    <p:sldId id="337" r:id="rId7"/>
    <p:sldId id="332" r:id="rId8"/>
    <p:sldId id="329" r:id="rId9"/>
    <p:sldId id="313" r:id="rId10"/>
    <p:sldId id="314" r:id="rId11"/>
    <p:sldId id="315" r:id="rId12"/>
    <p:sldId id="317" r:id="rId13"/>
    <p:sldId id="264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A" lastIdx="0" clrIdx="0"/>
  <p:cmAuthor id="2" name="十二 猪肠" initials="十二" lastIdx="0" clrIdx="1"/>
  <p:cmAuthor id="3" name="Administra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5CB"/>
    <a:srgbClr val="ED0415"/>
    <a:srgbClr val="E90212"/>
    <a:srgbClr val="644242"/>
    <a:srgbClr val="8D2F2F"/>
    <a:srgbClr val="6A2323"/>
    <a:srgbClr val="571D1D"/>
    <a:srgbClr val="FFFCD8"/>
    <a:srgbClr val="FFF1B7"/>
    <a:srgbClr val="FFE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画板 1 拷贝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组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61440" y="2157730"/>
            <a:ext cx="2554605" cy="155956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  <p:pic>
        <p:nvPicPr>
          <p:cNvPr id="4" name="图片 3" descr="图片1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画板 1 拷贝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图片1 拷贝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画板 1 拷贝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  <p:pic>
        <p:nvPicPr>
          <p:cNvPr id="4" name="图片 3" descr="图片1 拷贝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3626485" y="65811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3" name="文本框 2"/>
          <p:cNvSpPr txBox="1"/>
          <p:nvPr userDrawn="1"/>
        </p:nvSpPr>
        <p:spPr>
          <a:xfrm>
            <a:off x="298450" y="6499225"/>
            <a:ext cx="104120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【经传多赢投资顾问曾文龙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(A1120620070001)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，观点基于软件数据和理论模型分析，仅供参考，不构成投资建议，市场有风险，投资需谨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!</a:t>
            </a:r>
            <a:endParaRPr lang="en-US" alt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画板 1 拷贝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44.xml"/><Relationship Id="rId17" Type="http://schemas.openxmlformats.org/officeDocument/2006/relationships/tags" Target="../tags/tag43.xml"/><Relationship Id="rId16" Type="http://schemas.openxmlformats.org/officeDocument/2006/relationships/tags" Target="../tags/tag42.xml"/><Relationship Id="rId15" Type="http://schemas.openxmlformats.org/officeDocument/2006/relationships/tags" Target="../tags/tag41.xml"/><Relationship Id="rId14" Type="http://schemas.openxmlformats.org/officeDocument/2006/relationships/tags" Target="../tags/tag40.xml"/><Relationship Id="rId13" Type="http://schemas.openxmlformats.org/officeDocument/2006/relationships/tags" Target="../tags/tag39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15.xml"/><Relationship Id="rId8" Type="http://schemas.openxmlformats.org/officeDocument/2006/relationships/image" Target="../media/image24.png"/><Relationship Id="rId7" Type="http://schemas.openxmlformats.org/officeDocument/2006/relationships/tags" Target="../tags/tag114.xml"/><Relationship Id="rId6" Type="http://schemas.openxmlformats.org/officeDocument/2006/relationships/image" Target="../media/image23.png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image" Target="../media/image22.png"/><Relationship Id="rId2" Type="http://schemas.openxmlformats.org/officeDocument/2006/relationships/tags" Target="../tags/tag111.xml"/><Relationship Id="rId15" Type="http://schemas.openxmlformats.org/officeDocument/2006/relationships/slideLayout" Target="../slideLayouts/slideLayout4.xml"/><Relationship Id="rId14" Type="http://schemas.openxmlformats.org/officeDocument/2006/relationships/tags" Target="../tags/tag119.xml"/><Relationship Id="rId13" Type="http://schemas.openxmlformats.org/officeDocument/2006/relationships/tags" Target="../tags/tag118.xml"/><Relationship Id="rId12" Type="http://schemas.openxmlformats.org/officeDocument/2006/relationships/tags" Target="../tags/tag117.xml"/><Relationship Id="rId11" Type="http://schemas.openxmlformats.org/officeDocument/2006/relationships/tags" Target="../tags/tag116.xml"/><Relationship Id="rId10" Type="http://schemas.openxmlformats.org/officeDocument/2006/relationships/image" Target="../media/image25.png"/><Relationship Id="rId1" Type="http://schemas.openxmlformats.org/officeDocument/2006/relationships/tags" Target="../tags/tag110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121.xml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1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60.xml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tags" Target="../tags/tag5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image" Target="../media/image8.png"/><Relationship Id="rId14" Type="http://schemas.openxmlformats.org/officeDocument/2006/relationships/slideLayout" Target="../slideLayouts/slideLayout6.xml"/><Relationship Id="rId13" Type="http://schemas.openxmlformats.org/officeDocument/2006/relationships/tags" Target="../tags/tag69.xml"/><Relationship Id="rId12" Type="http://schemas.openxmlformats.org/officeDocument/2006/relationships/image" Target="../media/image13.png"/><Relationship Id="rId11" Type="http://schemas.openxmlformats.org/officeDocument/2006/relationships/image" Target="../media/image12.png"/><Relationship Id="rId10" Type="http://schemas.openxmlformats.org/officeDocument/2006/relationships/image" Target="../media/image10.png"/><Relationship Id="rId1" Type="http://schemas.openxmlformats.org/officeDocument/2006/relationships/tags" Target="../tags/tag6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image" Target="../media/image8.png"/><Relationship Id="rId14" Type="http://schemas.openxmlformats.org/officeDocument/2006/relationships/slideLayout" Target="../slideLayouts/slideLayout6.xml"/><Relationship Id="rId13" Type="http://schemas.openxmlformats.org/officeDocument/2006/relationships/tags" Target="../tags/tag78.xml"/><Relationship Id="rId12" Type="http://schemas.openxmlformats.org/officeDocument/2006/relationships/image" Target="../media/image15.png"/><Relationship Id="rId11" Type="http://schemas.openxmlformats.org/officeDocument/2006/relationships/image" Target="../media/image14.png"/><Relationship Id="rId10" Type="http://schemas.openxmlformats.org/officeDocument/2006/relationships/image" Target="../media/image10.png"/><Relationship Id="rId1" Type="http://schemas.openxmlformats.org/officeDocument/2006/relationships/tags" Target="../tags/tag70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image" Target="../media/image8.png"/><Relationship Id="rId14" Type="http://schemas.openxmlformats.org/officeDocument/2006/relationships/slideLayout" Target="../slideLayouts/slideLayout6.xml"/><Relationship Id="rId13" Type="http://schemas.openxmlformats.org/officeDocument/2006/relationships/tags" Target="../tags/tag87.xml"/><Relationship Id="rId12" Type="http://schemas.openxmlformats.org/officeDocument/2006/relationships/image" Target="../media/image17.png"/><Relationship Id="rId11" Type="http://schemas.openxmlformats.org/officeDocument/2006/relationships/image" Target="../media/image16.png"/><Relationship Id="rId10" Type="http://schemas.openxmlformats.org/officeDocument/2006/relationships/image" Target="../media/image10.png"/><Relationship Id="rId1" Type="http://schemas.openxmlformats.org/officeDocument/2006/relationships/tags" Target="../tags/tag79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95.xml"/><Relationship Id="rId8" Type="http://schemas.openxmlformats.org/officeDocument/2006/relationships/tags" Target="../tags/tag94.xml"/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96.xml"/><Relationship Id="rId11" Type="http://schemas.openxmlformats.org/officeDocument/2006/relationships/image" Target="../media/image18.png"/><Relationship Id="rId10" Type="http://schemas.openxmlformats.org/officeDocument/2006/relationships/image" Target="../media/image10.png"/><Relationship Id="rId1" Type="http://schemas.openxmlformats.org/officeDocument/2006/relationships/tags" Target="../tags/tag88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105.xml"/><Relationship Id="rId11" Type="http://schemas.openxmlformats.org/officeDocument/2006/relationships/image" Target="../media/image19.png"/><Relationship Id="rId10" Type="http://schemas.openxmlformats.org/officeDocument/2006/relationships/image" Target="../media/image10.png"/><Relationship Id="rId1" Type="http://schemas.openxmlformats.org/officeDocument/2006/relationships/tags" Target="../tags/tag97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07.xml"/><Relationship Id="rId2" Type="http://schemas.openxmlformats.org/officeDocument/2006/relationships/image" Target="../media/image20.png"/><Relationship Id="rId1" Type="http://schemas.openxmlformats.org/officeDocument/2006/relationships/tags" Target="../tags/tag106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09.xml"/><Relationship Id="rId2" Type="http://schemas.openxmlformats.org/officeDocument/2006/relationships/image" Target="../media/image21.png"/><Relationship Id="rId1" Type="http://schemas.openxmlformats.org/officeDocument/2006/relationships/tags" Target="../tags/tag10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2480310" y="2893695"/>
            <a:ext cx="722439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4200">
                <a:gradFill>
                  <a:gsLst>
                    <a:gs pos="0">
                      <a:srgbClr val="FAFAFA"/>
                    </a:gs>
                    <a:gs pos="100000">
                      <a:srgbClr val="FFF1B7"/>
                    </a:gs>
                  </a:gsLst>
                  <a:lin ang="5400000" scaled="0"/>
                </a:gra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波段先锋营</a:t>
            </a:r>
            <a:endParaRPr lang="zh-CN" sz="4200">
              <a:gradFill>
                <a:gsLst>
                  <a:gs pos="0">
                    <a:srgbClr val="FAFAFA"/>
                  </a:gs>
                  <a:gs pos="100000">
                    <a:srgbClr val="FFF1B7"/>
                  </a:gs>
                </a:gsLst>
                <a:lin ang="5400000" scaled="0"/>
              </a:gra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2176145" y="3871595"/>
            <a:ext cx="8042275" cy="398780"/>
            <a:chOff x="4869" y="6097"/>
            <a:chExt cx="9097" cy="628"/>
          </a:xfrm>
        </p:grpSpPr>
        <p:sp>
          <p:nvSpPr>
            <p:cNvPr id="10" name="文本框 9"/>
            <p:cNvSpPr txBox="1"/>
            <p:nvPr>
              <p:custDataLst>
                <p:tags r:id="rId2"/>
              </p:custDataLst>
            </p:nvPr>
          </p:nvSpPr>
          <p:spPr>
            <a:xfrm>
              <a:off x="4869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</a:rPr>
                <a:t>经传多赢投资投顾：曾文龙</a:t>
              </a:r>
              <a:endPara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3"/>
              </p:custDataLst>
            </p:nvPr>
          </p:nvSpPr>
          <p:spPr>
            <a:xfrm>
              <a:off x="9541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no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执业证书编号</a:t>
              </a:r>
              <a:r>
                <a:rPr lang="en-US" altLang="zh-CN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A1120620070001</a:t>
              </a:r>
              <a:endPara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endParaRPr>
            </a:p>
          </p:txBody>
        </p:sp>
      </p:grpSp>
      <p:pic>
        <p:nvPicPr>
          <p:cNvPr id="8" name="图片 7" descr="矢量智能对象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30508" y="962025"/>
            <a:ext cx="1524000" cy="3302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58825" y="1525270"/>
            <a:ext cx="10667365" cy="1368425"/>
          </a:xfrm>
          <a:prstGeom prst="rect">
            <a:avLst/>
          </a:prstGeom>
          <a:noFill/>
          <a:effectLst>
            <a:outerShdw dist="63500" dir="5400000" algn="t" rotWithShape="0">
              <a:srgbClr val="C00000">
                <a:alpha val="40000"/>
              </a:srgbClr>
            </a:outerShdw>
          </a:effectLst>
        </p:spPr>
        <p:txBody>
          <a:bodyPr wrap="square" rtlCol="0">
            <a:spAutoFit/>
          </a:bodyPr>
          <a:p>
            <a:pPr algn="ctr"/>
            <a:r>
              <a:rPr lang="zh-CN" altLang="en-US" sz="8300">
                <a:gradFill>
                  <a:gsLst>
                    <a:gs pos="0">
                      <a:srgbClr val="FAFAFA"/>
                    </a:gs>
                    <a:gs pos="100000">
                      <a:srgbClr val="FFE991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双底确立</a:t>
            </a:r>
            <a:endParaRPr lang="zh-CN" altLang="en-US" sz="8300">
              <a:gradFill>
                <a:gsLst>
                  <a:gs pos="0">
                    <a:srgbClr val="FAFAFA"/>
                  </a:gs>
                  <a:gs pos="100000">
                    <a:srgbClr val="FFE991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208270" y="6190615"/>
            <a:ext cx="16059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pic>
        <p:nvPicPr>
          <p:cNvPr id="4" name="图片 3" descr="多边形 1 拷贝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2455" y="3126740"/>
            <a:ext cx="336550" cy="292735"/>
          </a:xfrm>
          <a:prstGeom prst="rect">
            <a:avLst/>
          </a:prstGeom>
        </p:spPr>
      </p:pic>
      <p:pic>
        <p:nvPicPr>
          <p:cNvPr id="6" name="图片 5" descr="多边形 1 拷贝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2385060" y="3115945"/>
            <a:ext cx="336550" cy="292735"/>
          </a:xfrm>
          <a:prstGeom prst="rect">
            <a:avLst/>
          </a:prstGeom>
        </p:spPr>
      </p:pic>
      <p:grpSp>
        <p:nvGrpSpPr>
          <p:cNvPr id="9" name="组合 8"/>
          <p:cNvGrpSpPr/>
          <p:nvPr>
            <p:custDataLst>
              <p:tags r:id="rId6"/>
            </p:custDataLst>
          </p:nvPr>
        </p:nvGrpSpPr>
        <p:grpSpPr>
          <a:xfrm>
            <a:off x="2176145" y="4511040"/>
            <a:ext cx="8042275" cy="398780"/>
            <a:chOff x="4869" y="6097"/>
            <a:chExt cx="9097" cy="628"/>
          </a:xfrm>
        </p:grpSpPr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>
            <a:xfrm>
              <a:off x="4869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</a:rPr>
                <a:t>经传多赢基金从业人员：曾文龙</a:t>
              </a:r>
              <a:endPara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8"/>
              </p:custDataLst>
            </p:nvPr>
          </p:nvSpPr>
          <p:spPr>
            <a:xfrm>
              <a:off x="9541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no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执业证书编号</a:t>
              </a:r>
              <a:r>
                <a:rPr lang="en-US" altLang="zh-CN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rPr>
                <a:t>A20250619007559</a:t>
              </a:r>
              <a:endPara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endParaRPr>
            </a:p>
          </p:txBody>
        </p:sp>
      </p:grpSp>
    </p:spTree>
    <p:custDataLst>
      <p:tags r:id="rId9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643380" y="38735"/>
            <a:ext cx="84448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L2-</a:t>
            </a:r>
            <a:r>
              <a:rPr kumimoji="0" lang="zh-CN" altLang="en-US" sz="3200" b="0" i="0" u="none" strike="noStrike" kern="1200" cap="none" spc="0" normalizeH="0" baseline="0" noProof="0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主力资金</a:t>
            </a:r>
            <a:endParaRPr kumimoji="0" lang="zh-CN" altLang="en-US" sz="3200" b="0" i="0" u="none" strike="noStrike" kern="1200" cap="none" spc="0" normalizeH="0" baseline="0" noProof="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Normal" panose="020B0400000000000000" charset="-122"/>
            </a:endParaRPr>
          </a:p>
        </p:txBody>
      </p:sp>
      <p:pic>
        <p:nvPicPr>
          <p:cNvPr id="126" name="图片 123" descr="IMG_25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447790" y="705485"/>
            <a:ext cx="5473065" cy="264033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</p:pic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369570" y="3345815"/>
            <a:ext cx="5080000" cy="398780"/>
          </a:xfrm>
          <a:prstGeom prst="rect">
            <a:avLst/>
          </a:prstGeom>
        </p:spPr>
        <p:txBody>
          <a:bodyPr>
            <a:spAutoFit/>
          </a:bodyPr>
          <a:p>
            <a:pPr marL="0" indent="0" algn="l" defTabSz="266700">
              <a:spcBef>
                <a:spcPct val="0"/>
              </a:spcBef>
              <a:spcAft>
                <a:spcPts val="1800"/>
              </a:spcAft>
            </a:pPr>
            <a:r>
              <a:rPr lang="zh-CN" altLang="en-US" sz="2000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流动资金：持续翻红，交易活跃</a:t>
            </a:r>
            <a:endParaRPr lang="zh-CN" altLang="en-US" sz="2000" i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62255" y="708025"/>
            <a:ext cx="5441315" cy="26377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62255" y="3744595"/>
            <a:ext cx="5441315" cy="21513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447790" y="3744595"/>
            <a:ext cx="5473065" cy="21520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文本框 7"/>
          <p:cNvSpPr txBox="1"/>
          <p:nvPr>
            <p:custDataLst>
              <p:tags r:id="rId11"/>
            </p:custDataLst>
          </p:nvPr>
        </p:nvSpPr>
        <p:spPr>
          <a:xfrm>
            <a:off x="6535420" y="5895975"/>
            <a:ext cx="626046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紫旗：净买额为正，机构游资合力拉升</a:t>
            </a:r>
            <a:endParaRPr lang="zh-CN" altLang="en-US" sz="2000"/>
          </a:p>
        </p:txBody>
      </p:sp>
      <p:sp>
        <p:nvSpPr>
          <p:cNvPr id="9" name="文本框 8"/>
          <p:cNvSpPr txBox="1"/>
          <p:nvPr>
            <p:custDataLst>
              <p:tags r:id="rId12"/>
            </p:custDataLst>
          </p:nvPr>
        </p:nvSpPr>
        <p:spPr>
          <a:xfrm>
            <a:off x="262255" y="589597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主力控盘：主力资金筹码的锁仓意愿</a:t>
            </a:r>
            <a:endParaRPr lang="zh-CN" altLang="en-US" sz="2000"/>
          </a:p>
        </p:txBody>
      </p:sp>
      <p:sp>
        <p:nvSpPr>
          <p:cNvPr id="10" name="文本框 9"/>
          <p:cNvSpPr txBox="1"/>
          <p:nvPr>
            <p:custDataLst>
              <p:tags r:id="rId13"/>
            </p:custDataLst>
          </p:nvPr>
        </p:nvSpPr>
        <p:spPr>
          <a:xfrm>
            <a:off x="6535420" y="334581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主力动向紫色：主力强势进场主导拉升</a:t>
            </a:r>
            <a:endParaRPr lang="zh-CN" altLang="en-US" sz="2000"/>
          </a:p>
        </p:txBody>
      </p:sp>
    </p:spTree>
    <p:custDataLst>
      <p:tags r:id="rId1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182880" y="0"/>
            <a:ext cx="11823065" cy="6305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波段先锋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-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优惠福利！！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370" y="630555"/>
            <a:ext cx="6885940" cy="35147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630555"/>
            <a:ext cx="4319905" cy="584454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5195" y="4213225"/>
            <a:ext cx="3790950" cy="226187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波段交易模式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299960" y="1395095"/>
            <a:ext cx="4991735" cy="47288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040" y="2230120"/>
            <a:ext cx="6538595" cy="40855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文本框 12"/>
          <p:cNvSpPr txBox="1"/>
          <p:nvPr/>
        </p:nvSpPr>
        <p:spPr>
          <a:xfrm>
            <a:off x="0" y="520065"/>
            <a:ext cx="1209357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波段交易：介于短线交易与长线交易之间，以捕捉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“中期趋势段”</a:t>
            </a: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为目标，通过在相对低位买入，在相对高位卖出，从而获取差价收益的一种交易策略。</a:t>
            </a:r>
            <a:r>
              <a:rPr lang="en-US" altLang="zh-CN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低买高卖</a:t>
            </a:r>
            <a:r>
              <a:rPr lang="en-US" altLang="zh-CN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endParaRPr lang="en-US" altLang="zh-CN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en-US" altLang="zh-CN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不同市场环境下的波段策略的胜率差异：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上升趋势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低买高卖＞</a:t>
            </a:r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震荡趋势</a:t>
            </a:r>
            <a:r>
              <a:rPr lang="en-US" altLang="zh-CN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箱体上下沿操作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＞</a:t>
            </a:r>
            <a:r>
              <a:rPr lang="zh-CN" altLang="en-US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下降趋势</a:t>
            </a:r>
            <a:r>
              <a:rPr lang="en-US" altLang="zh-CN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超跌反弹，需要更加谨慎。</a:t>
            </a:r>
            <a:endParaRPr lang="zh-CN" altLang="en-US" b="1">
              <a:solidFill>
                <a:srgbClr val="00B05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880225" y="2230120"/>
            <a:ext cx="4762500" cy="38150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200" b="1"/>
              <a:t>波段交易</a:t>
            </a:r>
            <a:r>
              <a:rPr lang="en-US" altLang="zh-CN" sz="2200" b="1"/>
              <a:t>→</a:t>
            </a:r>
            <a:r>
              <a:rPr lang="zh-CN" altLang="en-US" sz="2200" b="1"/>
              <a:t>胜率优化</a:t>
            </a:r>
            <a:r>
              <a:rPr lang="en-US" altLang="zh-CN" sz="2200" b="1"/>
              <a:t>→</a:t>
            </a:r>
            <a:r>
              <a:rPr lang="zh-CN" altLang="en-US" sz="2200" b="1"/>
              <a:t>三位一体：</a:t>
            </a:r>
            <a:endParaRPr lang="zh-CN" altLang="en-US" sz="2200" b="1"/>
          </a:p>
          <a:p>
            <a:endParaRPr lang="zh-CN" altLang="en-US" sz="2200" b="1"/>
          </a:p>
          <a:p>
            <a:r>
              <a:rPr lang="zh-CN" altLang="en-US" sz="2200" b="1"/>
              <a:t>大盘：</a:t>
            </a:r>
            <a:endParaRPr lang="zh-CN" altLang="en-US" sz="2200" b="1"/>
          </a:p>
          <a:p>
            <a:r>
              <a:rPr lang="zh-CN" altLang="en-US" sz="2200" b="1">
                <a:solidFill>
                  <a:srgbClr val="FF0000"/>
                </a:solidFill>
              </a:rPr>
              <a:t>短线上攻，</a:t>
            </a:r>
            <a:r>
              <a:rPr lang="zh-CN" altLang="en-US" sz="2200" b="1">
                <a:solidFill>
                  <a:schemeClr val="tx1"/>
                </a:solidFill>
              </a:rPr>
              <a:t>中线上攻；</a:t>
            </a:r>
            <a:r>
              <a:rPr lang="zh-CN" altLang="en-US" sz="2200" b="1">
                <a:solidFill>
                  <a:srgbClr val="FF0000"/>
                </a:solidFill>
              </a:rPr>
              <a:t>流动资金。</a:t>
            </a:r>
            <a:endParaRPr lang="zh-CN" altLang="en-US" sz="2200" b="1">
              <a:solidFill>
                <a:schemeClr val="tx1"/>
              </a:solidFill>
            </a:endParaRPr>
          </a:p>
          <a:p>
            <a:endParaRPr lang="zh-CN" altLang="en-US" sz="2200" b="1"/>
          </a:p>
          <a:p>
            <a:r>
              <a:rPr lang="zh-CN" altLang="en-US" sz="2200" b="1"/>
              <a:t>板块：</a:t>
            </a:r>
            <a:endParaRPr lang="zh-CN" altLang="en-US" sz="2200" b="1"/>
          </a:p>
          <a:p>
            <a:r>
              <a:rPr lang="zh-CN" altLang="en-US" sz="2200" b="1">
                <a:solidFill>
                  <a:schemeClr val="tx1"/>
                </a:solidFill>
              </a:rPr>
              <a:t>主线</a:t>
            </a:r>
            <a:r>
              <a:rPr lang="en-US" altLang="zh-CN" sz="2200" b="1">
                <a:solidFill>
                  <a:schemeClr val="tx1"/>
                </a:solidFill>
              </a:rPr>
              <a:t>→</a:t>
            </a:r>
            <a:r>
              <a:rPr lang="zh-CN" altLang="en-US" sz="2200" b="1">
                <a:solidFill>
                  <a:schemeClr val="tx1"/>
                </a:solidFill>
              </a:rPr>
              <a:t>持续性。</a:t>
            </a:r>
            <a:endParaRPr lang="zh-CN" altLang="en-US" sz="2200" b="1">
              <a:solidFill>
                <a:schemeClr val="tx1"/>
              </a:solidFill>
            </a:endParaRPr>
          </a:p>
          <a:p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个股：</a:t>
            </a:r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资金</a:t>
            </a:r>
            <a:r>
              <a:rPr lang="en-US" altLang="zh-CN" sz="2200" b="1">
                <a:solidFill>
                  <a:schemeClr val="tx1"/>
                </a:solidFill>
              </a:rPr>
              <a:t>→</a:t>
            </a:r>
            <a:r>
              <a:rPr lang="zh-CN" altLang="en-US" sz="2200" b="1">
                <a:solidFill>
                  <a:schemeClr val="tx1"/>
                </a:solidFill>
              </a:rPr>
              <a:t>流动资金翻红；红肥绿瘦。</a:t>
            </a:r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趋势</a:t>
            </a:r>
            <a:r>
              <a:rPr lang="en-US" altLang="zh-CN" sz="2200" b="1">
                <a:solidFill>
                  <a:schemeClr val="tx1"/>
                </a:solidFill>
              </a:rPr>
              <a:t>→</a:t>
            </a:r>
            <a:r>
              <a:rPr lang="zh-CN" altLang="en-US" sz="2200" b="1">
                <a:solidFill>
                  <a:schemeClr val="tx1"/>
                </a:solidFill>
              </a:rPr>
              <a:t>智能辅助之上。</a:t>
            </a:r>
            <a:endParaRPr lang="zh-CN" altLang="en-US" sz="2200" b="1">
              <a:solidFill>
                <a:schemeClr val="tx1"/>
              </a:solidFill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短线买卖决策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299960" y="1395095"/>
            <a:ext cx="4991735" cy="47288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33350" y="546735"/>
            <a:ext cx="6228715" cy="38163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82360" y="530225"/>
            <a:ext cx="6165850" cy="3835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文本框 16"/>
          <p:cNvSpPr txBox="1"/>
          <p:nvPr/>
        </p:nvSpPr>
        <p:spPr>
          <a:xfrm>
            <a:off x="1415415" y="4714240"/>
            <a:ext cx="77019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红色区域</a:t>
            </a:r>
            <a:r>
              <a:rPr lang="en-US" altLang="zh-CN" b="1">
                <a:solidFill>
                  <a:srgbClr val="FF0000"/>
                </a:solidFill>
              </a:rPr>
              <a:t>=</a:t>
            </a:r>
            <a:r>
              <a:rPr lang="zh-CN" altLang="en-US" b="1">
                <a:solidFill>
                  <a:srgbClr val="FF0000"/>
                </a:solidFill>
              </a:rPr>
              <a:t>短线强势</a:t>
            </a:r>
            <a:r>
              <a:rPr lang="zh-CN" altLang="en-US"/>
              <a:t>阶段：机会大于风险，可以操作；</a:t>
            </a:r>
            <a:endParaRPr lang="zh-CN" altLang="en-US"/>
          </a:p>
          <a:p>
            <a:r>
              <a:rPr lang="zh-CN" altLang="en-US">
                <a:solidFill>
                  <a:srgbClr val="00B050"/>
                </a:solidFill>
              </a:rPr>
              <a:t>绿色区域</a:t>
            </a:r>
            <a:r>
              <a:rPr lang="en-US" altLang="zh-CN">
                <a:solidFill>
                  <a:srgbClr val="00B050"/>
                </a:solidFill>
              </a:rPr>
              <a:t>=</a:t>
            </a:r>
            <a:r>
              <a:rPr lang="zh-CN" altLang="en-US">
                <a:solidFill>
                  <a:srgbClr val="00B050"/>
                </a:solidFill>
              </a:rPr>
              <a:t>短线弱势</a:t>
            </a:r>
            <a:r>
              <a:rPr lang="zh-CN" altLang="en-US"/>
              <a:t>阶段：风险大于机会，尽量观望。</a:t>
            </a:r>
            <a:endParaRPr lang="zh-CN" altLang="en-US"/>
          </a:p>
          <a:p>
            <a:r>
              <a:rPr lang="zh-CN" altLang="en-US" b="1"/>
              <a:t>短线</a:t>
            </a:r>
            <a:r>
              <a:rPr lang="zh-CN" altLang="en-US" b="1">
                <a:solidFill>
                  <a:srgbClr val="FF0000"/>
                </a:solidFill>
              </a:rPr>
              <a:t>启动点</a:t>
            </a:r>
            <a:r>
              <a:rPr lang="en-US" altLang="en-US" b="1"/>
              <a:t>→</a:t>
            </a:r>
            <a:r>
              <a:rPr lang="zh-CN" altLang="en-US" b="1"/>
              <a:t>波段先锋出「</a:t>
            </a:r>
            <a:r>
              <a:rPr lang="zh-CN" altLang="en-US" b="1">
                <a:solidFill>
                  <a:srgbClr val="FF0000"/>
                </a:solidFill>
              </a:rPr>
              <a:t>进</a:t>
            </a:r>
            <a:r>
              <a:rPr lang="zh-CN" altLang="en-US" b="1"/>
              <a:t>」信号；</a:t>
            </a:r>
            <a:endParaRPr lang="zh-CN" altLang="en-US"/>
          </a:p>
          <a:p>
            <a:r>
              <a:rPr lang="zh-CN" altLang="en-US"/>
              <a:t>短线</a:t>
            </a:r>
            <a:r>
              <a:rPr lang="zh-CN" altLang="en-US">
                <a:solidFill>
                  <a:srgbClr val="00B050"/>
                </a:solidFill>
              </a:rPr>
              <a:t>兑现点</a:t>
            </a:r>
            <a:r>
              <a:rPr lang="en-US" altLang="en-US"/>
              <a:t>→</a:t>
            </a:r>
            <a:r>
              <a:rPr lang="zh-CN" altLang="en-US"/>
              <a:t>波段先锋出「</a:t>
            </a:r>
            <a:r>
              <a:rPr lang="zh-CN" altLang="en-US">
                <a:solidFill>
                  <a:srgbClr val="00B050"/>
                </a:solidFill>
              </a:rPr>
              <a:t>出</a:t>
            </a:r>
            <a:r>
              <a:rPr lang="zh-CN" altLang="en-US"/>
              <a:t>」信号。</a:t>
            </a:r>
            <a:endParaRPr lang="zh-CN" altLang="en-US"/>
          </a:p>
          <a:p>
            <a:r>
              <a:rPr lang="zh-CN" altLang="en-US" b="1"/>
              <a:t>短线操作频率越高，越要遵循交易模式，波段先锋高胜率信号：</a:t>
            </a:r>
            <a:r>
              <a:rPr lang="zh-CN" altLang="en-US" b="1">
                <a:solidFill>
                  <a:srgbClr val="FF0000"/>
                </a:solidFill>
              </a:rPr>
              <a:t>红阶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进！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双底确立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0" y="4681220"/>
            <a:ext cx="84728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平均股价触发</a:t>
            </a:r>
            <a:r>
              <a:rPr lang="en-US" altLang="zh-CN"/>
              <a:t>B</a:t>
            </a:r>
            <a:r>
              <a:rPr lang="zh-CN" altLang="en-US"/>
              <a:t>点信号，流动资金触发翻红，短线上攻持续向上。</a:t>
            </a:r>
            <a:endParaRPr lang="en-US" altLang="zh-CN"/>
          </a:p>
          <a:p>
            <a:endParaRPr lang="en-US" altLang="zh-CN"/>
          </a:p>
          <a:p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90460" y="601345"/>
            <a:ext cx="4508500" cy="39985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594995"/>
            <a:ext cx="7139305" cy="39973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文本框 16"/>
          <p:cNvSpPr txBox="1"/>
          <p:nvPr/>
        </p:nvSpPr>
        <p:spPr>
          <a:xfrm>
            <a:off x="8260080" y="4773930"/>
            <a:ext cx="336867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周二修复质量较佳：</a:t>
            </a:r>
            <a:endParaRPr lang="zh-CN" altLang="en-US"/>
          </a:p>
          <a:p>
            <a:r>
              <a:rPr lang="zh-CN" altLang="en-US"/>
              <a:t>1、修复具备完全内生性；</a:t>
            </a:r>
            <a:endParaRPr lang="zh-CN" altLang="en-US"/>
          </a:p>
          <a:p>
            <a:r>
              <a:rPr lang="zh-CN" altLang="en-US"/>
              <a:t>2、科技赛道修复；</a:t>
            </a:r>
            <a:endParaRPr lang="zh-CN" altLang="en-US"/>
          </a:p>
          <a:p>
            <a:r>
              <a:rPr lang="zh-CN" altLang="en-US"/>
              <a:t>3、修复节奏更为稳健。</a:t>
            </a:r>
            <a:endParaRPr lang="zh-CN" altLang="en-US"/>
          </a:p>
        </p:txBody>
      </p:sp>
    </p:spTree>
    <p:custDataLst>
      <p:tags r:id="rId1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科技异动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598795" y="4296410"/>
            <a:ext cx="6593205" cy="132207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</a:rPr>
              <a:t>后续行情将呈现分化格局：仅有板块前排核心标的具备持续上涨潜力，而低位后排个股的冲高持续性将大幅减弱，跟风行情可靠性较低。</a:t>
            </a:r>
            <a:endParaRPr lang="zh-CN" altLang="en-US" sz="1600" b="1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latin typeface="微软雅黑" panose="020B0503020204020204" charset="-122"/>
                <a:ea typeface="微软雅黑" panose="020B0503020204020204" charset="-122"/>
              </a:rPr>
              <a:t>AI</a:t>
            </a: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</a:rPr>
              <a:t>应用</a:t>
            </a:r>
            <a:r>
              <a:rPr lang="en-US" altLang="zh-CN" sz="1600" b="1"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</a:rPr>
              <a:t>人工智能大模型，云计算</a:t>
            </a:r>
            <a:r>
              <a:rPr lang="en-US" altLang="zh-CN" sz="1600" b="1"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</a:rPr>
              <a:t>算力租赁，国产芯片</a:t>
            </a:r>
            <a:r>
              <a:rPr lang="en-US" altLang="zh-CN" sz="1600" b="1"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</a:rPr>
              <a:t>半导体。</a:t>
            </a:r>
            <a:endParaRPr lang="zh-CN" altLang="en-US" sz="1600" b="1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824980" y="1106805"/>
            <a:ext cx="6096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红利/银行调整（下降趋势），科技就有持续性预期。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七月初银行见底反弹，科技见底回落。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91440" y="520065"/>
            <a:ext cx="6454775" cy="31203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91440" y="3738245"/>
            <a:ext cx="5549265" cy="2931795"/>
          </a:xfrm>
          <a:prstGeom prst="rect">
            <a:avLst/>
          </a:prstGeom>
        </p:spPr>
      </p:pic>
    </p:spTree>
    <p:custDataLst>
      <p:tags r:id="rId1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科技超跌弹性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4775" y="1363345"/>
            <a:ext cx="7684135" cy="39344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文本框 9"/>
          <p:cNvSpPr txBox="1"/>
          <p:nvPr/>
        </p:nvSpPr>
        <p:spPr>
          <a:xfrm>
            <a:off x="7604760" y="2521585"/>
            <a:ext cx="4559935" cy="1076325"/>
          </a:xfrm>
          <a:prstGeom prst="rect">
            <a:avLst/>
          </a:prstGeom>
        </p:spPr>
        <p:txBody>
          <a:bodyPr wrap="square">
            <a:spAutoFit/>
          </a:bodyPr>
          <a:p>
            <a:pPr algn="l" defTabSz="266700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科技核心股的节奏低吸：鉴于科技板块将放缓调整，核心科技权重股虽不至于连续大跌，但至少应维持震荡格局。可在此类标的上进行超跌反弹式的节奏低吸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双创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ETF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波段先锋福利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58115" y="455295"/>
            <a:ext cx="12498705" cy="6220460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84150" y="-73025"/>
            <a:ext cx="11835765" cy="570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控盘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-</a:t>
            </a: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风险！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769860" y="990600"/>
            <a:ext cx="4250055" cy="50571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/>
              <a:t>抱团股如何判断走弱信号：</a:t>
            </a:r>
            <a:endParaRPr lang="zh-CN" altLang="en-US" sz="1600"/>
          </a:p>
          <a:p>
            <a:endParaRPr lang="en-US" altLang="zh-CN" sz="1600"/>
          </a:p>
          <a:p>
            <a:r>
              <a:rPr lang="zh-CN" altLang="en-US" sz="1600"/>
              <a:t>震荡期间，调整时间长，但是不能在时间长的基础上，</a:t>
            </a:r>
            <a:r>
              <a:rPr lang="en-US" altLang="zh-CN" sz="1600"/>
              <a:t>K</a:t>
            </a:r>
            <a:r>
              <a:rPr lang="zh-CN" altLang="en-US" sz="1600"/>
              <a:t>线越走越弱（阴多阳少），越跌越多。</a:t>
            </a:r>
            <a:endParaRPr lang="zh-CN" altLang="en-US" sz="1600"/>
          </a:p>
          <a:p>
            <a:endParaRPr lang="en-US" altLang="zh-CN" sz="1600"/>
          </a:p>
          <a:p>
            <a:r>
              <a:rPr lang="zh-CN" altLang="en-US" sz="1600"/>
              <a:t>出现缩量，已经调整充分的，尝试反弹还继续杀跌（放量长阴），意味着筹码可能松动。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持续走弱</a:t>
            </a:r>
            <a:r>
              <a:rPr lang="en-US" altLang="zh-CN" sz="1600"/>
              <a:t>--</a:t>
            </a:r>
            <a:r>
              <a:rPr lang="zh-CN" altLang="en-US" sz="1600"/>
              <a:t>控盘减少、或者流动资金持续翻绿；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确定走弱</a:t>
            </a:r>
            <a:r>
              <a:rPr lang="en-US" altLang="zh-CN" sz="1600"/>
              <a:t>--</a:t>
            </a:r>
            <a:r>
              <a:rPr lang="zh-CN" altLang="en-US" sz="1600"/>
              <a:t>跌破智能辅助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节奏</a:t>
            </a:r>
            <a:r>
              <a:rPr lang="en-US" altLang="zh-CN" sz="1600"/>
              <a:t>--</a:t>
            </a:r>
            <a:r>
              <a:rPr lang="zh-CN" altLang="en-US" sz="1600"/>
              <a:t>上影线是放量的，代表振幅加大，共识分歧；</a:t>
            </a:r>
            <a:endParaRPr lang="zh-CN" altLang="en-US" sz="1600"/>
          </a:p>
          <a:p>
            <a:r>
              <a:rPr lang="zh-CN" altLang="en-US" sz="1600"/>
              <a:t>十字是缩量的，代表振幅降低，共识更容易达成；</a:t>
            </a:r>
            <a:endParaRPr lang="zh-CN" altLang="en-US" sz="1600"/>
          </a:p>
          <a:p>
            <a:r>
              <a:rPr lang="zh-CN" altLang="en-US" sz="1600"/>
              <a:t>上影线都是高抛的，十字都是低吸的</a:t>
            </a:r>
            <a:endParaRPr lang="zh-CN" altLang="en-US" sz="16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" y="1121410"/>
            <a:ext cx="7222490" cy="441515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462405" y="41275"/>
            <a:ext cx="84448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FFF5CB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资金走弱不加仓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AFAFA"/>
                  </a:gs>
                  <a:gs pos="100000">
                    <a:srgbClr val="FFF5CB"/>
                  </a:gs>
                </a:gsLst>
                <a:lin ang="5400000" scaled="0"/>
              </a:gradFill>
              <a:effectLst/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95" y="1040765"/>
            <a:ext cx="7898130" cy="47771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8379460" y="2212975"/>
            <a:ext cx="356425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放量中大阴或者长上影线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流动资金</a:t>
            </a:r>
            <a:r>
              <a:rPr 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持续翻绿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绿肥红瘦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主力控盘递减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2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3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4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5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6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7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8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5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6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7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8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9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1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9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8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7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1253</Words>
  <Application>WPS 演示</Application>
  <PresentationFormat>宽屏</PresentationFormat>
  <Paragraphs>185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42" baseType="lpstr">
      <vt:lpstr>Arial</vt:lpstr>
      <vt:lpstr>宋体</vt:lpstr>
      <vt:lpstr>Wingdings</vt:lpstr>
      <vt:lpstr>Wingdings</vt:lpstr>
      <vt:lpstr>微软雅黑</vt:lpstr>
      <vt:lpstr>思源黑体 Medium</vt:lpstr>
      <vt:lpstr>黑体</vt:lpstr>
      <vt:lpstr>思源黑体 CN Regular</vt:lpstr>
      <vt:lpstr>思源黑体 CN Light</vt:lpstr>
      <vt:lpstr>思源黑体 CN Bold</vt:lpstr>
      <vt:lpstr>思源黑体 CN Medium</vt:lpstr>
      <vt:lpstr>思源黑体 CN Heavy</vt:lpstr>
      <vt:lpstr>思源黑体 CN Normal</vt:lpstr>
      <vt:lpstr>KSOF28C8607A</vt:lpstr>
      <vt:lpstr>ksdb</vt:lpstr>
      <vt:lpstr>Arial Unicode MS</vt:lpstr>
      <vt:lpstr>Calibri</vt:lpstr>
      <vt:lpstr>KSOFBD28ECAF</vt:lpstr>
      <vt:lpstr>KSOFDDF4E7ED</vt:lpstr>
      <vt:lpstr>思源黑体 CN Bold</vt:lpstr>
      <vt:lpstr>思源黑体 CN Heavy</vt:lpstr>
      <vt:lpstr>思源黑体 CN Light</vt:lpstr>
      <vt:lpstr>思源黑体 CN Medium</vt:lpstr>
      <vt:lpstr>思源黑体 CN Normal</vt:lpstr>
      <vt:lpstr>思源黑体 CN Regular</vt:lpstr>
      <vt:lpstr>思源黑体 Medium</vt:lpstr>
      <vt:lpstr>方正宝黑体 简 Medium</vt:lpstr>
      <vt:lpstr>兰米黑体</vt:lpstr>
      <vt:lpstr>方正宝黑体 简 Light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曾文龙</cp:lastModifiedBy>
  <cp:revision>319</cp:revision>
  <dcterms:created xsi:type="dcterms:W3CDTF">2019-06-19T02:08:00Z</dcterms:created>
  <dcterms:modified xsi:type="dcterms:W3CDTF">2026-08-05T12:40:05Z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3C5739530DFB439D97E17DDE1998E484_13</vt:lpwstr>
  </property>
</Properties>
</file>