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30"/>
  </p:handoutMasterIdLst>
  <p:sldIdLst>
    <p:sldId id="868" r:id="rId3"/>
    <p:sldId id="877" r:id="rId5"/>
    <p:sldId id="869" r:id="rId6"/>
    <p:sldId id="1227" r:id="rId7"/>
    <p:sldId id="1347" r:id="rId8"/>
    <p:sldId id="1225" r:id="rId9"/>
    <p:sldId id="1367" r:id="rId10"/>
    <p:sldId id="878" r:id="rId11"/>
    <p:sldId id="1365" r:id="rId12"/>
    <p:sldId id="1370" r:id="rId13"/>
    <p:sldId id="1369" r:id="rId14"/>
    <p:sldId id="1364" r:id="rId15"/>
    <p:sldId id="1363" r:id="rId16"/>
    <p:sldId id="1361" r:id="rId17"/>
    <p:sldId id="1360" r:id="rId18"/>
    <p:sldId id="1358" r:id="rId19"/>
    <p:sldId id="1357" r:id="rId20"/>
    <p:sldId id="1354" r:id="rId21"/>
    <p:sldId id="1351" r:id="rId22"/>
    <p:sldId id="1350" r:id="rId23"/>
    <p:sldId id="1348" r:id="rId24"/>
    <p:sldId id="1184" r:id="rId25"/>
    <p:sldId id="1305" r:id="rId26"/>
    <p:sldId id="1342" r:id="rId27"/>
    <p:sldId id="1366" r:id="rId28"/>
    <p:sldId id="1355" r:id="rId29"/>
  </p:sldIdLst>
  <p:sldSz cx="12192000" cy="6858000"/>
  <p:notesSz cx="6858000" cy="9144000"/>
  <p:custDataLst>
    <p:tags r:id="rId3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74B51B9C-2394-4000-B978-C54F0EA5A971}">
          <p14:sldIdLst>
            <p14:sldId id="868"/>
          </p14:sldIdLst>
        </p14:section>
        <p14:section name="盘面环境" id="{0FAB2159-73A3-4A3D-BF11-FAB3EBC96C18}">
          <p14:sldIdLst>
            <p14:sldId id="877"/>
            <p14:sldId id="869"/>
            <p14:sldId id="1227"/>
            <p14:sldId id="1347"/>
            <p14:sldId id="1225"/>
            <p14:sldId id="1367"/>
          </p14:sldIdLst>
        </p14:section>
        <p14:section name="市场节奏" id="{D8B0A2C5-1F55-4F56-9B21-CF550DA541C3}">
          <p14:sldIdLst>
            <p14:sldId id="878"/>
            <p14:sldId id="1365"/>
            <p14:sldId id="1370"/>
            <p14:sldId id="1369"/>
            <p14:sldId id="1364"/>
            <p14:sldId id="1363"/>
            <p14:sldId id="1361"/>
            <p14:sldId id="1360"/>
            <p14:sldId id="1358"/>
            <p14:sldId id="1357"/>
            <p14:sldId id="1354"/>
            <p14:sldId id="1351"/>
            <p14:sldId id="1350"/>
            <p14:sldId id="1348"/>
            <p14:sldId id="1184"/>
            <p14:sldId id="1305"/>
            <p14:sldId id="1342"/>
            <p14:sldId id="1366"/>
            <p14:sldId id="1355"/>
          </p14:sldIdLst>
        </p14:section>
        <p14:section name="无标题节" id="{5F52EC0A-C796-4C5F-8D81-8C50DD54411E}">
          <p14:sldIdLst/>
        </p14:section>
      </p14:sectionLst>
    </p:ext>
    <p:ext uri="{EFAFB233-063F-42B5-8137-9DF3F51BA10A}">
      <p15:sldGuideLst xmlns:p15="http://schemas.microsoft.com/office/powerpoint/2012/main">
        <p15:guide id="1" pos="6938" userDrawn="1">
          <p15:clr>
            <a:srgbClr val="A4A3A4"/>
          </p15:clr>
        </p15:guide>
        <p15:guide id="4" pos="710" userDrawn="1">
          <p15:clr>
            <a:srgbClr val="A4A3A4"/>
          </p15:clr>
        </p15:guide>
        <p15:guide id="5" orient="horz" pos="216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十二 猪肠" initials="十二" lastIdx="1" clrIdx="0"/>
  <p:cmAuthor id="2" name="Administrator" initials="A" lastIdx="3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55452"/>
    <a:srgbClr val="FFFA9D"/>
    <a:srgbClr val="FFFFFF"/>
    <a:srgbClr val="ED000E"/>
    <a:srgbClr val="4E83FA"/>
    <a:srgbClr val="FF4E00"/>
    <a:srgbClr val="FF7900"/>
    <a:srgbClr val="0089CF"/>
    <a:srgbClr val="F31BF3"/>
    <a:srgbClr val="8ED8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278" autoAdjust="0"/>
    <p:restoredTop sz="91436" autoAdjust="0"/>
  </p:normalViewPr>
  <p:slideViewPr>
    <p:cSldViewPr snapToGrid="0" showGuides="1">
      <p:cViewPr varScale="1">
        <p:scale>
          <a:sx n="97" d="100"/>
          <a:sy n="97" d="100"/>
        </p:scale>
        <p:origin x="516" y="90"/>
      </p:cViewPr>
      <p:guideLst>
        <p:guide pos="6938"/>
        <p:guide pos="710"/>
        <p:guide orient="horz" pos="2160"/>
      </p:guideLst>
    </p:cSldViewPr>
  </p:slideViewPr>
  <p:notesTextViewPr>
    <p:cViewPr>
      <p:scale>
        <a:sx n="200" d="100"/>
        <a:sy n="200" d="100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5" Type="http://schemas.openxmlformats.org/officeDocument/2006/relationships/tags" Target="tags/tag21.xml"/><Relationship Id="rId34" Type="http://schemas.openxmlformats.org/officeDocument/2006/relationships/commentAuthors" Target="commentAuthors.xml"/><Relationship Id="rId33" Type="http://schemas.openxmlformats.org/officeDocument/2006/relationships/tableStyles" Target="tableStyles.xml"/><Relationship Id="rId32" Type="http://schemas.openxmlformats.org/officeDocument/2006/relationships/viewProps" Target="viewProps.xml"/><Relationship Id="rId31" Type="http://schemas.openxmlformats.org/officeDocument/2006/relationships/presProps" Target="presProps.xml"/><Relationship Id="rId30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5B177E-A36A-4FAC-A81D-A76AEDFB431B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4" Type="http://schemas.openxmlformats.org/officeDocument/2006/relationships/image" Target="../media/image5.png"/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9" Type="http://schemas.openxmlformats.org/officeDocument/2006/relationships/tags" Target="../tags/tag4.xml"/><Relationship Id="rId8" Type="http://schemas.openxmlformats.org/officeDocument/2006/relationships/image" Target="../media/image9.png"/><Relationship Id="rId7" Type="http://schemas.openxmlformats.org/officeDocument/2006/relationships/tags" Target="../tags/tag3.xml"/><Relationship Id="rId6" Type="http://schemas.openxmlformats.org/officeDocument/2006/relationships/image" Target="../media/image8.png"/><Relationship Id="rId5" Type="http://schemas.openxmlformats.org/officeDocument/2006/relationships/tags" Target="../tags/tag2.xml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图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PPT封面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1430"/>
            <a:ext cx="12192000" cy="6858000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1" y="791210"/>
            <a:ext cx="12191364" cy="60661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algn="ctr"/>
            <a:endParaRPr lang="zh-CN" altLang="en-US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530860" y="6582410"/>
            <a:ext cx="1113028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经传多赢投资顾问：张明科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丨执业编号：A1120619100001</a:t>
            </a:r>
            <a:r>
              <a:rPr lang="en-US" alt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  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风险提示:观点基于软件数据和理论模型分析，仅供参考，不构成投资建议，股市有风险，投资需谨慎。</a:t>
            </a:r>
            <a:endParaRPr lang="zh-CN" altLang="en-US" sz="120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4005" y="200025"/>
            <a:ext cx="1797685" cy="405765"/>
          </a:xfrm>
          <a:prstGeom prst="rect">
            <a:avLst/>
          </a:prstGeom>
        </p:spPr>
      </p:pic>
      <p:pic>
        <p:nvPicPr>
          <p:cNvPr id="13" name="图片 12" descr="龙头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00310" y="254635"/>
            <a:ext cx="1762125" cy="335915"/>
          </a:xfrm>
          <a:prstGeom prst="rect">
            <a:avLst/>
          </a:prstGeom>
        </p:spPr>
      </p:pic>
      <p:sp>
        <p:nvSpPr>
          <p:cNvPr id="9" name="文本占位符 2"/>
          <p:cNvSpPr>
            <a:spLocks noGrp="1"/>
          </p:cNvSpPr>
          <p:nvPr>
            <p:ph type="body" sz="quarter" idx="10"/>
          </p:nvPr>
        </p:nvSpPr>
        <p:spPr>
          <a:xfrm>
            <a:off x="3471863" y="69925"/>
            <a:ext cx="5248274" cy="6223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ctr" defTabSz="914400" rtl="0" eaLnBrk="1" latinLnBrk="0" hangingPunct="1">
              <a:spcAft>
                <a:spcPts val="0"/>
              </a:spcAft>
              <a:buNone/>
              <a:defRPr lang="zh-CN" altLang="en-US" sz="4200" u="none" strike="noStrike" kern="1200" cap="none" spc="-200" normalizeH="0" baseline="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Noto Sans S Chinese Bold" panose="020B0800000000000000" charset="-122"/>
                <a:ea typeface="Noto Sans S Chinese Bold" panose="020B0800000000000000" charset="-122"/>
                <a:cs typeface="+mn-cs"/>
              </a:defRPr>
            </a:lvl1pPr>
          </a:lstStyle>
          <a:p>
            <a:pPr marL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endParaRPr lang="zh-CN" altLang="en-US" dirty="0"/>
          </a:p>
        </p:txBody>
      </p:sp>
      <p:sp>
        <p:nvSpPr>
          <p:cNvPr id="14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691299"/>
            <a:ext cx="7820008" cy="5444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400" rtl="0" eaLnBrk="1" fontAlgn="auto" latinLnBrk="0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2000" b="1" u="none" strike="noStrike" kern="1200" cap="none" spc="150" normalizeH="0" baseline="0" dirty="0">
                <a:solidFill>
                  <a:srgbClr val="B34500"/>
                </a:solidFill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5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2270224" y="1086636"/>
            <a:ext cx="7656168" cy="4289274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C:\Users\Administrator\Desktop\图片2.png图片2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239713" y="271780"/>
            <a:ext cx="11739880" cy="6456680"/>
          </a:xfrm>
          <a:prstGeom prst="rect">
            <a:avLst/>
          </a:prstGeom>
        </p:spPr>
      </p:pic>
      <p:pic>
        <p:nvPicPr>
          <p:cNvPr id="2" name="图片 1" descr="C:\Users\Administrator\Desktop\背景.png背景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标签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  <p:sp>
        <p:nvSpPr>
          <p:cNvPr id="9" name="圆角矩形 8"/>
          <p:cNvSpPr/>
          <p:nvPr userDrawn="1"/>
        </p:nvSpPr>
        <p:spPr>
          <a:xfrm>
            <a:off x="0" y="737870"/>
            <a:ext cx="12193200" cy="612076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 userDrawn="1">
            <p:custDataLst>
              <p:tags r:id="rId9"/>
            </p:custDataLst>
          </p:nvPr>
        </p:nvSpPr>
        <p:spPr>
          <a:xfrm>
            <a:off x="1270" y="6597650"/>
            <a:ext cx="12190730" cy="260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经传多赢资深投顾：罗雪奎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(A1120616080001)观点基于软件数据和理论模型分析，仅供参考，不构成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投资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建议，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市场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有风险，投资需谨慎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！</a:t>
            </a:r>
            <a:endParaRPr lang="zh-CN" altLang="en-US" sz="1100">
              <a:solidFill>
                <a:srgbClr val="9D9C97"/>
              </a:solidFill>
              <a:latin typeface="Noto Sans S Chinese Medium" panose="020B0600000000000000" charset="-122"/>
              <a:ea typeface="Noto Sans S Chinese Medium" panose="020B0600000000000000" charset="-122"/>
              <a:cs typeface="Noto Sans S Chinese Medium" panose="020B0600000000000000" charset="-122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1831658"/>
            <a:ext cx="7820008" cy="1012991"/>
          </a:xfrm>
          <a:prstGeom prst="rect">
            <a:avLst/>
          </a:prstGeom>
        </p:spPr>
        <p:txBody>
          <a:bodyPr/>
          <a:lstStyle>
            <a:lvl1pPr marL="0" indent="0" algn="just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图下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62986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627764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1050" dirty="0">
                <a:solidFill>
                  <a:schemeClr val="bg1">
                    <a:lumMod val="85000"/>
                  </a:schemeClr>
                </a:solidFill>
              </a:rPr>
              <a:t>风险提示：观点基于软件数据与理论模型分析，仅供参考，不构成买卖建议，市场有风险，投资需谨慎</a:t>
            </a:r>
            <a:endParaRPr lang="zh-CN" altLang="en-US" sz="105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6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2766508" y="1827101"/>
            <a:ext cx="6663600" cy="3733200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_双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图片占位符 2"/>
          <p:cNvSpPr>
            <a:spLocks noGrp="1"/>
          </p:cNvSpPr>
          <p:nvPr>
            <p:ph type="pic" sz="quarter" idx="11"/>
          </p:nvPr>
        </p:nvSpPr>
        <p:spPr>
          <a:xfrm>
            <a:off x="1128713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/>
          </a:p>
        </p:txBody>
      </p:sp>
      <p:sp>
        <p:nvSpPr>
          <p:cNvPr id="19" name="图片占位符 2"/>
          <p:cNvSpPr>
            <a:spLocks noGrp="1"/>
          </p:cNvSpPr>
          <p:nvPr>
            <p:ph type="pic" sz="quarter" idx="12"/>
          </p:nvPr>
        </p:nvSpPr>
        <p:spPr>
          <a:xfrm>
            <a:off x="6231336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3" hasCustomPrompt="1"/>
          </p:nvPr>
        </p:nvSpPr>
        <p:spPr>
          <a:xfrm>
            <a:off x="2517221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1</a:t>
            </a:r>
            <a:endParaRPr lang="zh-CN" altLang="en-US" dirty="0"/>
          </a:p>
        </p:txBody>
      </p:sp>
      <p:sp>
        <p:nvSpPr>
          <p:cNvPr id="24" name="文本占位符 10"/>
          <p:cNvSpPr>
            <a:spLocks noGrp="1"/>
          </p:cNvSpPr>
          <p:nvPr>
            <p:ph type="body" sz="quarter" idx="14" hasCustomPrompt="1"/>
          </p:nvPr>
        </p:nvSpPr>
        <p:spPr>
          <a:xfrm>
            <a:off x="7619844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2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290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2787435" y="-750208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03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04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tags" Target="../tags/tag5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0" y="-11461750"/>
            <a:ext cx="12192000" cy="29781500"/>
            <a:chOff x="0" y="-11461750"/>
            <a:chExt cx="12192000" cy="29781500"/>
          </a:xfrm>
        </p:grpSpPr>
        <p:grpSp>
          <p:nvGrpSpPr>
            <p:cNvPr id="15" name="组合 14"/>
            <p:cNvGrpSpPr/>
            <p:nvPr userDrawn="1"/>
          </p:nvGrpSpPr>
          <p:grpSpPr>
            <a:xfrm>
              <a:off x="0" y="-11461750"/>
              <a:ext cx="12192000" cy="1790700"/>
              <a:chOff x="0" y="-11461750"/>
              <a:chExt cx="12192000" cy="1790700"/>
            </a:xfrm>
          </p:grpSpPr>
          <p:sp>
            <p:nvSpPr>
              <p:cNvPr id="7" name="星形: 七角 6"/>
              <p:cNvSpPr/>
              <p:nvPr userDrawn="1"/>
            </p:nvSpPr>
            <p:spPr>
              <a:xfrm>
                <a:off x="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" name="星形: 七角 7"/>
              <p:cNvSpPr/>
              <p:nvPr userDrawn="1"/>
            </p:nvSpPr>
            <p:spPr>
              <a:xfrm>
                <a:off x="1040130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6" name="组合 15"/>
            <p:cNvGrpSpPr/>
            <p:nvPr userDrawn="1"/>
          </p:nvGrpSpPr>
          <p:grpSpPr>
            <a:xfrm>
              <a:off x="0" y="16529050"/>
              <a:ext cx="12192000" cy="1790700"/>
              <a:chOff x="0" y="16529050"/>
              <a:chExt cx="12192000" cy="1790700"/>
            </a:xfrm>
          </p:grpSpPr>
          <p:sp>
            <p:nvSpPr>
              <p:cNvPr id="11" name="星形: 七角 10"/>
              <p:cNvSpPr/>
              <p:nvPr userDrawn="1"/>
            </p:nvSpPr>
            <p:spPr>
              <a:xfrm>
                <a:off x="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星形: 七角 11"/>
              <p:cNvSpPr/>
              <p:nvPr userDrawn="1"/>
            </p:nvSpPr>
            <p:spPr>
              <a:xfrm>
                <a:off x="1040130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</p:spTree>
    <p:custDataLst>
      <p:tags r:id="rId12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11.xml"/><Relationship Id="rId8" Type="http://schemas.openxmlformats.org/officeDocument/2006/relationships/tags" Target="../tags/tag10.xml"/><Relationship Id="rId7" Type="http://schemas.openxmlformats.org/officeDocument/2006/relationships/tags" Target="../tags/tag9.xml"/><Relationship Id="rId6" Type="http://schemas.openxmlformats.org/officeDocument/2006/relationships/tags" Target="../tags/tag8.xml"/><Relationship Id="rId5" Type="http://schemas.openxmlformats.org/officeDocument/2006/relationships/tags" Target="../tags/tag7.xml"/><Relationship Id="rId4" Type="http://schemas.openxmlformats.org/officeDocument/2006/relationships/tags" Target="../tags/tag6.xml"/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6" Type="http://schemas.openxmlformats.org/officeDocument/2006/relationships/notesSlide" Target="../notesSlides/notesSlide1.xml"/><Relationship Id="rId15" Type="http://schemas.openxmlformats.org/officeDocument/2006/relationships/slideLayout" Target="../slideLayouts/slideLayout1.xml"/><Relationship Id="rId14" Type="http://schemas.openxmlformats.org/officeDocument/2006/relationships/tags" Target="../tags/tag16.xml"/><Relationship Id="rId13" Type="http://schemas.openxmlformats.org/officeDocument/2006/relationships/tags" Target="../tags/tag15.xml"/><Relationship Id="rId12" Type="http://schemas.openxmlformats.org/officeDocument/2006/relationships/tags" Target="../tags/tag14.xml"/><Relationship Id="rId11" Type="http://schemas.openxmlformats.org/officeDocument/2006/relationships/tags" Target="../tags/tag13.xml"/><Relationship Id="rId10" Type="http://schemas.openxmlformats.org/officeDocument/2006/relationships/tags" Target="../tags/tag12.xml"/><Relationship Id="rId1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image" Target="../media/image52.pn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image" Target="../media/image55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59.png"/><Relationship Id="rId1" Type="http://schemas.openxmlformats.org/officeDocument/2006/relationships/image" Target="../media/image5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59.png"/><Relationship Id="rId1" Type="http://schemas.openxmlformats.org/officeDocument/2006/relationships/image" Target="../media/image5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59.png"/><Relationship Id="rId1" Type="http://schemas.openxmlformats.org/officeDocument/2006/relationships/image" Target="../media/image58.png"/></Relationships>
</file>

<file path=ppt/slides/_rels/slide2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image" Target="../media/image9.png"/><Relationship Id="rId3" Type="http://schemas.openxmlformats.org/officeDocument/2006/relationships/tags" Target="../tags/tag18.xml"/><Relationship Id="rId2" Type="http://schemas.openxmlformats.org/officeDocument/2006/relationships/image" Target="../media/image60.png"/><Relationship Id="rId1" Type="http://schemas.openxmlformats.org/officeDocument/2006/relationships/tags" Target="../tags/tag17.xml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资源 6-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270" y="318"/>
            <a:ext cx="12194540" cy="6857365"/>
          </a:xfrm>
          <a:prstGeom prst="rect">
            <a:avLst/>
          </a:prstGeom>
        </p:spPr>
      </p:pic>
      <p:pic>
        <p:nvPicPr>
          <p:cNvPr id="12" name="图片 11" descr="资源 4-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21150"/>
            <a:ext cx="12192000" cy="273685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41655" y="277495"/>
            <a:ext cx="55543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阿里巴巴和七个小矮人" panose="00000500000000000000" charset="-122"/>
              </a:rPr>
              <a:t>全国</a:t>
            </a:r>
            <a:r>
              <a:rPr lang="zh-CN" altLang="en-US" sz="2400" dirty="0">
                <a:solidFill>
                  <a:srgbClr val="FFFFFF"/>
                </a:solidFill>
                <a:latin typeface="+mn-ea"/>
                <a:cs typeface="阿里巴巴和七个小矮人" panose="00000500000000000000" charset="-122"/>
              </a:rPr>
              <a:t>实盘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阿里巴巴和七个小矮人" panose="00000500000000000000" charset="-122"/>
              </a:rPr>
              <a:t>课系列———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ea"/>
              <a:cs typeface="阿里巴巴和七个小矮人" panose="00000500000000000000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055043" y="1425594"/>
            <a:ext cx="8081914" cy="163423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缩量反弹</a:t>
            </a: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r>
              <a:rPr lang="zh-CN" altLang="en-US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跟随节奏</a:t>
            </a: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</p:txBody>
      </p:sp>
      <p:pic>
        <p:nvPicPr>
          <p:cNvPr id="7" name="图片 6" descr="经传logo白色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3886197" y="4146550"/>
            <a:ext cx="4509135" cy="899739"/>
            <a:chOff x="3498844" y="5502275"/>
            <a:chExt cx="4509135" cy="899739"/>
          </a:xfrm>
        </p:grpSpPr>
        <p:sp>
          <p:nvSpPr>
            <p:cNvPr id="26" name="矩形 25"/>
            <p:cNvSpPr/>
            <p:nvPr/>
          </p:nvSpPr>
          <p:spPr>
            <a:xfrm>
              <a:off x="3536944" y="5523408"/>
              <a:ext cx="1963129" cy="35687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矩形 26"/>
            <p:cNvSpPr/>
            <p:nvPr>
              <p:custDataLst>
                <p:tags r:id="rId4"/>
              </p:custDataLst>
            </p:nvPr>
          </p:nvSpPr>
          <p:spPr>
            <a:xfrm>
              <a:off x="3543294" y="5523408"/>
              <a:ext cx="995680" cy="35687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文本框 27"/>
            <p:cNvSpPr txBox="1"/>
            <p:nvPr>
              <p:custDataLst>
                <p:tags r:id="rId5"/>
              </p:custDataLst>
            </p:nvPr>
          </p:nvSpPr>
          <p:spPr>
            <a:xfrm>
              <a:off x="3498844" y="5530393"/>
              <a:ext cx="1143000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经传投研</a:t>
              </a:r>
              <a:endParaRPr lang="zh-CN" altLang="en-US" dirty="0">
                <a:solidFill>
                  <a:srgbClr val="C0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29" name="文本框 28"/>
            <p:cNvSpPr txBox="1"/>
            <p:nvPr>
              <p:custDataLst>
                <p:tags r:id="rId6"/>
              </p:custDataLst>
            </p:nvPr>
          </p:nvSpPr>
          <p:spPr>
            <a:xfrm>
              <a:off x="4547864" y="5518328"/>
              <a:ext cx="952209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ea"/>
                  <a:cs typeface="思源黑体 CN Light" panose="020B0300000000000000" charset="-122"/>
                </a:rPr>
                <a:t>陈定柱</a:t>
              </a:r>
              <a:endParaRPr lang="zh-CN" altLang="en-US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grpSp>
          <p:nvGrpSpPr>
            <p:cNvPr id="30" name="组合 29"/>
            <p:cNvGrpSpPr/>
            <p:nvPr/>
          </p:nvGrpSpPr>
          <p:grpSpPr>
            <a:xfrm>
              <a:off x="3536944" y="6027606"/>
              <a:ext cx="4471035" cy="374408"/>
              <a:chOff x="7093" y="6616"/>
              <a:chExt cx="7859" cy="656"/>
            </a:xfrm>
          </p:grpSpPr>
          <p:sp>
            <p:nvSpPr>
              <p:cNvPr id="31" name="矩形 30"/>
              <p:cNvSpPr/>
              <p:nvPr>
                <p:custDataLst>
                  <p:tags r:id="rId7"/>
                </p:custDataLst>
              </p:nvPr>
            </p:nvSpPr>
            <p:spPr>
              <a:xfrm>
                <a:off x="7093" y="6626"/>
                <a:ext cx="7859" cy="625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2" name="矩形 31"/>
              <p:cNvSpPr/>
              <p:nvPr>
                <p:custDataLst>
                  <p:tags r:id="rId8"/>
                </p:custDataLst>
              </p:nvPr>
            </p:nvSpPr>
            <p:spPr>
              <a:xfrm>
                <a:off x="7105" y="6626"/>
                <a:ext cx="2519" cy="62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3" name="文本框 32"/>
              <p:cNvSpPr txBox="1"/>
              <p:nvPr>
                <p:custDataLst>
                  <p:tags r:id="rId9"/>
                </p:custDataLst>
              </p:nvPr>
            </p:nvSpPr>
            <p:spPr>
              <a:xfrm>
                <a:off x="7360" y="6627"/>
                <a:ext cx="2009" cy="6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dirty="0">
                    <a:solidFill>
                      <a:srgbClr val="C00000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执业编号</a:t>
                </a:r>
                <a:endPara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  <p:sp>
            <p:nvSpPr>
              <p:cNvPr id="34" name="文本框 33"/>
              <p:cNvSpPr txBox="1"/>
              <p:nvPr>
                <p:custDataLst>
                  <p:tags r:id="rId10"/>
                </p:custDataLst>
              </p:nvPr>
            </p:nvSpPr>
            <p:spPr>
              <a:xfrm>
                <a:off x="10001" y="6616"/>
                <a:ext cx="4318" cy="6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dist"/>
                <a:r>
                  <a:rPr lang="en-US" altLang="zh-CN" sz="1800" dirty="0">
                    <a:solidFill>
                      <a:srgbClr val="FFFFFF"/>
                    </a:solidFill>
                    <a:latin typeface="+mn-ea"/>
                  </a:rPr>
                  <a:t>A1120621060007</a:t>
                </a:r>
                <a:endParaRPr lang="en-US" altLang="zh-CN" sz="1800" dirty="0">
                  <a:solidFill>
                    <a:srgbClr val="FFFFFF"/>
                  </a:solidFill>
                  <a:latin typeface="+mn-ea"/>
                </a:endParaRPr>
              </a:p>
            </p:txBody>
          </p:sp>
        </p:grpSp>
        <p:sp>
          <p:nvSpPr>
            <p:cNvPr id="36" name="矩形 35"/>
            <p:cNvSpPr/>
            <p:nvPr>
              <p:custDataLst>
                <p:tags r:id="rId11"/>
              </p:custDataLst>
            </p:nvPr>
          </p:nvSpPr>
          <p:spPr>
            <a:xfrm>
              <a:off x="5827839" y="5524678"/>
              <a:ext cx="2179849" cy="356781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矩形 36"/>
            <p:cNvSpPr/>
            <p:nvPr>
              <p:custDataLst>
                <p:tags r:id="rId12"/>
              </p:custDataLst>
            </p:nvPr>
          </p:nvSpPr>
          <p:spPr>
            <a:xfrm>
              <a:off x="5710205" y="5524678"/>
              <a:ext cx="995495" cy="35678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8" name="文本框 37"/>
            <p:cNvSpPr txBox="1"/>
            <p:nvPr>
              <p:custDataLst>
                <p:tags r:id="rId13"/>
              </p:custDataLst>
            </p:nvPr>
          </p:nvSpPr>
          <p:spPr>
            <a:xfrm>
              <a:off x="5690864" y="5537808"/>
              <a:ext cx="1142828" cy="3681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课程日期</a:t>
              </a:r>
              <a:endParaRPr lang="zh-CN" altLang="en-US" dirty="0">
                <a:solidFill>
                  <a:srgbClr val="C0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6725041" y="5502275"/>
              <a:ext cx="1282647" cy="3861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  <a:spcBef>
                  <a:spcPts val="500"/>
                </a:spcBef>
              </a:pPr>
              <a:fld id="{44E84A3E-DAD5-46E0-B2CD-606E2199FB3C}" type="datetime1">
                <a:rPr lang="zh-CN" altLang="en-US" sz="1600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</a:rPr>
              </a:fld>
              <a:endParaRPr lang="zh-CN" altLang="en-US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endParaRPr>
            </a:p>
          </p:txBody>
        </p:sp>
      </p:grpSp>
    </p:spTree>
    <p:custDataLst>
      <p:tags r:id="rId14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7.31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54075" y="1335405"/>
            <a:ext cx="2764155" cy="494093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9360" y="1578610"/>
            <a:ext cx="7433310" cy="439356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7700" y="4203065"/>
            <a:ext cx="4062730" cy="134112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7.26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5655" y="1371600"/>
            <a:ext cx="2598420" cy="501332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8855" y="1578610"/>
            <a:ext cx="7767955" cy="439483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4052570"/>
            <a:ext cx="5083175" cy="1776095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7.25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52500" y="1364615"/>
            <a:ext cx="2660015" cy="510032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5865" y="1578610"/>
            <a:ext cx="7545070" cy="444754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5250" y="4247515"/>
            <a:ext cx="4794885" cy="1725295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7.24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55345" y="1370965"/>
            <a:ext cx="2621915" cy="503301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8555" y="1578610"/>
            <a:ext cx="7567930" cy="429387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5810" y="3438525"/>
            <a:ext cx="5308600" cy="180467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7.24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41375" y="1343660"/>
            <a:ext cx="2453640" cy="503745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6935" y="1578610"/>
            <a:ext cx="7778115" cy="43942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7260" y="4066540"/>
            <a:ext cx="5044440" cy="176657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7.23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38200" y="1340485"/>
            <a:ext cx="2791460" cy="502475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3325" y="1578610"/>
            <a:ext cx="7509510" cy="446087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1715" y="4217035"/>
            <a:ext cx="5151120" cy="1755775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7.23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49630" y="1309370"/>
            <a:ext cx="2626360" cy="509333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4580" y="1578610"/>
            <a:ext cx="7643495" cy="447167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4770" y="4427855"/>
            <a:ext cx="4752340" cy="1544955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7.22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61695" y="1343660"/>
            <a:ext cx="2433320" cy="499427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7425" y="1578610"/>
            <a:ext cx="7740015" cy="439356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0480" y="4181475"/>
            <a:ext cx="4828540" cy="169164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7.22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96620" y="1364615"/>
            <a:ext cx="2614930" cy="499300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3625" y="1578610"/>
            <a:ext cx="7698740" cy="439039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4705" y="2987040"/>
            <a:ext cx="3940175" cy="1372235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7.21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63600" y="1439545"/>
            <a:ext cx="2712720" cy="490855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9515" y="1578610"/>
            <a:ext cx="7526655" cy="445516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8860" y="4218940"/>
            <a:ext cx="5147310" cy="175387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盘面板块</a:t>
            </a:r>
            <a:endParaRPr lang="zh-CN" alt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7.18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29310" y="1414145"/>
            <a:ext cx="2578100" cy="489331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6165" y="1599565"/>
            <a:ext cx="7698105" cy="434403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7255" y="4626610"/>
            <a:ext cx="3926840" cy="141732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7.17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10895" y="1384300"/>
            <a:ext cx="2629535" cy="501332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0285" y="1578610"/>
            <a:ext cx="7755255" cy="438404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8315" y="3642360"/>
            <a:ext cx="5669280" cy="935355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CN" dirty="0"/>
              <a:t>20cm</a:t>
            </a:r>
            <a:r>
              <a:rPr dirty="0"/>
              <a:t>首板战法</a:t>
            </a:r>
            <a:endParaRPr dirty="0"/>
          </a:p>
        </p:txBody>
      </p:sp>
      <p:sp>
        <p:nvSpPr>
          <p:cNvPr id="7" name="文本框 6"/>
          <p:cNvSpPr txBox="1"/>
          <p:nvPr/>
        </p:nvSpPr>
        <p:spPr>
          <a:xfrm>
            <a:off x="1386205" y="1820545"/>
            <a:ext cx="9641840" cy="33743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en-US" alt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                     </a:t>
            </a:r>
            <a:r>
              <a:rPr 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20cm低位首板资金流战法</a:t>
            </a:r>
            <a:endParaRPr lang="zh-CN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1.观察个股位置处于近期低位且成交金额满足20个亿之内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2.观察超级单净额需满足超过1个亿，符合条件可以打回封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3.第二天如果竞价低开可以选择卖掉一部分，另外一部分等冲高卖出。如果高开可以多持股，等分时脉冲时候卖出，尽可能扩大利润。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4.如果碰到成交金额超过20个亿的个股低位20cm，需要满足超级单超过2个亿。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战绩回顾</a:t>
            </a:r>
            <a:endParaRPr dirty="0"/>
          </a:p>
        </p:txBody>
      </p:sp>
      <p:sp>
        <p:nvSpPr>
          <p:cNvPr id="3" name="文本框 2"/>
          <p:cNvSpPr txBox="1"/>
          <p:nvPr/>
        </p:nvSpPr>
        <p:spPr>
          <a:xfrm>
            <a:off x="2945130" y="1646555"/>
            <a:ext cx="5951855" cy="228790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7.1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利君股份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+0%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博敏电子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-3%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7.2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亚星锚链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+5%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7.3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7.4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亿晶光电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-9%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兄弟科技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+10%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再升科技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+9%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7.7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金安国纪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+21%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森林包装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+35%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7.8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九鼎新材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+9%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7.9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7.10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拓日新能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+4%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跨境通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+1%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7.11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光大嘉宝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-7%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北方稀土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+4%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盛和资源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+2%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7.14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湖南白银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-2%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中金黄金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-1%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14285" y="1897380"/>
            <a:ext cx="3476625" cy="11715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1285" y="2024380"/>
            <a:ext cx="3476625" cy="1171575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战绩回顾</a:t>
            </a:r>
            <a:endParaRPr dirty="0"/>
          </a:p>
        </p:txBody>
      </p:sp>
      <p:sp>
        <p:nvSpPr>
          <p:cNvPr id="3" name="文本框 2"/>
          <p:cNvSpPr txBox="1"/>
          <p:nvPr/>
        </p:nvSpPr>
        <p:spPr>
          <a:xfrm>
            <a:off x="2945130" y="1646555"/>
            <a:ext cx="5951855" cy="228790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7.15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横店东磁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-3%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奥康国际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-2%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7.16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万邦德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+3%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7.17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广农糖业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-4%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7.18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世纪天鸿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-8%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7.21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金发科技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+4%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景兴纸业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+1%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卧龙电驱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+4%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7.22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华设集团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-2%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银龙股份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-5%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7.23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中钨高新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+16%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东方电气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+1%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7.24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中化岩土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-3%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锦龙股份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 +6%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7.25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新华传媒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 -1%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7.28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光迅科技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 -1%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14285" y="1897380"/>
            <a:ext cx="3476625" cy="11715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1285" y="2024380"/>
            <a:ext cx="3476625" cy="1171575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战绩回顾</a:t>
            </a:r>
            <a:endParaRPr dirty="0"/>
          </a:p>
        </p:txBody>
      </p:sp>
      <p:sp>
        <p:nvSpPr>
          <p:cNvPr id="3" name="文本框 2"/>
          <p:cNvSpPr txBox="1"/>
          <p:nvPr/>
        </p:nvSpPr>
        <p:spPr>
          <a:xfrm>
            <a:off x="2945130" y="1646555"/>
            <a:ext cx="5951855" cy="228790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7.29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7.30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7.31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中化装备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-5%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捷佳伟创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+6%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8.4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14285" y="1897380"/>
            <a:ext cx="3476625" cy="11715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1285" y="2024380"/>
            <a:ext cx="3476625" cy="1171575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ppt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491740" y="3173730"/>
            <a:ext cx="7313930" cy="20472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zh-CN" altLang="en-US">
                <a:solidFill>
                  <a:schemeClr val="bg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我司所有工作人员均不允许推荐股票、不允许承诺收益、不允许代客理财、不允许合作分成、不允许私下收款，如您发现有任何违规行为，请立即拨打400-9088-988向我们举报！</a:t>
            </a:r>
            <a:endParaRPr lang="zh-CN" altLang="en-US">
              <a:solidFill>
                <a:schemeClr val="bg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  <a:p>
            <a:pPr>
              <a:lnSpc>
                <a:spcPct val="120000"/>
              </a:lnSpc>
            </a:pPr>
            <a:endParaRPr lang="zh-CN" altLang="en-US" sz="1000">
              <a:solidFill>
                <a:schemeClr val="bg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400">
                <a:solidFill>
                  <a:schemeClr val="accent6">
                    <a:lumMod val="40000"/>
                    <a:lumOff val="6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风险提示：所有信息及观点均来源于公开信息及经传软件信号显示，仅供参考，不构成最终投资依据，软件作为辅助参考工具，无法承诺收益，投资者应正视市场风险，自主作出投资决策并自行承担投资风险。投资有风险，入市须谨慎！</a:t>
            </a:r>
            <a:endParaRPr lang="zh-CN" altLang="en-US" sz="1400">
              <a:solidFill>
                <a:schemeClr val="accent6">
                  <a:lumMod val="40000"/>
                  <a:lumOff val="60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5341620" y="1087120"/>
            <a:ext cx="1492885" cy="34290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1542415" y="1631315"/>
            <a:ext cx="92900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90000"/>
              </a:lnSpc>
            </a:pPr>
            <a:r>
              <a:rPr lang="zh-CN" altLang="en-US" sz="8000" kern="7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让投资遇见美好</a:t>
            </a:r>
            <a:r>
              <a:rPr lang="en-US" altLang="zh-CN" sz="7200" kern="7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</a:t>
            </a:r>
            <a:endParaRPr lang="zh-CN" altLang="en-US" sz="7200" kern="7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2524760" y="2811145"/>
            <a:ext cx="7218680" cy="0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6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1731645" y="5904865"/>
            <a:ext cx="8982075" cy="544195"/>
          </a:xfrm>
        </p:spPr>
        <p:txBody>
          <a:bodyPr/>
          <a:p>
            <a:r>
              <a:rPr lang="zh-CN" altLang="en-US" b="1">
                <a:solidFill>
                  <a:srgbClr val="FF0000"/>
                </a:solidFill>
              </a:rPr>
              <a:t>大盘日线级别为</a:t>
            </a:r>
            <a:r>
              <a:rPr lang="en-US" altLang="zh-CN" b="1">
                <a:solidFill>
                  <a:srgbClr val="FF0000"/>
                </a:solidFill>
              </a:rPr>
              <a:t>B</a:t>
            </a:r>
            <a:r>
              <a:rPr b="1">
                <a:solidFill>
                  <a:srgbClr val="FF0000"/>
                </a:solidFill>
              </a:rPr>
              <a:t>点</a:t>
            </a:r>
            <a:r>
              <a:rPr lang="zh-CN" altLang="en-US" b="1">
                <a:solidFill>
                  <a:srgbClr val="FF0000"/>
                </a:solidFill>
              </a:rPr>
              <a:t>，</a:t>
            </a:r>
            <a:r>
              <a:rPr lang="en-US" altLang="zh-CN" b="1">
                <a:solidFill>
                  <a:srgbClr val="FF0000"/>
                </a:solidFill>
              </a:rPr>
              <a:t>60</a:t>
            </a:r>
            <a:r>
              <a:rPr b="1">
                <a:solidFill>
                  <a:srgbClr val="FF0000"/>
                </a:solidFill>
              </a:rPr>
              <a:t>分钟级别为</a:t>
            </a:r>
            <a:r>
              <a:rPr lang="en-US" altLang="zh-CN" b="1">
                <a:solidFill>
                  <a:srgbClr val="FF0000"/>
                </a:solidFill>
              </a:rPr>
              <a:t>S</a:t>
            </a:r>
            <a:r>
              <a:rPr b="1">
                <a:solidFill>
                  <a:srgbClr val="FF0000"/>
                </a:solidFill>
              </a:rPr>
              <a:t>点，仓位</a:t>
            </a:r>
            <a:r>
              <a:rPr lang="en-US" altLang="zh-CN" b="1">
                <a:solidFill>
                  <a:srgbClr val="FF0000"/>
                </a:solidFill>
              </a:rPr>
              <a:t>5</a:t>
            </a:r>
            <a:r>
              <a:rPr b="1">
                <a:solidFill>
                  <a:srgbClr val="FF0000"/>
                </a:solidFill>
              </a:rPr>
              <a:t>成</a:t>
            </a:r>
            <a:r>
              <a:rPr lang="en-US" altLang="zh-CN" b="1">
                <a:solidFill>
                  <a:srgbClr val="FF0000"/>
                </a:solidFill>
              </a:rPr>
              <a:t>-7</a:t>
            </a:r>
            <a:r>
              <a:rPr b="1">
                <a:solidFill>
                  <a:srgbClr val="FF0000"/>
                </a:solidFill>
              </a:rPr>
              <a:t>成仓，指数震荡调整中</a:t>
            </a:r>
            <a:endParaRPr lang="en-US" altLang="zh-CN" b="1">
              <a:solidFill>
                <a:srgbClr val="FF0000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34415" y="1578610"/>
            <a:ext cx="4862830" cy="432689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2035" y="1578610"/>
            <a:ext cx="4734560" cy="432689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5" name="文本占位符 5"/>
          <p:cNvSpPr/>
          <p:nvPr/>
        </p:nvSpPr>
        <p:spPr>
          <a:xfrm>
            <a:off x="1874846" y="595117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</a:t>
            </a:r>
            <a:r>
              <a:rPr b="1">
                <a:solidFill>
                  <a:srgbClr val="FF0000"/>
                </a:solidFill>
              </a:rPr>
              <a:t>实盘赛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65835" y="1684020"/>
            <a:ext cx="4784725" cy="416242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5570" y="1654175"/>
            <a:ext cx="4678045" cy="459422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5" name="文本占位符 5"/>
          <p:cNvSpPr/>
          <p:nvPr/>
        </p:nvSpPr>
        <p:spPr>
          <a:xfrm>
            <a:off x="1874846" y="595117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 </a:t>
            </a:r>
            <a:r>
              <a:rPr b="1">
                <a:solidFill>
                  <a:srgbClr val="FF0000"/>
                </a:solidFill>
              </a:rPr>
              <a:t>情绪图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335530" y="1578610"/>
            <a:ext cx="7359015" cy="437261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174490" y="1578610"/>
            <a:ext cx="3843020" cy="4463415"/>
          </a:xfrm>
          <a:prstGeom prst="rect">
            <a:avLst/>
          </a:prstGeom>
        </p:spPr>
      </p:pic>
      <p:sp>
        <p:nvSpPr>
          <p:cNvPr id="5" name="文本占位符 5"/>
          <p:cNvSpPr/>
          <p:nvPr/>
        </p:nvSpPr>
        <p:spPr>
          <a:xfrm>
            <a:off x="1984701" y="555747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 </a:t>
            </a:r>
            <a:r>
              <a:rPr b="1">
                <a:solidFill>
                  <a:srgbClr val="FF0000"/>
                </a:solidFill>
              </a:rPr>
              <a:t>相关概念：商业航天</a:t>
            </a:r>
            <a:endParaRPr b="1">
              <a:solidFill>
                <a:srgbClr val="FF0000"/>
              </a:solidFill>
            </a:endParaRPr>
          </a:p>
          <a:p>
            <a:r>
              <a:rPr b="1">
                <a:solidFill>
                  <a:srgbClr val="FF0000"/>
                </a:solidFill>
              </a:rPr>
              <a:t>相关个股：利君股份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r>
              <a:rPr b="1">
                <a:solidFill>
                  <a:srgbClr val="FF0000"/>
                </a:solidFill>
              </a:rPr>
              <a:t>航天电子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r>
              <a:rPr b="1">
                <a:solidFill>
                  <a:srgbClr val="FF0000"/>
                </a:solidFill>
              </a:rPr>
              <a:t>东杰智能</a:t>
            </a:r>
            <a:endParaRPr b="1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512820" y="1558290"/>
            <a:ext cx="5048250" cy="454342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4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选股方法</a:t>
            </a:r>
            <a:endParaRPr lang="zh-CN" altLang="en-US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8.1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4560" y="1371600"/>
            <a:ext cx="2482215" cy="490601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8550" y="1578610"/>
            <a:ext cx="7626985" cy="438785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6860" y="4293870"/>
            <a:ext cx="4511675" cy="1480820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1.xml><?xml version="1.0" encoding="utf-8"?>
<p:tagLst xmlns:p="http://schemas.openxmlformats.org/presentationml/2006/main">
  <p:tag name="KSO_DOCER_TEMPLATE_OPEN_ONCE_MARK" val="1"/>
  <p:tag name="COMMONDATA" val="eyJoZGlkIjoiY2VjMWU5MTk5OGQyZDRjNDI5M2FkMjMzMDk5YzdjNmIifQ=="/>
  <p:tag name="commondata" val="eyJoZGlkIjoiMWQzNzk0NzIxMmRmN2I0NTcxNTczN2Y2ODJlMTE3YjEifQ=="/>
</p:tagLst>
</file>

<file path=ppt/tags/tag3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C00000">
            <a:alpha val="80000"/>
          </a:srgbClr>
        </a:solidFill>
        <a:ln w="12700" cap="flat" cmpd="sng" algn="ctr">
          <a:noFill/>
          <a:prstDash val="solid"/>
          <a:miter lim="800000"/>
        </a:ln>
      </a:spPr>
      <a:bodyPr rtlCol="0" anchor="ctr"/>
      <a:lstStyle>
        <a:defPPr marL="0" marR="0" indent="0" algn="ctr" defTabSz="91440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600" b="0" i="0" u="none" strike="noStrike" kern="0" cap="none" spc="0" normalizeH="0" baseline="0" noProof="0">
            <a:ln>
              <a:noFill/>
            </a:ln>
            <a:solidFill>
              <a:srgbClr val="FFFFFF"/>
            </a:solidFill>
            <a:effectLst/>
            <a:uLnTx/>
            <a:uFillTx/>
            <a:latin typeface="Arial" panose="020B0604020202020204"/>
            <a:ea typeface="微软雅黑" panose="020B0503020204020204" charset="-122"/>
            <a:cs typeface="+mn-cs"/>
          </a:defRPr>
        </a:defPPr>
      </a:lstStyle>
    </a:spDef>
    <a:lnDef>
      <a:spPr>
        <a:ln w="12700">
          <a:gradFill flip="none" rotWithShape="1">
            <a:gsLst>
              <a:gs pos="0">
                <a:srgbClr val="F53F44"/>
              </a:gs>
              <a:gs pos="100000">
                <a:srgbClr val="00B0F0"/>
              </a:gs>
            </a:gsLst>
            <a:lin ang="0" scaled="1"/>
            <a:tileRect/>
          </a:gradFill>
          <a:tailEnd type="triangle"/>
        </a:ln>
      </a:spPr>
      <a:bodyPr/>
      <a:lstStyle/>
      <a:style>
        <a:lnRef idx="1">
          <a:schemeClr val="accent2"/>
        </a:lnRef>
        <a:fillRef idx="0">
          <a:schemeClr val="accent2"/>
        </a:fillRef>
        <a:effectRef idx="0">
          <a:schemeClr val="accent2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just">
          <a:lnSpc>
            <a:spcPct val="130000"/>
          </a:lnSpc>
          <a:spcBef>
            <a:spcPts val="500"/>
          </a:spcBef>
          <a:defRPr spc="150" dirty="0">
            <a:solidFill>
              <a:schemeClr val="tx1">
                <a:lumMod val="85000"/>
                <a:lumOff val="15000"/>
              </a:schemeClr>
            </a:solidFill>
            <a:latin typeface="思源黑体 CN Normal" panose="020B0400000000000000" pitchFamily="34" charset="-122"/>
            <a:ea typeface="思源黑体 CN Normal" panose="020B0400000000000000" pitchFamily="34" charset="-122"/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1288</Words>
  <Application>WPS 演示</Application>
  <PresentationFormat>宽屏</PresentationFormat>
  <Paragraphs>184</Paragraphs>
  <Slides>26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21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26</vt:i4>
      </vt:variant>
    </vt:vector>
  </HeadingPairs>
  <TitlesOfParts>
    <vt:vector size="48" baseType="lpstr">
      <vt:lpstr>Arial</vt:lpstr>
      <vt:lpstr>宋体</vt:lpstr>
      <vt:lpstr>Wingdings</vt:lpstr>
      <vt:lpstr>Arial</vt:lpstr>
      <vt:lpstr>微软雅黑</vt:lpstr>
      <vt:lpstr>思源黑体 CN Normal</vt:lpstr>
      <vt:lpstr>黑体</vt:lpstr>
      <vt:lpstr>Wingdings</vt:lpstr>
      <vt:lpstr>Roboto</vt:lpstr>
      <vt:lpstr>汉仪旗黑-55简</vt:lpstr>
      <vt:lpstr>思源黑体 CN Medium</vt:lpstr>
      <vt:lpstr>Noto Sans S Chinese Bold</vt:lpstr>
      <vt:lpstr>思源黑体 CN Regular</vt:lpstr>
      <vt:lpstr>Noto Sans S Chinese Medium</vt:lpstr>
      <vt:lpstr>阿里巴巴和七个小矮人</vt:lpstr>
      <vt:lpstr>思源黑体 CN Heavy</vt:lpstr>
      <vt:lpstr>思源黑体 CN Light</vt:lpstr>
      <vt:lpstr>Arial Unicode MS</vt:lpstr>
      <vt:lpstr>等线</vt:lpstr>
      <vt:lpstr>思源黑体 CN Bold</vt:lpstr>
      <vt:lpstr>Times New Roman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A陈小渊</cp:lastModifiedBy>
  <cp:revision>1438</cp:revision>
  <dcterms:created xsi:type="dcterms:W3CDTF">2019-06-19T02:08:00Z</dcterms:created>
  <dcterms:modified xsi:type="dcterms:W3CDTF">2025-08-05T00:45:36Z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2052-12.1.0.21915</vt:lpwstr>
  </property>
  <property fmtid="{D5CDD505-2E9C-101B-9397-08002B2CF9AE}" pid="3" name="ICV">
    <vt:lpwstr>A0A835CAB60542EB88241A0C08DB77DD_13</vt:lpwstr>
  </property>
</Properties>
</file>