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63" r:id="rId3"/>
    <p:sldId id="4274" r:id="rId5"/>
    <p:sldId id="4451" r:id="rId6"/>
    <p:sldId id="4463" r:id="rId7"/>
    <p:sldId id="4464" r:id="rId8"/>
    <p:sldId id="4460" r:id="rId9"/>
    <p:sldId id="4391" r:id="rId10"/>
    <p:sldId id="4440" r:id="rId11"/>
    <p:sldId id="4457" r:id="rId12"/>
    <p:sldId id="4458" r:id="rId13"/>
    <p:sldId id="4442" r:id="rId14"/>
    <p:sldId id="4459" r:id="rId15"/>
    <p:sldId id="4444" r:id="rId16"/>
    <p:sldId id="4461" r:id="rId17"/>
    <p:sldId id="4462" r:id="rId18"/>
    <p:sldId id="4453" r:id="rId19"/>
    <p:sldId id="4278" r:id="rId20"/>
    <p:sldId id="270" r:id="rId21"/>
  </p:sldIdLst>
  <p:sldSz cx="12192000" cy="6858000"/>
  <p:notesSz cx="6858000" cy="9144000"/>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5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6" Type="http://schemas.openxmlformats.org/officeDocument/2006/relationships/tags" Target="tags/tag17.xml"/><Relationship Id="rId25" Type="http://schemas.openxmlformats.org/officeDocument/2006/relationships/commentAuthors" Target="commentAuthors.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E97641-2152-4774-8360-44780691E81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4F2145-BD71-46EC-B4BE-F31170F96B1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1_节标题">
    <p:spTree>
      <p:nvGrpSpPr>
        <p:cNvPr id="1" name=""/>
        <p:cNvGrpSpPr/>
        <p:nvPr/>
      </p:nvGrpSpPr>
      <p:grpSpPr>
        <a:xfrm>
          <a:off x="0" y="0"/>
          <a:ext cx="0" cy="0"/>
          <a:chOff x="0" y="0"/>
          <a:chExt cx="0" cy="0"/>
        </a:xfrm>
      </p:grpSpPr>
      <p:pic>
        <p:nvPicPr>
          <p:cNvPr id="2" name="图片 1" descr="图片1"/>
          <p:cNvPicPr>
            <a:picLocks noChangeAspect="1"/>
          </p:cNvPicPr>
          <p:nvPr userDrawn="1"/>
        </p:nvPicPr>
        <p:blipFill>
          <a:blip r:embed="rId2"/>
          <a:stretch>
            <a:fillRect/>
          </a:stretch>
        </p:blipFill>
        <p:spPr>
          <a:xfrm>
            <a:off x="0" y="0"/>
            <a:ext cx="12192000" cy="6858000"/>
          </a:xfrm>
          <a:prstGeom prst="rect">
            <a:avLst/>
          </a:prstGeom>
        </p:spPr>
      </p:pic>
      <p:pic>
        <p:nvPicPr>
          <p:cNvPr id="8" name="图片 7" descr="组 22"/>
          <p:cNvPicPr>
            <a:picLocks noChangeAspect="1"/>
          </p:cNvPicPr>
          <p:nvPr userDrawn="1">
            <p:custDataLst>
              <p:tags r:id="rId3"/>
            </p:custDataLst>
          </p:nvPr>
        </p:nvPicPr>
        <p:blipFill>
          <a:blip r:embed="rId4"/>
          <a:stretch>
            <a:fillRect/>
          </a:stretch>
        </p:blipFill>
        <p:spPr>
          <a:xfrm>
            <a:off x="239395" y="271780"/>
            <a:ext cx="11740515" cy="64566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image" Target="../media/image4.png"/><Relationship Id="rId16" Type="http://schemas.openxmlformats.org/officeDocument/2006/relationships/notesSlide" Target="../notesSlides/notesSlide1.xml"/><Relationship Id="rId15" Type="http://schemas.openxmlformats.org/officeDocument/2006/relationships/slideLayout" Target="../slideLayouts/slideLayout12.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9.png"/><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16.xml"/><Relationship Id="rId2" Type="http://schemas.openxmlformats.org/officeDocument/2006/relationships/image" Target="../media/image15.png"/><Relationship Id="rId1" Type="http://schemas.openxmlformats.org/officeDocument/2006/relationships/tags" Target="../tags/tag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矢量智能对象"/>
          <p:cNvPicPr>
            <a:picLocks noChangeAspect="1"/>
          </p:cNvPicPr>
          <p:nvPr userDrawn="1">
            <p:custDataLst>
              <p:tags r:id="rId1"/>
            </p:custDataLst>
          </p:nvPr>
        </p:nvPicPr>
        <p:blipFill>
          <a:blip r:embed="rId2"/>
          <a:stretch>
            <a:fillRect/>
          </a:stretch>
        </p:blipFill>
        <p:spPr>
          <a:xfrm>
            <a:off x="5356225" y="776605"/>
            <a:ext cx="1524000" cy="330200"/>
          </a:xfrm>
          <a:prstGeom prst="rect">
            <a:avLst/>
          </a:prstGeom>
        </p:spPr>
      </p:pic>
      <p:sp>
        <p:nvSpPr>
          <p:cNvPr id="3" name="文本框 2"/>
          <p:cNvSpPr txBox="1"/>
          <p:nvPr/>
        </p:nvSpPr>
        <p:spPr>
          <a:xfrm>
            <a:off x="5458460" y="6190615"/>
            <a:ext cx="1424305" cy="368300"/>
          </a:xfrm>
          <a:prstGeom prst="rect">
            <a:avLst/>
          </a:prstGeom>
          <a:noFill/>
        </p:spPr>
        <p:txBody>
          <a:bodyPr wrap="square" rtlCol="0">
            <a:spAutoFit/>
          </a:bodyPr>
          <a:lstStyle/>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879792" y="1951887"/>
            <a:ext cx="10581005" cy="922020"/>
          </a:xfrm>
          <a:prstGeom prst="rect">
            <a:avLst/>
          </a:prstGeom>
          <a:noFill/>
        </p:spPr>
        <p:txBody>
          <a:bodyPr wrap="square" rtlCol="0">
            <a:spAutoFit/>
          </a:bodyPr>
          <a:lstStyle/>
          <a:p>
            <a:pPr algn="ctr">
              <a:lnSpc>
                <a:spcPct val="90000"/>
              </a:lnSpc>
            </a:pPr>
            <a:r>
              <a:rPr lang="en-US" altLang="zh-CN" sz="6000" dirty="0">
                <a:gradFill>
                  <a:gsLst>
                    <a:gs pos="0">
                      <a:srgbClr val="FFFDF5"/>
                    </a:gs>
                    <a:gs pos="100000">
                      <a:srgbClr val="FFF6CD"/>
                    </a:gs>
                  </a:gsLst>
                  <a:lin ang="5400000" scaled="0"/>
                </a:gradFill>
                <a:latin typeface="思源黑体 CN Heavy" panose="020B0A00000000000000" charset="-122"/>
                <a:ea typeface="思源黑体 CN Heavy" panose="020B0A00000000000000" charset="-122"/>
                <a:cs typeface="思源黑体 CN Bold" panose="020B0800000000000000" charset="-122"/>
              </a:rPr>
              <a:t>2026</a:t>
            </a:r>
            <a:r>
              <a:rPr lang="zh-CN" altLang="en-US" sz="6000" dirty="0">
                <a:gradFill>
                  <a:gsLst>
                    <a:gs pos="0">
                      <a:srgbClr val="FFFDF5"/>
                    </a:gs>
                    <a:gs pos="100000">
                      <a:srgbClr val="FFF6CD"/>
                    </a:gs>
                  </a:gsLst>
                  <a:lin ang="5400000" scaled="0"/>
                </a:gradFill>
                <a:latin typeface="思源黑体 CN Heavy" panose="020B0A00000000000000" charset="-122"/>
                <a:ea typeface="思源黑体 CN Heavy" panose="020B0A00000000000000" charset="-122"/>
                <a:cs typeface="思源黑体 CN Bold" panose="020B0800000000000000" charset="-122"/>
              </a:rPr>
              <a:t>维持结构机会</a:t>
            </a:r>
            <a:endParaRPr lang="zh-CN" altLang="en-US" sz="6000" dirty="0">
              <a:gradFill>
                <a:gsLst>
                  <a:gs pos="0">
                    <a:srgbClr val="FFFDF5"/>
                  </a:gs>
                  <a:gs pos="100000">
                    <a:srgbClr val="FFF6CD"/>
                  </a:gs>
                </a:gsLst>
                <a:lin ang="5400000" scaled="0"/>
              </a:gradFill>
              <a:latin typeface="思源黑体 CN Heavy" panose="020B0A00000000000000" charset="-122"/>
              <a:ea typeface="思源黑体 CN Heavy" panose="020B0A00000000000000" charset="-122"/>
              <a:cs typeface="思源黑体 CN Bold" panose="020B0800000000000000" charset="-122"/>
            </a:endParaRPr>
          </a:p>
        </p:txBody>
      </p:sp>
      <p:sp>
        <p:nvSpPr>
          <p:cNvPr id="9" name="矩形 8"/>
          <p:cNvSpPr/>
          <p:nvPr/>
        </p:nvSpPr>
        <p:spPr>
          <a:xfrm>
            <a:off x="389191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3"/>
            </p:custDataLst>
          </p:nvPr>
        </p:nvSpPr>
        <p:spPr>
          <a:xfrm>
            <a:off x="389826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custDataLst>
              <p:tags r:id="rId4"/>
            </p:custDataLst>
          </p:nvPr>
        </p:nvSpPr>
        <p:spPr>
          <a:xfrm>
            <a:off x="3853815" y="3988435"/>
            <a:ext cx="1143000" cy="368300"/>
          </a:xfrm>
          <a:prstGeom prst="rect">
            <a:avLst/>
          </a:prstGeom>
          <a:noFill/>
        </p:spPr>
        <p:txBody>
          <a:bodyPr wrap="square" rtlCol="0">
            <a:spAutoFit/>
          </a:bodyPr>
          <a:lstStyle/>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5"/>
            </p:custDataLst>
          </p:nvPr>
        </p:nvSpPr>
        <p:spPr>
          <a:xfrm>
            <a:off x="4902835" y="3976370"/>
            <a:ext cx="1162050" cy="368300"/>
          </a:xfrm>
          <a:prstGeom prst="rect">
            <a:avLst/>
          </a:prstGeom>
          <a:noFill/>
        </p:spPr>
        <p:txBody>
          <a:bodyPr wrap="square" rtlCol="0">
            <a:spAutoFit/>
          </a:bodyPr>
          <a:lstStyle/>
          <a:p>
            <a:r>
              <a:rPr lang="zh-CN" altLang="en-US"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陈灼基</a:t>
            </a:r>
            <a:endParaRPr lang="zh-CN" altLang="en-US"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a:off x="3891915" y="4490348"/>
            <a:ext cx="5094178" cy="1552132"/>
            <a:chOff x="7093" y="6622"/>
            <a:chExt cx="8109" cy="1978"/>
          </a:xfrm>
        </p:grpSpPr>
        <p:sp>
          <p:nvSpPr>
            <p:cNvPr id="18" name="矩形 17"/>
            <p:cNvSpPr/>
            <p:nvPr>
              <p:custDataLst>
                <p:tags r:id="rId6"/>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custDataLst>
                <p:tags r:id="rId7"/>
              </p:custDataLst>
            </p:nvPr>
          </p:nvSpPr>
          <p:spPr>
            <a:xfrm>
              <a:off x="7105" y="6626"/>
              <a:ext cx="2321"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custDataLst>
                <p:tags r:id="rId8"/>
              </p:custDataLst>
            </p:nvPr>
          </p:nvSpPr>
          <p:spPr>
            <a:xfrm>
              <a:off x="7261" y="6627"/>
              <a:ext cx="2009" cy="469"/>
            </a:xfrm>
            <a:prstGeom prst="rect">
              <a:avLst/>
            </a:prstGeom>
            <a:noFill/>
          </p:spPr>
          <p:txBody>
            <a:bodyPr wrap="square" rtlCol="0">
              <a:spAutoFit/>
            </a:bodyPr>
            <a:lstStyle/>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9"/>
              </p:custDataLst>
            </p:nvPr>
          </p:nvSpPr>
          <p:spPr>
            <a:xfrm>
              <a:off x="9470" y="6622"/>
              <a:ext cx="5732" cy="1978"/>
            </a:xfrm>
            <a:prstGeom prst="rect">
              <a:avLst/>
            </a:prstGeom>
            <a:noFill/>
          </p:spPr>
          <p:txBody>
            <a:bodyPr wrap="square" rtlCol="0">
              <a:noAutofit/>
            </a:bodyPr>
            <a:lstStyle/>
            <a:p>
              <a:r>
                <a:rPr lang="zh-CN" altLang="en-US" b="1" dirty="0">
                  <a:solidFill>
                    <a:schemeClr val="bg1"/>
                  </a:solidFill>
                  <a:latin typeface="微软雅黑" panose="020B0503020204020204" charset="-122"/>
                  <a:ea typeface="微软雅黑" panose="020B0503020204020204" charset="-122"/>
                  <a:sym typeface="+mn-ea"/>
                </a:rPr>
                <a:t>投顾从业：</a:t>
              </a:r>
              <a:r>
                <a:rPr lang="en-US" altLang="zh-CN" b="1" dirty="0">
                  <a:solidFill>
                    <a:schemeClr val="bg1"/>
                  </a:solidFill>
                  <a:latin typeface="微软雅黑" panose="020B0503020204020204" charset="-122"/>
                  <a:ea typeface="微软雅黑" panose="020B0503020204020204" charset="-122"/>
                  <a:sym typeface="+mn-ea"/>
                </a:rPr>
                <a:t>A1120620030004</a:t>
              </a:r>
              <a:endParaRPr lang="en-US" altLang="zh-CN" b="1" dirty="0">
                <a:solidFill>
                  <a:schemeClr val="bg1"/>
                </a:solidFill>
                <a:latin typeface="微软雅黑" panose="020B0503020204020204" charset="-122"/>
                <a:ea typeface="微软雅黑" panose="020B0503020204020204" charset="-122"/>
                <a:sym typeface="+mn-ea"/>
              </a:endParaRPr>
            </a:p>
            <a:p>
              <a:endParaRPr lang="zh-CN" altLang="en-US"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r>
                <a:rPr lang="zh-CN" altLang="en-US"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r>
                <a:rPr lang="en-US" altLang="zh-CN"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P1069558100002</a:t>
              </a:r>
              <a:endParaRPr lang="en-US" altLang="zh-CN"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endParaRPr lang="en-US" altLang="zh-CN"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grpSp>
        <p:nvGrpSpPr>
          <p:cNvPr id="32" name="组合 31"/>
          <p:cNvGrpSpPr/>
          <p:nvPr/>
        </p:nvGrpSpPr>
        <p:grpSpPr>
          <a:xfrm>
            <a:off x="6170295" y="3982720"/>
            <a:ext cx="3074373" cy="381327"/>
            <a:chOff x="10918" y="5734"/>
            <a:chExt cx="5059" cy="668"/>
          </a:xfrm>
        </p:grpSpPr>
        <p:sp>
          <p:nvSpPr>
            <p:cNvPr id="27" name="矩形 26"/>
            <p:cNvSpPr/>
            <p:nvPr>
              <p:custDataLst>
                <p:tags r:id="rId10"/>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custDataLst>
                <p:tags r:id="rId11"/>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custDataLst>
                <p:tags r:id="rId12"/>
              </p:custDataLst>
            </p:nvPr>
          </p:nvSpPr>
          <p:spPr>
            <a:xfrm>
              <a:off x="10918" y="5757"/>
              <a:ext cx="2009" cy="645"/>
            </a:xfrm>
            <a:prstGeom prst="rect">
              <a:avLst/>
            </a:prstGeom>
            <a:noFill/>
          </p:spPr>
          <p:txBody>
            <a:bodyPr wrap="square" rtlCol="0">
              <a:spAutoFit/>
            </a:bodyPr>
            <a:lstStyle/>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3"/>
              </p:custDataLst>
            </p:nvPr>
          </p:nvSpPr>
          <p:spPr>
            <a:xfrm>
              <a:off x="12700" y="5745"/>
              <a:ext cx="3277" cy="617"/>
            </a:xfrm>
            <a:prstGeom prst="rect">
              <a:avLst/>
            </a:prstGeom>
            <a:noFill/>
          </p:spPr>
          <p:txBody>
            <a:bodyPr wrap="square" rtlCol="0">
              <a:spAutoFit/>
            </a:bodyPr>
            <a:lstStyle/>
            <a:p>
              <a:r>
                <a:rPr lang="en-US" altLang="zh-CN" sz="1700"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2025.09</a:t>
              </a:r>
              <a:endParaRPr lang="en-US" altLang="zh-CN" sz="1700"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1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40410" y="827405"/>
            <a:ext cx="7626985" cy="2240915"/>
          </a:xfrm>
          <a:prstGeom prst="rect">
            <a:avLst/>
          </a:prstGeom>
          <a:noFill/>
        </p:spPr>
        <p:txBody>
          <a:bodyPr wrap="square" rtlCol="0">
            <a:noAutofit/>
          </a:bodyPr>
          <a:lstStyle/>
          <a:p>
            <a:r>
              <a:rPr lang="zh-CN" altLang="en-US" sz="2400" dirty="0"/>
              <a:t>购买网址链接：研究院</a:t>
            </a:r>
            <a:r>
              <a:rPr lang="en-US" altLang="zh-CN" sz="2400" dirty="0"/>
              <a:t>——</a:t>
            </a:r>
            <a:r>
              <a:rPr lang="zh-CN" altLang="en-US" sz="2400" dirty="0"/>
              <a:t>经传好课</a:t>
            </a:r>
            <a:r>
              <a:rPr lang="en-US" altLang="zh-CN" sz="2400" dirty="0"/>
              <a:t>  </a:t>
            </a:r>
            <a:endParaRPr lang="en-US" altLang="zh-CN" sz="2400" dirty="0"/>
          </a:p>
          <a:p>
            <a:endParaRPr lang="en-US" altLang="zh-CN" sz="2400" dirty="0"/>
          </a:p>
          <a:p>
            <a:r>
              <a:rPr lang="en-US" altLang="zh-CN" sz="2000" dirty="0"/>
              <a:t>https://toujiao.n8n8.cn/jz-course/course-detail/376.html</a:t>
            </a:r>
            <a:endParaRPr lang="en-US" altLang="zh-CN" sz="2000" dirty="0"/>
          </a:p>
        </p:txBody>
      </p:sp>
      <p:sp>
        <p:nvSpPr>
          <p:cNvPr id="3" name="文本框 2"/>
          <p:cNvSpPr txBox="1"/>
          <p:nvPr/>
        </p:nvSpPr>
        <p:spPr>
          <a:xfrm>
            <a:off x="4873625" y="189865"/>
            <a:ext cx="4566285" cy="460375"/>
          </a:xfrm>
          <a:prstGeom prst="rect">
            <a:avLst/>
          </a:prstGeom>
          <a:noFill/>
        </p:spPr>
        <p:txBody>
          <a:bodyPr wrap="square" rtlCol="0">
            <a:spAutoFit/>
          </a:bodyPr>
          <a:lstStyle/>
          <a:p>
            <a:r>
              <a:rPr lang="zh-CN" altLang="en-US" sz="2400" dirty="0">
                <a:solidFill>
                  <a:schemeClr val="bg1"/>
                </a:solidFill>
              </a:rPr>
              <a:t>购买链接与具体提纲</a:t>
            </a:r>
            <a:endParaRPr lang="zh-CN" altLang="en-US" sz="2400" dirty="0">
              <a:solidFill>
                <a:schemeClr val="bg1"/>
              </a:solidFill>
            </a:endParaRPr>
          </a:p>
        </p:txBody>
      </p:sp>
      <p:pic>
        <p:nvPicPr>
          <p:cNvPr id="6" name="图片 5"/>
          <p:cNvPicPr>
            <a:picLocks noChangeAspect="1"/>
          </p:cNvPicPr>
          <p:nvPr/>
        </p:nvPicPr>
        <p:blipFill>
          <a:blip r:embed="rId1"/>
          <a:stretch>
            <a:fillRect/>
          </a:stretch>
        </p:blipFill>
        <p:spPr>
          <a:xfrm>
            <a:off x="977900" y="2081530"/>
            <a:ext cx="2841625" cy="3619500"/>
          </a:xfrm>
          <a:prstGeom prst="rect">
            <a:avLst/>
          </a:prstGeom>
        </p:spPr>
      </p:pic>
      <p:pic>
        <p:nvPicPr>
          <p:cNvPr id="7" name="图片 6"/>
          <p:cNvPicPr>
            <a:picLocks noChangeAspect="1"/>
          </p:cNvPicPr>
          <p:nvPr/>
        </p:nvPicPr>
        <p:blipFill>
          <a:blip r:embed="rId2"/>
          <a:stretch>
            <a:fillRect/>
          </a:stretch>
        </p:blipFill>
        <p:spPr>
          <a:xfrm>
            <a:off x="4783455" y="2081530"/>
            <a:ext cx="2889250" cy="3619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量化届丰碑</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369570" y="1009650"/>
            <a:ext cx="11499215" cy="48387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34745" y="960755"/>
            <a:ext cx="10610215" cy="3655695"/>
          </a:xfrm>
          <a:prstGeom prst="rect">
            <a:avLst/>
          </a:prstGeom>
          <a:noFill/>
        </p:spPr>
        <p:txBody>
          <a:bodyPr wrap="square" rtlCol="0">
            <a:noAutofit/>
          </a:bodyPr>
          <a:lstStyle/>
          <a:p>
            <a:r>
              <a:rPr lang="zh-CN" sz="2000" dirty="0"/>
              <a:t>仓位：五成</a:t>
            </a:r>
            <a:r>
              <a:rPr lang="en-US" altLang="zh-CN" sz="2000" dirty="0"/>
              <a:t>——</a:t>
            </a:r>
            <a:r>
              <a:rPr lang="zh-CN" altLang="en-US" sz="2000" dirty="0"/>
              <a:t>七成</a:t>
            </a:r>
            <a:endParaRPr lang="zh-CN" sz="2000" dirty="0"/>
          </a:p>
          <a:p>
            <a:endParaRPr lang="zh-CN" altLang="en-US" sz="2000" dirty="0"/>
          </a:p>
          <a:p>
            <a:r>
              <a:rPr lang="zh-CN" altLang="en-US" sz="2000" dirty="0"/>
              <a:t>策略：两个中线个股，两个短线个股</a:t>
            </a:r>
            <a:endParaRPr lang="zh-CN" altLang="en-US" sz="2000" dirty="0"/>
          </a:p>
          <a:p>
            <a:r>
              <a:rPr lang="zh-CN" altLang="en-US" sz="2000" dirty="0"/>
              <a:t> </a:t>
            </a:r>
            <a:r>
              <a:rPr lang="en-US" altLang="zh-CN" sz="2000" dirty="0"/>
              <a:t>            </a:t>
            </a:r>
            <a:endParaRPr lang="en-US" altLang="zh-CN" sz="2000" dirty="0"/>
          </a:p>
          <a:p>
            <a:r>
              <a:rPr lang="en-US" altLang="zh-CN" sz="2000" dirty="0"/>
              <a:t>             </a:t>
            </a:r>
            <a:r>
              <a:rPr lang="zh-CN" altLang="en-US" sz="2000" dirty="0"/>
              <a:t>或者，三个中线、吃波段收益，一个短线</a:t>
            </a:r>
            <a:endParaRPr lang="zh-CN" altLang="en-US" sz="2000" dirty="0"/>
          </a:p>
          <a:p>
            <a:endParaRPr lang="zh-CN" altLang="en-US" sz="2000" dirty="0"/>
          </a:p>
          <a:p>
            <a:r>
              <a:rPr lang="en-US" altLang="zh-CN" sz="2000" dirty="0"/>
              <a:t>             </a:t>
            </a:r>
            <a:r>
              <a:rPr lang="zh-CN" altLang="en-US" sz="2000" dirty="0"/>
              <a:t>剩余资金灵活做</a:t>
            </a:r>
            <a:r>
              <a:rPr lang="en-US" altLang="zh-CN" sz="2000" dirty="0"/>
              <a:t>T</a:t>
            </a:r>
            <a:endParaRPr lang="zh-CN" altLang="en-US" sz="2000" dirty="0"/>
          </a:p>
          <a:p>
            <a:endParaRPr lang="zh-CN" altLang="en-US" sz="2400" dirty="0"/>
          </a:p>
          <a:p>
            <a:r>
              <a:rPr lang="zh-CN" altLang="en-US" sz="2400" dirty="0"/>
              <a:t>持续拉升连板股、极致抱团趋势股、低吸高活跃强势股、</a:t>
            </a:r>
            <a:endParaRPr lang="zh-CN" altLang="en-US" sz="2400" dirty="0"/>
          </a:p>
          <a:p>
            <a:endParaRPr lang="zh-CN" altLang="en-US" sz="2400" dirty="0"/>
          </a:p>
          <a:p>
            <a:r>
              <a:rPr lang="zh-CN" altLang="en-US" sz="2400" dirty="0"/>
              <a:t>潜伏利好消息政策个股、耐心持有优质个股、平铺首板个股</a:t>
            </a:r>
            <a:endParaRPr lang="zh-CN" altLang="en-US" sz="2400" dirty="0"/>
          </a:p>
          <a:p>
            <a:endParaRPr lang="zh-CN" altLang="en-US" sz="2400" dirty="0"/>
          </a:p>
          <a:p>
            <a:endParaRPr lang="zh-CN" altLang="en-US" sz="2400" dirty="0"/>
          </a:p>
          <a:p>
            <a:endParaRPr lang="en-US" altLang="zh-CN" sz="2400" dirty="0"/>
          </a:p>
          <a:p>
            <a:endParaRPr lang="zh-CN" altLang="en-US" sz="2400" dirty="0"/>
          </a:p>
        </p:txBody>
      </p:sp>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操作策略</a:t>
            </a:r>
            <a:endParaRPr lang="zh-CN" altLang="en-US" sz="2400"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4710" y="1033780"/>
            <a:ext cx="10536555" cy="4373245"/>
          </a:xfrm>
          <a:prstGeom prst="rect">
            <a:avLst/>
          </a:prstGeom>
          <a:noFill/>
        </p:spPr>
        <p:txBody>
          <a:bodyPr wrap="square" rtlCol="0">
            <a:noAutofit/>
          </a:bodyPr>
          <a:lstStyle/>
          <a:p>
            <a:endParaRPr lang="zh-CN" sz="2000" dirty="0"/>
          </a:p>
          <a:p>
            <a:r>
              <a:rPr lang="en-US" altLang="zh-CN" sz="2000" dirty="0"/>
              <a:t>1</a:t>
            </a:r>
            <a:r>
              <a:rPr lang="zh-CN" altLang="en-US" sz="2000" dirty="0"/>
              <a:t>、周一</a:t>
            </a:r>
            <a:r>
              <a:rPr lang="zh-CN" altLang="en-US" sz="2000" dirty="0">
                <a:solidFill>
                  <a:srgbClr val="FF0000"/>
                </a:solidFill>
              </a:rPr>
              <a:t>最强风口</a:t>
            </a:r>
            <a:r>
              <a:rPr lang="zh-CN" altLang="en-US" sz="2000" dirty="0"/>
              <a:t>：选择当日涨停板个股最多的板块，当日最强的风口</a:t>
            </a:r>
            <a:endParaRPr lang="zh-CN" altLang="en-US" sz="2000" dirty="0"/>
          </a:p>
          <a:p>
            <a:r>
              <a:rPr lang="en-US" altLang="zh-CN" sz="2000" dirty="0"/>
              <a:t>2</a:t>
            </a:r>
            <a:r>
              <a:rPr lang="zh-CN" altLang="en-US" sz="2000" dirty="0"/>
              <a:t>、周二</a:t>
            </a:r>
            <a:r>
              <a:rPr lang="zh-CN" altLang="en-US" sz="2000" dirty="0">
                <a:solidFill>
                  <a:srgbClr val="FF0000"/>
                </a:solidFill>
              </a:rPr>
              <a:t>主题风口</a:t>
            </a:r>
            <a:r>
              <a:rPr lang="zh-CN" altLang="en-US" sz="2000" dirty="0"/>
              <a:t>：选择当日主题猎手最强的主题，挖掘最强的两个股票</a:t>
            </a:r>
            <a:endParaRPr lang="zh-CN" altLang="en-US" sz="2000" dirty="0"/>
          </a:p>
          <a:p>
            <a:endParaRPr lang="zh-CN" altLang="en-US" sz="2000" dirty="0"/>
          </a:p>
          <a:p>
            <a:r>
              <a:rPr lang="en-US" altLang="zh-CN" sz="2000" dirty="0"/>
              <a:t>3</a:t>
            </a:r>
            <a:r>
              <a:rPr lang="zh-CN" altLang="en-US" sz="2000" dirty="0"/>
              <a:t>、周三</a:t>
            </a:r>
            <a:r>
              <a:rPr lang="zh-CN" altLang="en-US" sz="2000" dirty="0">
                <a:solidFill>
                  <a:srgbClr val="FF0000"/>
                </a:solidFill>
              </a:rPr>
              <a:t>资金风口</a:t>
            </a:r>
            <a:r>
              <a:rPr lang="zh-CN" altLang="en-US" sz="2000" dirty="0"/>
              <a:t>：选择当日行业板块，主力净买额第一名或第二名的板块</a:t>
            </a:r>
            <a:endParaRPr lang="zh-CN" altLang="en-US" sz="2000" dirty="0"/>
          </a:p>
          <a:p>
            <a:r>
              <a:rPr lang="en-US" altLang="zh-CN" sz="2000" dirty="0"/>
              <a:t>4</a:t>
            </a:r>
            <a:r>
              <a:rPr lang="zh-CN" altLang="en-US" sz="2000" dirty="0"/>
              <a:t>、周四</a:t>
            </a:r>
            <a:r>
              <a:rPr lang="zh-CN" altLang="en-US" sz="2000" dirty="0">
                <a:solidFill>
                  <a:srgbClr val="FF0000"/>
                </a:solidFill>
              </a:rPr>
              <a:t>逻辑风口</a:t>
            </a:r>
            <a:r>
              <a:rPr lang="zh-CN" altLang="en-US" sz="2000" dirty="0"/>
              <a:t>：结合当日或近几日逻辑逐渐发酵的风口，博弈周末发酵</a:t>
            </a:r>
            <a:endParaRPr lang="zh-CN" altLang="en-US" sz="2000" dirty="0"/>
          </a:p>
          <a:p>
            <a:r>
              <a:rPr lang="zh-CN" altLang="en-US" sz="2000" dirty="0"/>
              <a:t>四个不同维度的逻辑，每天筛选出强风口、强个股，为投资保驾护航，助力</a:t>
            </a:r>
            <a:r>
              <a:rPr lang="zh-CN" altLang="en-US" sz="2000" dirty="0">
                <a:solidFill>
                  <a:srgbClr val="FF0000"/>
                </a:solidFill>
              </a:rPr>
              <a:t>账户长虹</a:t>
            </a:r>
            <a:endParaRPr lang="zh-CN" altLang="en-US" sz="2000" dirty="0">
              <a:solidFill>
                <a:srgbClr val="FF0000"/>
              </a:solidFill>
            </a:endParaRPr>
          </a:p>
          <a:p>
            <a:endParaRPr lang="zh-CN" altLang="en-US" sz="2000" dirty="0">
              <a:solidFill>
                <a:srgbClr val="FF0000"/>
              </a:solidFill>
            </a:endParaRPr>
          </a:p>
          <a:p>
            <a:r>
              <a:rPr lang="zh-CN" altLang="en-US" dirty="0"/>
              <a:t>用户收益案例：以上为特定客户、特定时间区间的历史业绩，个别情况不代表普遍现象，个股历史涨幅不预示其未来表现，过往收益亦不代表未来收益承诺。市场有风险，投资需谨慎！</a:t>
            </a:r>
            <a:endParaRPr lang="zh-CN" altLang="en-US" dirty="0"/>
          </a:p>
          <a:p>
            <a:endParaRPr lang="en-US" altLang="zh-CN" dirty="0"/>
          </a:p>
          <a:p>
            <a:r>
              <a:rPr lang="zh-CN" altLang="en-US" dirty="0"/>
              <a:t>个股案例涨幅回访：以上为特定条件、特定时间区间下的部分案例展示，不代表普遍现象，个股历史涨幅不预示其未来表现，过往收益亦不代表未来收益承诺。市场有风险，投资需谨慎！</a:t>
            </a:r>
            <a:endParaRPr lang="zh-CN" altLang="en-US" dirty="0"/>
          </a:p>
          <a:p>
            <a:endParaRPr lang="zh-CN" altLang="en-US" dirty="0"/>
          </a:p>
          <a:p>
            <a:endParaRPr lang="zh-CN" altLang="en-US" sz="2400" dirty="0"/>
          </a:p>
          <a:p>
            <a:endParaRPr lang="en-US" altLang="zh-CN" sz="2400" dirty="0"/>
          </a:p>
          <a:p>
            <a:endParaRPr lang="zh-CN" altLang="en-US" sz="2400" dirty="0"/>
          </a:p>
        </p:txBody>
      </p:sp>
      <p:sp>
        <p:nvSpPr>
          <p:cNvPr id="3" name="文本框 2"/>
          <p:cNvSpPr txBox="1"/>
          <p:nvPr/>
        </p:nvSpPr>
        <p:spPr>
          <a:xfrm>
            <a:off x="4101465" y="189865"/>
            <a:ext cx="4457065" cy="460375"/>
          </a:xfrm>
          <a:prstGeom prst="rect">
            <a:avLst/>
          </a:prstGeom>
          <a:noFill/>
        </p:spPr>
        <p:txBody>
          <a:bodyPr wrap="square" rtlCol="0">
            <a:spAutoFit/>
          </a:bodyPr>
          <a:lstStyle/>
          <a:p>
            <a:r>
              <a:rPr lang="zh-CN" altLang="en-US" sz="2400" dirty="0">
                <a:solidFill>
                  <a:schemeClr val="bg1"/>
                </a:solidFill>
              </a:rPr>
              <a:t>风口狙击</a:t>
            </a:r>
            <a:r>
              <a:rPr lang="en-US" altLang="zh-CN" sz="2400" dirty="0">
                <a:solidFill>
                  <a:schemeClr val="bg1"/>
                </a:solidFill>
              </a:rPr>
              <a:t>——</a:t>
            </a:r>
            <a:r>
              <a:rPr lang="zh-CN" altLang="en-US" sz="2400" dirty="0">
                <a:solidFill>
                  <a:schemeClr val="bg1"/>
                </a:solidFill>
              </a:rPr>
              <a:t>为投资保驾护航</a:t>
            </a:r>
            <a:endParaRPr lang="zh-CN" altLang="en-US" sz="2400"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101465" y="189865"/>
            <a:ext cx="4457065" cy="460375"/>
          </a:xfrm>
          <a:prstGeom prst="rect">
            <a:avLst/>
          </a:prstGeom>
          <a:noFill/>
        </p:spPr>
        <p:txBody>
          <a:bodyPr wrap="square" rtlCol="0">
            <a:spAutoFit/>
          </a:bodyPr>
          <a:lstStyle/>
          <a:p>
            <a:r>
              <a:rPr lang="zh-CN" altLang="en-US" sz="2400" dirty="0">
                <a:solidFill>
                  <a:schemeClr val="bg1"/>
                </a:solidFill>
              </a:rPr>
              <a:t>风口狙击</a:t>
            </a:r>
            <a:r>
              <a:rPr lang="en-US" altLang="zh-CN" sz="2400" dirty="0">
                <a:solidFill>
                  <a:schemeClr val="bg1"/>
                </a:solidFill>
              </a:rPr>
              <a:t>——</a:t>
            </a:r>
            <a:r>
              <a:rPr lang="zh-CN" altLang="en-US" sz="2400" dirty="0">
                <a:solidFill>
                  <a:schemeClr val="bg1"/>
                </a:solidFill>
              </a:rPr>
              <a:t>为投资保驾护航</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061720" y="666750"/>
            <a:ext cx="10067925" cy="55245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76835"/>
            <a:ext cx="3684905" cy="460375"/>
          </a:xfrm>
          <a:prstGeom prst="rect">
            <a:avLst/>
          </a:prstGeom>
          <a:noFill/>
        </p:spPr>
        <p:txBody>
          <a:bodyPr wrap="square" rtlCol="0">
            <a:spAutoFit/>
          </a:bodyPr>
          <a:lstStyle/>
          <a:p>
            <a:r>
              <a:rPr lang="en-US" altLang="zh-CN" sz="2400" dirty="0">
                <a:solidFill>
                  <a:schemeClr val="bg1"/>
                </a:solidFill>
              </a:rPr>
              <a:t>418</a:t>
            </a:r>
            <a:r>
              <a:rPr lang="zh-CN" altLang="en-US" sz="2400" dirty="0">
                <a:solidFill>
                  <a:schemeClr val="bg1"/>
                </a:solidFill>
              </a:rPr>
              <a:t>活动</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190625" y="861695"/>
            <a:ext cx="9810750" cy="53911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76835"/>
            <a:ext cx="3684905" cy="460375"/>
          </a:xfrm>
          <a:prstGeom prst="rect">
            <a:avLst/>
          </a:prstGeom>
          <a:noFill/>
        </p:spPr>
        <p:txBody>
          <a:bodyPr wrap="square" rtlCol="0">
            <a:spAutoFit/>
          </a:bodyPr>
          <a:lstStyle/>
          <a:p>
            <a:r>
              <a:rPr lang="zh-CN" altLang="en-US" sz="2400" dirty="0">
                <a:solidFill>
                  <a:schemeClr val="bg1"/>
                </a:solidFill>
              </a:rPr>
              <a:t>脱水策略</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066800" y="575945"/>
            <a:ext cx="10058400" cy="570547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593090" y="802640"/>
            <a:ext cx="11099800" cy="531050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0"/>
            <a:ext cx="12191365" cy="6858000"/>
          </a:xfrm>
          <a:prstGeom prst="rect">
            <a:avLst/>
          </a:prstGeom>
        </p:spPr>
      </p:pic>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0595" y="1021715"/>
            <a:ext cx="10290810" cy="3046095"/>
          </a:xfrm>
          <a:prstGeom prst="rect">
            <a:avLst/>
          </a:prstGeom>
          <a:noFill/>
        </p:spPr>
        <p:txBody>
          <a:bodyPr wrap="square" rtlCol="0">
            <a:spAutoFit/>
          </a:bodyPr>
          <a:lstStyle/>
          <a:p>
            <a:endParaRPr lang="en-US" altLang="zh-CN" sz="2400" dirty="0"/>
          </a:p>
          <a:p>
            <a:endParaRPr lang="en-US" altLang="zh-CN" sz="2400" dirty="0"/>
          </a:p>
          <a:p>
            <a:r>
              <a:rPr lang="en-US" altLang="zh-CN" sz="2400" dirty="0"/>
              <a:t>1</a:t>
            </a:r>
            <a:r>
              <a:rPr lang="zh-CN" altLang="en-US" sz="2400" dirty="0"/>
              <a:t>、控盘双突破（智能辅助线、</a:t>
            </a:r>
            <a:r>
              <a:rPr lang="en-US" altLang="zh-CN" sz="2400" dirty="0"/>
              <a:t>20</a:t>
            </a:r>
            <a:r>
              <a:rPr lang="zh-CN" altLang="en-US" sz="2400" dirty="0"/>
              <a:t>日、</a:t>
            </a:r>
            <a:r>
              <a:rPr lang="en-US" altLang="zh-CN" sz="2400" dirty="0"/>
              <a:t>10</a:t>
            </a:r>
            <a:r>
              <a:rPr lang="zh-CN" altLang="en-US" sz="2400" dirty="0"/>
              <a:t>日、</a:t>
            </a:r>
            <a:r>
              <a:rPr lang="en-US" altLang="zh-CN" sz="2400" dirty="0"/>
              <a:t>5</a:t>
            </a:r>
            <a:r>
              <a:rPr lang="zh-CN" altLang="en-US" sz="2400" dirty="0"/>
              <a:t>日均线），走向上的趋势</a:t>
            </a:r>
            <a:endParaRPr lang="en-US" altLang="zh-CN" sz="2400" dirty="0"/>
          </a:p>
          <a:p>
            <a:endParaRPr lang="en-US" altLang="zh-CN" sz="2400" dirty="0"/>
          </a:p>
          <a:p>
            <a:endParaRPr lang="en-US" altLang="zh-CN" sz="2400" dirty="0"/>
          </a:p>
          <a:p>
            <a:r>
              <a:rPr lang="en-US" altLang="zh-CN" sz="2400" dirty="0"/>
              <a:t>2</a:t>
            </a:r>
            <a:r>
              <a:rPr lang="zh-CN" altLang="en-US" sz="2400" dirty="0"/>
              <a:t>、主题猎手战法：结合热点、</a:t>
            </a:r>
            <a:r>
              <a:rPr lang="en-US" altLang="zh-CN" sz="2400" dirty="0"/>
              <a:t>L2</a:t>
            </a:r>
            <a:r>
              <a:rPr lang="zh-CN" altLang="en-US" sz="2400" dirty="0"/>
              <a:t>资金等指标</a:t>
            </a:r>
            <a:endParaRPr lang="zh-CN" altLang="en-US" sz="2400" dirty="0"/>
          </a:p>
          <a:p>
            <a:endParaRPr lang="zh-CN" altLang="en-US" sz="2400" dirty="0"/>
          </a:p>
          <a:p>
            <a:endParaRPr lang="zh-CN" altLang="en-US" sz="2400" dirty="0">
              <a:solidFill>
                <a:srgbClr val="FF0000"/>
              </a:solidFill>
            </a:endParaRPr>
          </a:p>
        </p:txBody>
      </p:sp>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当前的操作思路</a:t>
            </a:r>
            <a:endParaRPr lang="zh-CN" altLang="en-US" sz="240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001770" y="736600"/>
            <a:ext cx="5784850" cy="5384800"/>
          </a:xfrm>
          <a:prstGeom prst="rect">
            <a:avLst/>
          </a:prstGeom>
          <a:noFill/>
        </p:spPr>
        <p:txBody>
          <a:bodyPr wrap="square" rtlCol="0">
            <a:spAutoFit/>
          </a:bodyPr>
          <a:lstStyle/>
          <a:p>
            <a:endParaRPr lang="en-US" altLang="zh-CN" sz="2400" dirty="0"/>
          </a:p>
          <a:p>
            <a:r>
              <a:rPr lang="zh-CN" altLang="en-US" sz="2000" dirty="0">
                <a:solidFill>
                  <a:srgbClr val="FF0000"/>
                </a:solidFill>
              </a:rPr>
              <a:t>当你理解人心，你才理解市场。</a:t>
            </a:r>
            <a:endParaRPr lang="zh-CN" altLang="en-US" sz="2000" dirty="0"/>
          </a:p>
          <a:p>
            <a:endParaRPr lang="en-US" altLang="zh-CN" sz="2000" dirty="0"/>
          </a:p>
          <a:p>
            <a:r>
              <a:rPr lang="zh-CN" altLang="en-US" sz="2000" dirty="0"/>
              <a:t>你会发现：</a:t>
            </a:r>
            <a:endParaRPr lang="zh-CN" altLang="en-US" sz="2000" dirty="0"/>
          </a:p>
          <a:p>
            <a:endParaRPr lang="en-US" altLang="zh-CN" sz="2000" dirty="0"/>
          </a:p>
          <a:p>
            <a:r>
              <a:rPr lang="zh-CN" altLang="en-US" sz="2000" dirty="0"/>
              <a:t>大家很兴奋的时候，就是短线顶部附近</a:t>
            </a:r>
            <a:endParaRPr lang="zh-CN" altLang="en-US" sz="2000" dirty="0"/>
          </a:p>
          <a:p>
            <a:endParaRPr lang="en-US" altLang="zh-CN" sz="2000" dirty="0"/>
          </a:p>
          <a:p>
            <a:r>
              <a:rPr lang="zh-CN" altLang="en-US" sz="2000" dirty="0"/>
              <a:t>大家很绝望的时候，就离短期底部不远</a:t>
            </a:r>
            <a:endParaRPr lang="zh-CN" altLang="en-US" sz="2000" dirty="0"/>
          </a:p>
          <a:p>
            <a:endParaRPr lang="en-US" altLang="zh-CN" sz="2000" dirty="0"/>
          </a:p>
          <a:p>
            <a:r>
              <a:rPr lang="zh-CN" altLang="en-US" sz="2000" dirty="0"/>
              <a:t>大家都在喊风险的时候，其实风险不大</a:t>
            </a:r>
            <a:endParaRPr lang="zh-CN" altLang="en-US" sz="2000" dirty="0"/>
          </a:p>
          <a:p>
            <a:endParaRPr lang="en-US" altLang="zh-CN" sz="2000" dirty="0"/>
          </a:p>
          <a:p>
            <a:r>
              <a:rPr lang="zh-CN" altLang="en-US" sz="2000" dirty="0"/>
              <a:t>大家都在喊机会的时候，其实机会较少</a:t>
            </a:r>
            <a:endParaRPr lang="zh-CN" altLang="en-US" sz="2000" dirty="0"/>
          </a:p>
          <a:p>
            <a:endParaRPr lang="en-US" altLang="zh-CN" sz="2000" dirty="0"/>
          </a:p>
          <a:p>
            <a:r>
              <a:rPr lang="zh-CN" altLang="en-US" sz="2000" dirty="0"/>
              <a:t>行情从来不是</a:t>
            </a:r>
            <a:r>
              <a:rPr lang="en-US" altLang="zh-CN" sz="2000" dirty="0"/>
              <a:t> K </a:t>
            </a:r>
            <a:r>
              <a:rPr lang="zh-CN" altLang="en-US" sz="2000" dirty="0"/>
              <a:t>线里的秘密，</a:t>
            </a:r>
            <a:endParaRPr lang="zh-CN" altLang="en-US" sz="2000" dirty="0"/>
          </a:p>
          <a:p>
            <a:endParaRPr lang="en-US" altLang="zh-CN" sz="2000" dirty="0"/>
          </a:p>
          <a:p>
            <a:r>
              <a:rPr lang="zh-CN" altLang="en-US" sz="2000" dirty="0"/>
              <a:t>而是大众情绪的</a:t>
            </a:r>
            <a:r>
              <a:rPr lang="en-US" altLang="zh-CN" sz="2000" dirty="0"/>
              <a:t>“</a:t>
            </a:r>
            <a:r>
              <a:rPr lang="zh-CN" altLang="en-US" sz="2000" dirty="0"/>
              <a:t>平均值</a:t>
            </a:r>
            <a:r>
              <a:rPr lang="en-US" altLang="zh-CN" sz="2000" dirty="0"/>
              <a:t>”</a:t>
            </a:r>
            <a:r>
              <a:rPr lang="zh-CN" altLang="en-US" sz="2000" dirty="0"/>
              <a:t>。</a:t>
            </a:r>
            <a:endParaRPr lang="zh-CN" altLang="en-US" sz="2000" dirty="0"/>
          </a:p>
          <a:p>
            <a:endParaRPr lang="zh-CN" altLang="en-US" sz="2000" dirty="0">
              <a:solidFill>
                <a:srgbClr val="FF0000"/>
              </a:solidFill>
            </a:endParaRPr>
          </a:p>
        </p:txBody>
      </p:sp>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精辟投资格言</a:t>
            </a:r>
            <a:endParaRPr lang="zh-CN" altLang="en-US" sz="24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投资报告查看方法</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021080" y="908050"/>
            <a:ext cx="9740900" cy="521271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001770" y="736600"/>
            <a:ext cx="5784850" cy="5384800"/>
          </a:xfrm>
          <a:prstGeom prst="rect">
            <a:avLst/>
          </a:prstGeom>
          <a:noFill/>
        </p:spPr>
        <p:txBody>
          <a:bodyPr wrap="square" rtlCol="0">
            <a:spAutoFit/>
          </a:bodyPr>
          <a:lstStyle/>
          <a:p>
            <a:endParaRPr lang="en-US" altLang="zh-CN" sz="2400" dirty="0"/>
          </a:p>
          <a:p>
            <a:r>
              <a:rPr lang="zh-CN" altLang="en-US" sz="2000" dirty="0">
                <a:solidFill>
                  <a:srgbClr val="FF0000"/>
                </a:solidFill>
              </a:rPr>
              <a:t>当你理解人心，你才理解市场。</a:t>
            </a:r>
            <a:endParaRPr lang="zh-CN" altLang="en-US" sz="2000" dirty="0"/>
          </a:p>
          <a:p>
            <a:endParaRPr lang="en-US" altLang="zh-CN" sz="2000" dirty="0"/>
          </a:p>
          <a:p>
            <a:r>
              <a:rPr lang="zh-CN" altLang="en-US" sz="2000" dirty="0"/>
              <a:t>你会发现：</a:t>
            </a:r>
            <a:endParaRPr lang="zh-CN" altLang="en-US" sz="2000" dirty="0"/>
          </a:p>
          <a:p>
            <a:endParaRPr lang="en-US" altLang="zh-CN" sz="2000" dirty="0"/>
          </a:p>
          <a:p>
            <a:r>
              <a:rPr lang="zh-CN" altLang="en-US" sz="2000" dirty="0"/>
              <a:t>大家很兴奋的时候，就是短线顶部附近</a:t>
            </a:r>
            <a:endParaRPr lang="zh-CN" altLang="en-US" sz="2000" dirty="0"/>
          </a:p>
          <a:p>
            <a:endParaRPr lang="en-US" altLang="zh-CN" sz="2000" dirty="0"/>
          </a:p>
          <a:p>
            <a:r>
              <a:rPr lang="zh-CN" altLang="en-US" sz="2000" dirty="0"/>
              <a:t>大家很绝望的时候，就离短期底部不远</a:t>
            </a:r>
            <a:endParaRPr lang="zh-CN" altLang="en-US" sz="2000" dirty="0"/>
          </a:p>
          <a:p>
            <a:endParaRPr lang="en-US" altLang="zh-CN" sz="2000" dirty="0"/>
          </a:p>
          <a:p>
            <a:r>
              <a:rPr lang="zh-CN" altLang="en-US" sz="2000" dirty="0"/>
              <a:t>大家都在喊风险的时候，其实风险不大</a:t>
            </a:r>
            <a:endParaRPr lang="zh-CN" altLang="en-US" sz="2000" dirty="0"/>
          </a:p>
          <a:p>
            <a:endParaRPr lang="en-US" altLang="zh-CN" sz="2000" dirty="0"/>
          </a:p>
          <a:p>
            <a:r>
              <a:rPr lang="zh-CN" altLang="en-US" sz="2000" dirty="0"/>
              <a:t>大家都在喊机会的时候，其实机会较少</a:t>
            </a:r>
            <a:endParaRPr lang="zh-CN" altLang="en-US" sz="2000" dirty="0"/>
          </a:p>
          <a:p>
            <a:endParaRPr lang="en-US" altLang="zh-CN" sz="2000" dirty="0"/>
          </a:p>
          <a:p>
            <a:r>
              <a:rPr lang="zh-CN" altLang="en-US" sz="2000" dirty="0"/>
              <a:t>行情从来不是</a:t>
            </a:r>
            <a:r>
              <a:rPr lang="en-US" altLang="zh-CN" sz="2000" dirty="0"/>
              <a:t> K </a:t>
            </a:r>
            <a:r>
              <a:rPr lang="zh-CN" altLang="en-US" sz="2000" dirty="0"/>
              <a:t>线里的秘密，</a:t>
            </a:r>
            <a:endParaRPr lang="zh-CN" altLang="en-US" sz="2000" dirty="0"/>
          </a:p>
          <a:p>
            <a:endParaRPr lang="en-US" altLang="zh-CN" sz="2000" dirty="0"/>
          </a:p>
          <a:p>
            <a:r>
              <a:rPr lang="zh-CN" altLang="en-US" sz="2000" dirty="0"/>
              <a:t>而是大众情绪的</a:t>
            </a:r>
            <a:r>
              <a:rPr lang="en-US" altLang="zh-CN" sz="2000" dirty="0"/>
              <a:t>“</a:t>
            </a:r>
            <a:r>
              <a:rPr lang="zh-CN" altLang="en-US" sz="2000" dirty="0"/>
              <a:t>平均值</a:t>
            </a:r>
            <a:r>
              <a:rPr lang="en-US" altLang="zh-CN" sz="2000" dirty="0"/>
              <a:t>”</a:t>
            </a:r>
            <a:r>
              <a:rPr lang="zh-CN" altLang="en-US" sz="2000" dirty="0"/>
              <a:t>。</a:t>
            </a:r>
            <a:endParaRPr lang="zh-CN" altLang="en-US" sz="2000" dirty="0"/>
          </a:p>
          <a:p>
            <a:endParaRPr lang="zh-CN" altLang="en-US" sz="2000" dirty="0">
              <a:solidFill>
                <a:srgbClr val="FF0000"/>
              </a:solidFill>
            </a:endParaRPr>
          </a:p>
        </p:txBody>
      </p:sp>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精辟投资格言</a:t>
            </a:r>
            <a:endParaRPr lang="zh-CN" altLang="en-US" sz="24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精辟投资格言</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753870" y="874395"/>
            <a:ext cx="8663940" cy="525018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00990" y="990600"/>
            <a:ext cx="11159490" cy="5144770"/>
          </a:xfrm>
          <a:prstGeom prst="rect">
            <a:avLst/>
          </a:prstGeom>
          <a:noFill/>
        </p:spPr>
        <p:txBody>
          <a:bodyPr wrap="square" rtlCol="0">
            <a:noAutofit/>
          </a:bodyPr>
          <a:lstStyle/>
          <a:p>
            <a:r>
              <a:rPr lang="en-US" altLang="zh-CN" sz="2000" dirty="0"/>
              <a:t>1</a:t>
            </a:r>
            <a:r>
              <a:rPr lang="zh-CN" altLang="en-US" sz="2000" dirty="0"/>
              <a:t>、</a:t>
            </a:r>
            <a:r>
              <a:rPr lang="en-US" altLang="zh-CN" sz="2000" dirty="0"/>
              <a:t>ai</a:t>
            </a:r>
            <a:r>
              <a:rPr lang="zh-CN" altLang="en-US" sz="2000" dirty="0"/>
              <a:t>应用：</a:t>
            </a:r>
            <a:endParaRPr lang="zh-CN" altLang="en-US" sz="2000" dirty="0"/>
          </a:p>
          <a:p>
            <a:r>
              <a:rPr lang="zh-CN" altLang="en-US" sz="2000" dirty="0"/>
              <a:t>工业和信息化部办公厅发布关于开展人工智能应用服务商培育专项行动的通知，到2026年底，全国服务商资源池内服务商数量突破2000家，形成结构合理、分工有序、协同创新的多层次梯队，复杂场景交付能力显著增强。到2027年底，全国服务商资源池内服务商数量不少于3000家，支撑形成全要素协同、全链条贯通、全场景覆盖的人工智能应用服务生态。</a:t>
            </a:r>
            <a:endParaRPr lang="zh-CN" altLang="en-US" sz="2000" dirty="0"/>
          </a:p>
          <a:p>
            <a:endParaRPr lang="zh-CN" altLang="en-US" sz="2000" dirty="0"/>
          </a:p>
          <a:p>
            <a:r>
              <a:rPr lang="en-US" altLang="zh-CN" sz="2000" dirty="0"/>
              <a:t>2</a:t>
            </a:r>
            <a:r>
              <a:rPr lang="zh-CN" altLang="en-US" sz="2000" dirty="0"/>
              <a:t>、电子布：</a:t>
            </a:r>
            <a:endParaRPr lang="zh-CN" altLang="en-US" sz="2000" dirty="0"/>
          </a:p>
          <a:p>
            <a:endParaRPr lang="zh-CN" altLang="en-US" sz="2000" dirty="0"/>
          </a:p>
          <a:p>
            <a:r>
              <a:rPr lang="zh-CN" altLang="en-US" sz="2000" dirty="0"/>
              <a:t>据媒体报道，记者自中国巨石获悉，公司已正式上调9月份电子布价格，其中厚布涨价15%、薄布上涨20%。卓创资讯数据显示，8月31日，主流厂商电子布均价均在10元/米以上，平均价最高值为13.25元/米。</a:t>
            </a:r>
            <a:endParaRPr lang="zh-CN" altLang="en-US" sz="2000" dirty="0"/>
          </a:p>
        </p:txBody>
      </p:sp>
      <p:sp>
        <p:nvSpPr>
          <p:cNvPr id="3" name="文本框 2"/>
          <p:cNvSpPr txBox="1"/>
          <p:nvPr/>
        </p:nvSpPr>
        <p:spPr>
          <a:xfrm>
            <a:off x="4873625" y="189865"/>
            <a:ext cx="4566285" cy="460375"/>
          </a:xfrm>
          <a:prstGeom prst="rect">
            <a:avLst/>
          </a:prstGeom>
          <a:noFill/>
        </p:spPr>
        <p:txBody>
          <a:bodyPr wrap="square" rtlCol="0">
            <a:spAutoFit/>
          </a:bodyPr>
          <a:lstStyle/>
          <a:p>
            <a:r>
              <a:rPr lang="zh-CN" altLang="en-US" sz="2400" dirty="0">
                <a:solidFill>
                  <a:schemeClr val="bg1"/>
                </a:solidFill>
              </a:rPr>
              <a:t>今日热门消息解读</a:t>
            </a:r>
            <a:endParaRPr lang="zh-CN" altLang="en-US" sz="24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43280" y="1253490"/>
            <a:ext cx="10052050" cy="4636135"/>
          </a:xfrm>
          <a:prstGeom prst="rect">
            <a:avLst/>
          </a:prstGeom>
          <a:noFill/>
        </p:spPr>
        <p:txBody>
          <a:bodyPr wrap="square" rtlCol="0">
            <a:noAutofit/>
          </a:bodyPr>
          <a:lstStyle/>
          <a:p>
            <a:r>
              <a:rPr lang="en-US" altLang="zh-CN" sz="2000" dirty="0"/>
              <a:t>3</a:t>
            </a:r>
            <a:r>
              <a:rPr lang="zh-CN" altLang="en-US" sz="2000" dirty="0"/>
              <a:t>、</a:t>
            </a:r>
            <a:r>
              <a:rPr lang="en-US" altLang="zh-CN" sz="2000" dirty="0"/>
              <a:t>cpo</a:t>
            </a:r>
            <a:r>
              <a:rPr lang="zh-CN" altLang="en-US" sz="2000" dirty="0"/>
              <a:t>：</a:t>
            </a:r>
            <a:endParaRPr lang="zh-CN" altLang="en-US" sz="2000" dirty="0"/>
          </a:p>
          <a:p>
            <a:endParaRPr lang="en-US" altLang="zh-CN" sz="2000" dirty="0"/>
          </a:p>
          <a:p>
            <a:r>
              <a:rPr lang="zh-CN" altLang="en-US" sz="2000" dirty="0"/>
              <a:t>台积电先进封装技术发展副总经理徐国晋31日表示，光收发器底层架构正经历结构性转变，硅光子已成为主流型态，预计2027年市占率有望超过50%，而硅光子最终体现是共封装光学（</a:t>
            </a:r>
            <a:r>
              <a:rPr lang="en-US" altLang="zh-CN" sz="2000" dirty="0"/>
              <a:t>CPO），</a:t>
            </a:r>
            <a:r>
              <a:rPr lang="zh-CN" altLang="en-US" sz="2000" dirty="0"/>
              <a:t>今年下半年将有厂商投入量产。</a:t>
            </a:r>
            <a:endParaRPr lang="zh-CN" altLang="en-US" sz="2000" dirty="0"/>
          </a:p>
        </p:txBody>
      </p:sp>
      <p:sp>
        <p:nvSpPr>
          <p:cNvPr id="3" name="文本框 2"/>
          <p:cNvSpPr txBox="1"/>
          <p:nvPr/>
        </p:nvSpPr>
        <p:spPr>
          <a:xfrm>
            <a:off x="4873625" y="189865"/>
            <a:ext cx="4566285" cy="460375"/>
          </a:xfrm>
          <a:prstGeom prst="rect">
            <a:avLst/>
          </a:prstGeom>
          <a:noFill/>
        </p:spPr>
        <p:txBody>
          <a:bodyPr wrap="square" rtlCol="0">
            <a:spAutoFit/>
          </a:bodyPr>
          <a:lstStyle/>
          <a:p>
            <a:r>
              <a:rPr lang="zh-CN" altLang="en-US" sz="2400" dirty="0">
                <a:solidFill>
                  <a:schemeClr val="bg1"/>
                </a:solidFill>
              </a:rPr>
              <a:t>今日热门消息解读</a:t>
            </a:r>
            <a:endParaRPr lang="zh-CN" altLang="en-US" sz="2400"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62710" y="1044575"/>
            <a:ext cx="10701655" cy="4636135"/>
          </a:xfrm>
          <a:prstGeom prst="rect">
            <a:avLst/>
          </a:prstGeom>
          <a:noFill/>
        </p:spPr>
        <p:txBody>
          <a:bodyPr wrap="square" rtlCol="0">
            <a:noAutofit/>
          </a:bodyPr>
          <a:lstStyle/>
          <a:p>
            <a:endParaRPr lang="zh-CN" altLang="en-US" sz="2000" dirty="0"/>
          </a:p>
        </p:txBody>
      </p:sp>
      <p:sp>
        <p:nvSpPr>
          <p:cNvPr id="3" name="文本框 2"/>
          <p:cNvSpPr txBox="1"/>
          <p:nvPr/>
        </p:nvSpPr>
        <p:spPr>
          <a:xfrm>
            <a:off x="4873625" y="189865"/>
            <a:ext cx="4566285" cy="460375"/>
          </a:xfrm>
          <a:prstGeom prst="rect">
            <a:avLst/>
          </a:prstGeom>
          <a:noFill/>
        </p:spPr>
        <p:txBody>
          <a:bodyPr wrap="square" rtlCol="0">
            <a:spAutoFit/>
          </a:bodyPr>
          <a:lstStyle/>
          <a:p>
            <a:r>
              <a:rPr lang="zh-CN" altLang="en-US" sz="2400" dirty="0">
                <a:solidFill>
                  <a:schemeClr val="bg1"/>
                </a:solidFill>
              </a:rPr>
              <a:t>量化六大战法</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227455" y="937895"/>
            <a:ext cx="9737090" cy="4981575"/>
          </a:xfrm>
          <a:prstGeom prst="rect">
            <a:avLst/>
          </a:prstGeom>
        </p:spPr>
      </p:pic>
    </p:spTree>
  </p:cSld>
  <p:clrMapOvr>
    <a:masterClrMapping/>
  </p:clrMapOvr>
</p:sld>
</file>

<file path=ppt/tags/tag1.xml><?xml version="1.0" encoding="utf-8"?>
<p:tagLst xmlns:p="http://schemas.openxmlformats.org/presentationml/2006/main">
  <p:tag name="KSO_WM_UNIT_PLACING_PICTURE_USER_VIEWPORT" val="{&quot;height&quot;:10168,&quot;width&quot;:18489}"/>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wm#"/>
  <p:tag name="KSO_WM_TEMPLATE_CATEGORY" val="custom"/>
  <p:tag name="KSO_WM_TEMPLATE_INDEX" val="20205081"/>
  <p:tag name="KSO_WM_SPECIAL_SOURCE" val="bdnul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wm#"/>
  <p:tag name="KSO_WM_TEMPLATE_CATEGORY" val="custom"/>
  <p:tag name="KSO_WM_TEMPLATE_INDEX" val="20205081"/>
</p:tagLst>
</file>

<file path=ppt/tags/tag17.xml><?xml version="1.0" encoding="utf-8"?>
<p:tagLst xmlns:p="http://schemas.openxmlformats.org/presentationml/2006/main">
  <p:tag name="COMMONDATA" val="eyJoZGlkIjoiOTAzOTQ3MTIxNjU3MzE4MjhmYTQyMTMwMmMzMTJiOWQifQ=="/>
  <p:tag name="commondata" val="eyJoZGlkIjoiNjMzMjYwMjkzODUxNmM2MmM0YjA0NGU5OGU1OGIwOGMifQ=="/>
</p:tagLst>
</file>

<file path=ppt/tags/tag2.xml><?xml version="1.0" encoding="utf-8"?>
<p:tagLst xmlns:p="http://schemas.openxmlformats.org/presentationml/2006/main">
  <p:tag name="KSO_WM_UNIT_PLACING_PICTURE_USER_VIEWPORT" val="{&quot;height&quot;:520,&quot;width&quot;:2400}"/>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WPS">
  <a:themeElements>
    <a:clrScheme name="WPS">
      <a:dk1>
        <a:srgbClr val="000000"/>
      </a:dk1>
      <a:lt1>
        <a:srgbClr val="FFFFFF"/>
      </a:lt1>
      <a:dk2>
        <a:srgbClr val="0F1423"/>
      </a:dk2>
      <a:lt2>
        <a:srgbClr val="FFFFFF"/>
      </a:lt2>
      <a:accent1>
        <a:srgbClr val="4874CB"/>
      </a:accent1>
      <a:accent2>
        <a:srgbClr val="E6724B"/>
      </a:accent2>
      <a:accent3>
        <a:srgbClr val="EFBB1F"/>
      </a:accent3>
      <a:accent4>
        <a:srgbClr val="75BD42"/>
      </a:accent4>
      <a:accent5>
        <a:srgbClr val="30C0B4"/>
      </a:accent5>
      <a:accent6>
        <a:srgbClr val="E05269"/>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1406</Words>
  <Application>WPS 演示</Application>
  <PresentationFormat>宽屏</PresentationFormat>
  <Paragraphs>137</Paragraphs>
  <Slides>18</Slides>
  <Notes>0</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18</vt:i4>
      </vt:variant>
    </vt:vector>
  </HeadingPairs>
  <TitlesOfParts>
    <vt:vector size="36" baseType="lpstr">
      <vt:lpstr>Arial</vt:lpstr>
      <vt:lpstr>宋体</vt:lpstr>
      <vt:lpstr>Wingdings</vt:lpstr>
      <vt:lpstr>思源黑体 CN Medium</vt:lpstr>
      <vt:lpstr>黑体</vt:lpstr>
      <vt:lpstr>思源黑体 CN Heavy</vt:lpstr>
      <vt:lpstr>思源黑体 CN Bold</vt:lpstr>
      <vt:lpstr>微软雅黑</vt:lpstr>
      <vt:lpstr>KSOFBD28ECAF</vt:lpstr>
      <vt:lpstr>Segoe Print</vt:lpstr>
      <vt:lpstr>Calibri</vt:lpstr>
      <vt:lpstr>KSOFDDF4E7ED</vt:lpstr>
      <vt:lpstr>Arial Unicode MS</vt:lpstr>
      <vt:lpstr>等线</vt:lpstr>
      <vt:lpstr>思源黑体 CN Bold</vt:lpstr>
      <vt:lpstr>思源黑体 CN Heavy</vt:lpstr>
      <vt:lpstr>思源黑体 CN Medium</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A陈小渊</cp:lastModifiedBy>
  <cp:revision>549</cp:revision>
  <dcterms:created xsi:type="dcterms:W3CDTF">2024-06-11T06:30:00Z</dcterms:created>
  <dcterms:modified xsi:type="dcterms:W3CDTF">2026-09-01T01:01:42Z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C7704E933E1A4A679033E90DEAB49B71_12</vt:lpwstr>
  </property>
  <property fmtid="{D5CDD505-2E9C-101B-9397-08002B2CF9AE}" pid="3" name="KSOProductBuildVer">
    <vt:lpwstr>2052-12.1.0.28043</vt:lpwstr>
  </property>
</Properties>
</file>