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6" r:id="rId8"/>
    <p:sldId id="4442" r:id="rId9"/>
    <p:sldId id="4447" r:id="rId10"/>
    <p:sldId id="4448" r:id="rId11"/>
    <p:sldId id="4444" r:id="rId12"/>
    <p:sldId id="1341" r:id="rId13"/>
    <p:sldId id="4449" r:id="rId14"/>
    <p:sldId id="4272" r:id="rId15"/>
    <p:sldId id="4270" r:id="rId16"/>
    <p:sldId id="4278" r:id="rId17"/>
    <p:sldId id="4269" r:id="rId18"/>
    <p:sldId id="4241" r:id="rId19"/>
    <p:sldId id="270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24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8.png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3.xml"/><Relationship Id="rId2" Type="http://schemas.openxmlformats.org/officeDocument/2006/relationships/image" Target="../media/image15.png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牛市正进行时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35355"/>
            <a:ext cx="10698480" cy="53225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脱水策略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45" y="1042035"/>
            <a:ext cx="10048875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5795" y="911225"/>
            <a:ext cx="1113536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、机器人：</a:t>
            </a:r>
            <a:endParaRPr lang="zh-CN" altLang="en-US" sz="2000" dirty="0"/>
          </a:p>
          <a:p>
            <a:r>
              <a:rPr lang="en-US" altLang="zh-CN" sz="2000" dirty="0"/>
              <a:t>9</a:t>
            </a:r>
            <a:r>
              <a:rPr lang="zh-CN" altLang="en-US" sz="2000" dirty="0"/>
              <a:t>月</a:t>
            </a:r>
            <a:r>
              <a:rPr lang="en-US" altLang="zh-CN" sz="2000" dirty="0"/>
              <a:t>2</a:t>
            </a:r>
            <a:r>
              <a:rPr lang="zh-CN" altLang="en-US" sz="2000" dirty="0"/>
              <a:t>日，宇树科技宣布，预计将在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10</a:t>
            </a:r>
            <a:r>
              <a:rPr lang="zh-CN" altLang="en-US" sz="2000" dirty="0"/>
              <a:t>月至</a:t>
            </a:r>
            <a:r>
              <a:rPr lang="en-US" altLang="zh-CN" sz="2000" dirty="0"/>
              <a:t>12</a:t>
            </a:r>
            <a:r>
              <a:rPr lang="zh-CN" altLang="en-US" sz="2000" dirty="0"/>
              <a:t>月期间向证券交易所提交上市申请文件，届时公司的相关运营数据将正式披露。宇树科技表示，以</a:t>
            </a:r>
            <a:r>
              <a:rPr lang="en-US" altLang="zh-CN" sz="2000" dirty="0"/>
              <a:t>2024</a:t>
            </a:r>
            <a:r>
              <a:rPr lang="zh-CN" altLang="en-US" sz="2000" dirty="0"/>
              <a:t>年为例，四足机器人、人形机器人和组件产品的销售额分别占约</a:t>
            </a:r>
            <a:r>
              <a:rPr lang="en-US" altLang="zh-CN" sz="2000" dirty="0"/>
              <a:t>65%</a:t>
            </a:r>
            <a:r>
              <a:rPr lang="zh-CN" altLang="en-US" sz="2000" dirty="0"/>
              <a:t>、</a:t>
            </a:r>
            <a:r>
              <a:rPr lang="en-US" altLang="zh-CN" sz="2000" dirty="0"/>
              <a:t>30%</a:t>
            </a:r>
            <a:r>
              <a:rPr lang="zh-CN" altLang="en-US" sz="2000" dirty="0"/>
              <a:t>和</a:t>
            </a:r>
            <a:r>
              <a:rPr lang="en-US" altLang="zh-CN" sz="2000" dirty="0"/>
              <a:t>5%</a:t>
            </a:r>
            <a:r>
              <a:rPr lang="zh-CN" altLang="en-US" sz="2000" dirty="0"/>
              <a:t>。其中，约</a:t>
            </a:r>
            <a:r>
              <a:rPr lang="en-US" altLang="zh-CN" sz="2000" dirty="0"/>
              <a:t>80%</a:t>
            </a:r>
            <a:r>
              <a:rPr lang="zh-CN" altLang="en-US" sz="2000" dirty="0"/>
              <a:t>的四足机器人被应用于研究、教育和消费领域，而剩余的</a:t>
            </a:r>
            <a:r>
              <a:rPr lang="en-US" altLang="zh-CN" sz="2000" dirty="0"/>
              <a:t>20%</a:t>
            </a:r>
            <a:r>
              <a:rPr lang="zh-CN" altLang="en-US" sz="2000" dirty="0"/>
              <a:t>则被用于工业领域，如检查与消防。人形机器人完全用于研究、教育和消费领域。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、人工智能：</a:t>
            </a:r>
            <a:endParaRPr lang="zh-CN" altLang="en-US" sz="2000" dirty="0"/>
          </a:p>
          <a:p>
            <a:r>
              <a:rPr lang="zh-CN" altLang="en-US" sz="2000" dirty="0"/>
              <a:t>《关于深入实施</a:t>
            </a:r>
            <a:r>
              <a:rPr lang="en-US" altLang="zh-CN" sz="2000" dirty="0"/>
              <a:t>“</a:t>
            </a:r>
            <a:r>
              <a:rPr lang="zh-CN" altLang="en-US" sz="2000" dirty="0"/>
              <a:t>人工智能</a:t>
            </a:r>
            <a:r>
              <a:rPr lang="en-US" altLang="zh-CN" sz="2000" dirty="0"/>
              <a:t>+”</a:t>
            </a:r>
            <a:r>
              <a:rPr lang="zh-CN" altLang="en-US" sz="2000" dirty="0"/>
              <a:t>行动的意见》（以下简称《意见》）发布后，上海等地迅速响应。</a:t>
            </a:r>
            <a:r>
              <a:rPr lang="en-US" altLang="zh-CN" sz="2000" dirty="0"/>
              <a:t>9</a:t>
            </a:r>
            <a:r>
              <a:rPr lang="zh-CN" altLang="en-US" sz="2000" dirty="0"/>
              <a:t>月</a:t>
            </a:r>
            <a:r>
              <a:rPr lang="en-US" altLang="zh-CN" sz="2000" dirty="0"/>
              <a:t>2</a:t>
            </a:r>
            <a:r>
              <a:rPr lang="zh-CN" altLang="en-US" sz="2000" dirty="0"/>
              <a:t>日，上海方面发布文件称，为贯彻落实《意见》，统筹布局</a:t>
            </a:r>
            <a:r>
              <a:rPr lang="en-US" altLang="zh-CN" sz="2000" dirty="0"/>
              <a:t>“</a:t>
            </a:r>
            <a:r>
              <a:rPr lang="zh-CN" altLang="en-US" sz="2000" dirty="0"/>
              <a:t>人工智能</a:t>
            </a:r>
            <a:r>
              <a:rPr lang="en-US" altLang="zh-CN" sz="2000" dirty="0"/>
              <a:t>+”6</a:t>
            </a:r>
            <a:r>
              <a:rPr lang="zh-CN" altLang="en-US" sz="2000" dirty="0"/>
              <a:t>大重点行动和</a:t>
            </a:r>
            <a:r>
              <a:rPr lang="en-US" altLang="zh-CN" sz="2000" dirty="0"/>
              <a:t>8</a:t>
            </a:r>
            <a:r>
              <a:rPr lang="zh-CN" altLang="en-US" sz="2000" dirty="0"/>
              <a:t>大基础支撑能力，加快建设人工智能</a:t>
            </a:r>
            <a:r>
              <a:rPr lang="en-US" altLang="zh-CN" sz="2000" dirty="0"/>
              <a:t>“</a:t>
            </a:r>
            <a:r>
              <a:rPr lang="zh-CN" altLang="en-US" sz="2000" dirty="0"/>
              <a:t>上海高地</a:t>
            </a:r>
            <a:r>
              <a:rPr lang="en-US" altLang="zh-CN" sz="2000" dirty="0"/>
              <a:t>”</a:t>
            </a:r>
            <a:r>
              <a:rPr lang="zh-CN" altLang="en-US" sz="2000" dirty="0"/>
              <a:t>，决定开展</a:t>
            </a:r>
            <a:r>
              <a:rPr lang="en-US" altLang="zh-CN" sz="2000" dirty="0"/>
              <a:t>2025</a:t>
            </a:r>
            <a:r>
              <a:rPr lang="zh-CN" altLang="en-US" sz="2000" dirty="0"/>
              <a:t>年度上海市</a:t>
            </a:r>
            <a:r>
              <a:rPr lang="en-US" altLang="zh-CN" sz="2000" dirty="0"/>
              <a:t>“</a:t>
            </a:r>
            <a:r>
              <a:rPr lang="zh-CN" altLang="en-US" sz="2000" dirty="0"/>
              <a:t>人工智能</a:t>
            </a:r>
            <a:r>
              <a:rPr lang="en-US" altLang="zh-CN" sz="2000" dirty="0"/>
              <a:t>+”</a:t>
            </a:r>
            <a:r>
              <a:rPr lang="zh-CN" altLang="en-US" sz="2000" dirty="0"/>
              <a:t>行动项目申报工作。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931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、消费：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9</a:t>
            </a:r>
            <a:r>
              <a:rPr lang="zh-CN" altLang="en-US" sz="2000" dirty="0"/>
              <a:t>月</a:t>
            </a:r>
            <a:r>
              <a:rPr lang="en-US" altLang="zh-CN" sz="2000" dirty="0"/>
              <a:t>2</a:t>
            </a:r>
            <a:r>
              <a:rPr lang="zh-CN" altLang="en-US" sz="2000" dirty="0"/>
              <a:t>日，浙江绍兴召开新闻发布会，介绍该市即将出台的《</a:t>
            </a:r>
            <a:r>
              <a:rPr lang="en-US" altLang="zh-CN" sz="2000" dirty="0"/>
              <a:t>2025</a:t>
            </a:r>
            <a:r>
              <a:rPr lang="zh-CN" altLang="en-US" sz="2000" dirty="0"/>
              <a:t>年绍兴市提振消费政策》相关情况。《政策》共</a:t>
            </a:r>
            <a:r>
              <a:rPr lang="en-US" altLang="zh-CN" sz="2000" dirty="0"/>
              <a:t>15</a:t>
            </a:r>
            <a:r>
              <a:rPr lang="zh-CN" altLang="en-US" sz="2000" dirty="0"/>
              <a:t>条，其中在餐饮消费上，绍兴将对在酒店举办各类宴席并达到一定桌数和金额的消费者，给予分档补贴。除了上述专门举措，绍兴还将在多个方面发力，进一步刺激餐饮消费。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3970" y="798830"/>
            <a:ext cx="9005570" cy="5378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用户好评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3490" y="1109345"/>
            <a:ext cx="3741420" cy="3276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505" y="1043305"/>
            <a:ext cx="3629025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1213</Words>
  <Application>WPS 演示</Application>
  <PresentationFormat>宽屏</PresentationFormat>
  <Paragraphs>90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269</cp:revision>
  <dcterms:created xsi:type="dcterms:W3CDTF">2024-06-11T06:30:00Z</dcterms:created>
  <dcterms:modified xsi:type="dcterms:W3CDTF">2025-09-03T00:55:57Z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2052-12.1.0.22529</vt:lpwstr>
  </property>
</Properties>
</file>