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3" r:id="rId3"/>
    <p:sldId id="4274" r:id="rId5"/>
    <p:sldId id="4451" r:id="rId6"/>
    <p:sldId id="4463" r:id="rId7"/>
    <p:sldId id="4464" r:id="rId8"/>
    <p:sldId id="4460" r:id="rId9"/>
    <p:sldId id="4391" r:id="rId10"/>
    <p:sldId id="4440" r:id="rId11"/>
    <p:sldId id="4457" r:id="rId12"/>
    <p:sldId id="4458" r:id="rId13"/>
    <p:sldId id="4442" r:id="rId14"/>
    <p:sldId id="4459" r:id="rId15"/>
    <p:sldId id="4444" r:id="rId16"/>
    <p:sldId id="4461" r:id="rId17"/>
    <p:sldId id="4462" r:id="rId18"/>
    <p:sldId id="4453" r:id="rId19"/>
    <p:sldId id="4278" r:id="rId20"/>
    <p:sldId id="270" r:id="rId21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tags" Target="tags/tag17.xml"/><Relationship Id="rId25" Type="http://schemas.openxmlformats.org/officeDocument/2006/relationships/commentAuthors" Target="commentAuthors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97641-2152-4774-8360-44780691E8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F2145-BD71-46EC-B4BE-F31170F96B1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tags" Target="../tags/tag1.xm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image" Target="../media/image4.png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12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6.xml"/><Relationship Id="rId2" Type="http://schemas.openxmlformats.org/officeDocument/2006/relationships/image" Target="../media/image15.png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79792" y="1951887"/>
            <a:ext cx="105810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2026</a:t>
            </a:r>
            <a:r>
              <a:rPr lang="zh-CN" altLang="en-US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维持结构机会</a:t>
            </a:r>
            <a:endParaRPr lang="zh-CN" altLang="en-US" sz="6000" dirty="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891915" y="3981450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898265" y="3981450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853815" y="3988435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902835" y="3976370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陈灼基</a:t>
            </a:r>
            <a:endParaRPr lang="zh-CN" altLang="en-US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3891915" y="4490348"/>
            <a:ext cx="5094178" cy="1552132"/>
            <a:chOff x="7093" y="6622"/>
            <a:chExt cx="8109" cy="1978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7859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22"/>
              <a:ext cx="5732" cy="197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投顾从业：</a:t>
              </a:r>
              <a:r>
                <a:rPr lang="en-US" altLang="zh-CN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A1120620030004</a:t>
              </a:r>
              <a:endParaRPr lang="en-US" altLang="zh-CN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endPara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r>
                <a:rPr lang="zh-CN" altLang="en-US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基金从业编号：</a:t>
              </a:r>
              <a:r>
                <a:rPr lang="en-US" altLang="zh-CN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P1069558100002</a:t>
              </a:r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6170295" y="3982720"/>
            <a:ext cx="3074373" cy="381327"/>
            <a:chOff x="10918" y="5734"/>
            <a:chExt cx="5059" cy="668"/>
          </a:xfrm>
        </p:grpSpPr>
        <p:sp>
          <p:nvSpPr>
            <p:cNvPr id="27" name="矩形 26"/>
            <p:cNvSpPr/>
            <p:nvPr>
              <p:custDataLst>
                <p:tags r:id="rId10"/>
              </p:custDataLst>
            </p:nvPr>
          </p:nvSpPr>
          <p:spPr>
            <a:xfrm>
              <a:off x="10940" y="5734"/>
              <a:ext cx="3832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>
              <p:custDataLst>
                <p:tags r:id="rId11"/>
              </p:custDataLst>
            </p:nvPr>
          </p:nvSpPr>
          <p:spPr>
            <a:xfrm>
              <a:off x="10952" y="5734"/>
              <a:ext cx="1750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框 28"/>
            <p:cNvSpPr txBox="1"/>
            <p:nvPr>
              <p:custDataLst>
                <p:tags r:id="rId12"/>
              </p:custDataLst>
            </p:nvPr>
          </p:nvSpPr>
          <p:spPr>
            <a:xfrm>
              <a:off x="10918" y="575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课程日期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13"/>
              </p:custDataLst>
            </p:nvPr>
          </p:nvSpPr>
          <p:spPr>
            <a:xfrm>
              <a:off x="12700" y="5745"/>
              <a:ext cx="3277" cy="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700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2026</a:t>
              </a:r>
              <a:endParaRPr lang="en-US" altLang="zh-CN" sz="170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</p:spTree>
    <p:custDataLst>
      <p:tags r:id="rId1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40410" y="827405"/>
            <a:ext cx="7626985" cy="22409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dirty="0"/>
              <a:t>购买网址链接：研究院</a:t>
            </a:r>
            <a:r>
              <a:rPr lang="en-US" altLang="zh-CN" sz="2400" dirty="0"/>
              <a:t>——</a:t>
            </a:r>
            <a:r>
              <a:rPr lang="zh-CN" altLang="en-US" sz="2400" dirty="0"/>
              <a:t>经传好课</a:t>
            </a:r>
            <a:r>
              <a:rPr lang="en-US" altLang="zh-CN" sz="2400" dirty="0"/>
              <a:t>  </a:t>
            </a:r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000" dirty="0"/>
              <a:t>https://toujiao.n8n8.cn/jz-course/course-detail/376.html</a:t>
            </a:r>
            <a:endParaRPr lang="en-US" altLang="zh-CN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购买链接与具体提纲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900" y="2081530"/>
            <a:ext cx="2841625" cy="3619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455" y="2081530"/>
            <a:ext cx="2889250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量化届丰碑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9570" y="1009650"/>
            <a:ext cx="11499215" cy="48387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34745" y="960755"/>
            <a:ext cx="10610215" cy="3655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sz="2000" dirty="0"/>
              <a:t>仓位：五成</a:t>
            </a:r>
            <a:r>
              <a:rPr lang="en-US" altLang="zh-CN" sz="2000" dirty="0"/>
              <a:t>——</a:t>
            </a:r>
            <a:r>
              <a:rPr lang="zh-CN" altLang="en-US" sz="2000" dirty="0"/>
              <a:t>七成</a:t>
            </a:r>
            <a:endParaRPr lang="zh-CN" sz="2000" dirty="0"/>
          </a:p>
          <a:p>
            <a:endParaRPr lang="zh-CN" altLang="en-US" sz="2000" dirty="0"/>
          </a:p>
          <a:p>
            <a:r>
              <a:rPr lang="zh-CN" altLang="en-US" sz="2000" dirty="0"/>
              <a:t>策略：两个中线个股，两个短线个股</a:t>
            </a:r>
            <a:endParaRPr lang="zh-CN" altLang="en-US" sz="2000" dirty="0"/>
          </a:p>
          <a:p>
            <a:r>
              <a:rPr lang="zh-CN" altLang="en-US" sz="2000" dirty="0"/>
              <a:t> </a:t>
            </a:r>
            <a:r>
              <a:rPr lang="en-US" altLang="zh-CN" sz="2000" dirty="0"/>
              <a:t>            </a:t>
            </a:r>
            <a:endParaRPr lang="en-US" altLang="zh-CN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或者，三个中线、吃波段收益，一个短线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剩余资金灵活做</a:t>
            </a:r>
            <a:r>
              <a:rPr lang="en-US" altLang="zh-CN" sz="2000" dirty="0"/>
              <a:t>T</a:t>
            </a:r>
            <a:endParaRPr lang="zh-CN" altLang="en-US" sz="2000" dirty="0"/>
          </a:p>
          <a:p>
            <a:endParaRPr lang="zh-CN" altLang="en-US" sz="2400" dirty="0"/>
          </a:p>
          <a:p>
            <a:r>
              <a:rPr lang="zh-CN" altLang="en-US" sz="2400" dirty="0"/>
              <a:t>持续拉升连板股、极致抱团趋势股、低吸高活跃强势股、</a:t>
            </a:r>
            <a:endParaRPr lang="zh-CN" altLang="en-US" sz="2400" dirty="0"/>
          </a:p>
          <a:p>
            <a:endParaRPr lang="zh-CN" altLang="en-US" sz="2400" dirty="0"/>
          </a:p>
          <a:p>
            <a:r>
              <a:rPr lang="zh-CN" altLang="en-US" sz="2400" dirty="0"/>
              <a:t>潜伏利好消息政策个股、耐心持有优质个股、平铺首板个股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操作策略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54710" y="1033780"/>
            <a:ext cx="10536555" cy="43732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sz="2000" dirty="0"/>
          </a:p>
          <a:p>
            <a:r>
              <a:rPr lang="en-US" altLang="zh-CN" sz="2000" dirty="0"/>
              <a:t>1</a:t>
            </a:r>
            <a:r>
              <a:rPr lang="zh-CN" altLang="en-US" sz="2000" dirty="0"/>
              <a:t>、周一</a:t>
            </a:r>
            <a:r>
              <a:rPr lang="zh-CN" altLang="en-US" sz="2000" dirty="0">
                <a:solidFill>
                  <a:srgbClr val="FF0000"/>
                </a:solidFill>
              </a:rPr>
              <a:t>最强风口</a:t>
            </a:r>
            <a:r>
              <a:rPr lang="zh-CN" altLang="en-US" sz="2000" dirty="0"/>
              <a:t>：选择当日涨停板个股最多的板块，当日最强的风口</a:t>
            </a:r>
            <a:endParaRPr lang="zh-CN" altLang="en-US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、周二</a:t>
            </a:r>
            <a:r>
              <a:rPr lang="zh-CN" altLang="en-US" sz="2000" dirty="0">
                <a:solidFill>
                  <a:srgbClr val="FF0000"/>
                </a:solidFill>
              </a:rPr>
              <a:t>主题风口</a:t>
            </a:r>
            <a:r>
              <a:rPr lang="zh-CN" altLang="en-US" sz="2000" dirty="0"/>
              <a:t>：选择当日主题猎手最强的主题，挖掘最强的两个股票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3</a:t>
            </a:r>
            <a:r>
              <a:rPr lang="zh-CN" altLang="en-US" sz="2000" dirty="0"/>
              <a:t>、周三</a:t>
            </a:r>
            <a:r>
              <a:rPr lang="zh-CN" altLang="en-US" sz="2000" dirty="0">
                <a:solidFill>
                  <a:srgbClr val="FF0000"/>
                </a:solidFill>
              </a:rPr>
              <a:t>资金风口</a:t>
            </a:r>
            <a:r>
              <a:rPr lang="zh-CN" altLang="en-US" sz="2000" dirty="0"/>
              <a:t>：选择当日行业板块，主力净买额第一名或第二名的板块</a:t>
            </a:r>
            <a:endParaRPr lang="zh-CN" altLang="en-US" sz="2000" dirty="0"/>
          </a:p>
          <a:p>
            <a:r>
              <a:rPr lang="en-US" altLang="zh-CN" sz="2000" dirty="0"/>
              <a:t>4</a:t>
            </a:r>
            <a:r>
              <a:rPr lang="zh-CN" altLang="en-US" sz="2000" dirty="0"/>
              <a:t>、周四</a:t>
            </a:r>
            <a:r>
              <a:rPr lang="zh-CN" altLang="en-US" sz="2000" dirty="0">
                <a:solidFill>
                  <a:srgbClr val="FF0000"/>
                </a:solidFill>
              </a:rPr>
              <a:t>逻辑风口</a:t>
            </a:r>
            <a:r>
              <a:rPr lang="zh-CN" altLang="en-US" sz="2000" dirty="0"/>
              <a:t>：结合当日或近几日逻辑逐渐发酵的风口，博弈周末发酵</a:t>
            </a:r>
            <a:endParaRPr lang="zh-CN" altLang="en-US" sz="2000" dirty="0"/>
          </a:p>
          <a:p>
            <a:r>
              <a:rPr lang="zh-CN" altLang="en-US" sz="2000" dirty="0"/>
              <a:t>四个不同维度的逻辑，每天筛选出强风口、强个股，为投资保驾护航，助力</a:t>
            </a:r>
            <a:r>
              <a:rPr lang="zh-CN" altLang="en-US" sz="2000" dirty="0">
                <a:solidFill>
                  <a:srgbClr val="FF0000"/>
                </a:solidFill>
              </a:rPr>
              <a:t>账户长虹</a:t>
            </a:r>
            <a:endParaRPr lang="zh-CN" altLang="en-US" sz="2000" dirty="0">
              <a:solidFill>
                <a:srgbClr val="FF0000"/>
              </a:solidFill>
            </a:endParaRPr>
          </a:p>
          <a:p>
            <a:endParaRPr lang="zh-CN" altLang="en-US" sz="2000" dirty="0">
              <a:solidFill>
                <a:srgbClr val="FF0000"/>
              </a:solidFill>
            </a:endParaRPr>
          </a:p>
          <a:p>
            <a:r>
              <a:rPr lang="zh-CN" altLang="en-US" dirty="0"/>
              <a:t>用户收益案例：以上为特定客户、特定时间区间的历史业绩，个别情况不代表普遍现象，个股历史涨幅不预示其未来表现，过往收益亦不代表未来收益承诺。市场有风险，投资需谨慎！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en-US" altLang="zh-CN" dirty="0"/>
          </a:p>
          <a:p>
            <a:r>
              <a:rPr lang="zh-CN" altLang="en-US" dirty="0"/>
              <a:t>个股案例涨幅回访：以上为特定条件、特定时间区间下的部分案例展示，不代表普遍现象，个股历史涨幅不预示其未来表现，过往收益亦不代表未来收益承诺。市场有风险，投资需谨慎！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1720" y="666750"/>
            <a:ext cx="10067925" cy="5524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</a:rPr>
              <a:t>418</a:t>
            </a:r>
            <a:r>
              <a:rPr lang="zh-CN" altLang="en-US" sz="2400" dirty="0">
                <a:solidFill>
                  <a:schemeClr val="bg1"/>
                </a:solidFill>
              </a:rPr>
              <a:t>活动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0625" y="861695"/>
            <a:ext cx="9810750" cy="53911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脱水策略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6800" y="575945"/>
            <a:ext cx="10058400" cy="570547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3090" y="802640"/>
            <a:ext cx="11099800" cy="531050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50595" y="1021715"/>
            <a:ext cx="1029081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1</a:t>
            </a:r>
            <a:r>
              <a:rPr lang="zh-CN" altLang="en-US" sz="2400" dirty="0"/>
              <a:t>、控盘双突破（智能辅助线、</a:t>
            </a:r>
            <a:r>
              <a:rPr lang="en-US" altLang="zh-CN" sz="2400" dirty="0"/>
              <a:t>20</a:t>
            </a:r>
            <a:r>
              <a:rPr lang="zh-CN" altLang="en-US" sz="2400" dirty="0"/>
              <a:t>日、</a:t>
            </a:r>
            <a:r>
              <a:rPr lang="en-US" altLang="zh-CN" sz="2400" dirty="0"/>
              <a:t>10</a:t>
            </a:r>
            <a:r>
              <a:rPr lang="zh-CN" altLang="en-US" sz="2400" dirty="0"/>
              <a:t>日、</a:t>
            </a:r>
            <a:r>
              <a:rPr lang="en-US" altLang="zh-CN" sz="2400" dirty="0"/>
              <a:t>5</a:t>
            </a:r>
            <a:r>
              <a:rPr lang="zh-CN" altLang="en-US" sz="2400" dirty="0"/>
              <a:t>日均线），走向上的趋势</a:t>
            </a:r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2</a:t>
            </a:r>
            <a:r>
              <a:rPr lang="zh-CN" altLang="en-US" sz="2400" dirty="0"/>
              <a:t>、主题猎手战法：结合热点、</a:t>
            </a:r>
            <a:r>
              <a:rPr lang="en-US" altLang="zh-CN" sz="2400" dirty="0"/>
              <a:t>L2</a:t>
            </a:r>
            <a:r>
              <a:rPr lang="zh-CN" altLang="en-US" sz="2400" dirty="0"/>
              <a:t>资金等指标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当前的操作思路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投资报告查看方法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1080" y="908050"/>
            <a:ext cx="9740900" cy="52127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3870" y="874395"/>
            <a:ext cx="8663940" cy="52501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00990" y="990600"/>
            <a:ext cx="11159490" cy="5144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1</a:t>
            </a:r>
            <a:r>
              <a:rPr lang="zh-CN" altLang="en-US" sz="2000" dirty="0"/>
              <a:t>、金融：</a:t>
            </a:r>
            <a:endParaRPr lang="zh-CN" altLang="en-US" sz="2000" dirty="0"/>
          </a:p>
          <a:p>
            <a:r>
              <a:rPr lang="zh-CN" altLang="en-US" sz="2000" dirty="0"/>
              <a:t>9月6日，中国工商银行等8家中央金融企业分别发布增资计划，将补充核心一级资本。据统计，8家中央金融企业计划共增资3600亿元，有助于进一步增强稳健经营能力、抵御风险能力和服务实体经济能力。根据公告消息，中国工商银行、中国农业银行两家大型国有商业银行拟向特定对象财政部、中国烟草总公司及相关子公司发行</a:t>
            </a:r>
            <a:r>
              <a:rPr lang="en-US" altLang="zh-CN" sz="2000" dirty="0"/>
              <a:t>A</a:t>
            </a:r>
            <a:r>
              <a:rPr lang="zh-CN" altLang="en-US" sz="2000" dirty="0"/>
              <a:t>股股票，计划募集资金分别不超过1000亿元、1600亿元。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</a:t>
            </a:r>
            <a:r>
              <a:rPr lang="en-US" altLang="zh-CN" sz="2000" dirty="0"/>
              <a:t>ai</a:t>
            </a:r>
            <a:r>
              <a:rPr lang="zh-CN" altLang="en-US" sz="2000" dirty="0"/>
              <a:t>应用：</a:t>
            </a:r>
            <a:endParaRPr lang="zh-CN" altLang="en-US" sz="2000" dirty="0"/>
          </a:p>
          <a:p>
            <a:r>
              <a:rPr lang="zh-CN" altLang="en-US" sz="2000" dirty="0"/>
              <a:t>工业和信息化部办公厅印发《人工智能中小企业创业支持计划（2026-2028年）》。通过三年，在行业应用、数据服务、智能算力等重点领域，培育形成一大批创新活力强、成长潜力大的人工智能创业企业，新培育科技和创新型中小企业1万家以上，专精特新“小巨人”企业突破2000家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43280" y="1253490"/>
            <a:ext cx="10052050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3</a:t>
            </a:r>
            <a:r>
              <a:rPr lang="zh-CN" altLang="en-US" sz="2000" dirty="0"/>
              <a:t>、电力：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中央网信办等七部门联合印发《促进数字化绿色化协同转型发展实施方案（2026-2030年）》。其中提到，算力设施绿色低碳发展。强化算力设施绿色设计，支持液冷散热、余热回收、低功耗芯片等技术创新和推广应用，探索算力设施800</a:t>
            </a:r>
            <a:r>
              <a:rPr lang="en-US" altLang="zh-CN" sz="2000" dirty="0"/>
              <a:t>V</a:t>
            </a:r>
            <a:r>
              <a:rPr lang="zh-CN" altLang="en-US" sz="2000" dirty="0"/>
              <a:t>高压直流供电架构，推动超百千瓦单机柜部署。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62710" y="1044575"/>
            <a:ext cx="10701655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量化六大战法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7455" y="937895"/>
            <a:ext cx="9737090" cy="498157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p="http://schemas.openxmlformats.org/presentationml/2006/main">
  <p:tag name="COMMONDATA" val="eyJoZGlkIjoiOTAzOTQ3MTIxNjU3MzE4MjhmYTQyMTMwMmMzMTJiOWQifQ=="/>
  <p:tag name="commondata" val="eyJoZGlkIjoiNjMzMjYwMjkzODUxNmM2MmM0YjA0NGU5OGU1OGIwOGMifQ=="/>
</p:tagLst>
</file>

<file path=ppt/tags/tag2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4874CB"/>
      </a:accent1>
      <a:accent2>
        <a:srgbClr val="E6724B"/>
      </a:accent2>
      <a:accent3>
        <a:srgbClr val="EFBB1F"/>
      </a:accent3>
      <a:accent4>
        <a:srgbClr val="75BD42"/>
      </a:accent4>
      <a:accent5>
        <a:srgbClr val="30C0B4"/>
      </a:accent5>
      <a:accent6>
        <a:srgbClr val="E05269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1476</Words>
  <Application>WPS 演示</Application>
  <PresentationFormat>宽屏</PresentationFormat>
  <Paragraphs>136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3" baseType="lpstr">
      <vt:lpstr>Arial</vt:lpstr>
      <vt:lpstr>宋体</vt:lpstr>
      <vt:lpstr>Wingdings</vt:lpstr>
      <vt:lpstr>思源黑体 CN Medium</vt:lpstr>
      <vt:lpstr>黑体</vt:lpstr>
      <vt:lpstr>思源黑体 CN Heavy</vt:lpstr>
      <vt:lpstr>思源黑体 CN Bold</vt:lpstr>
      <vt:lpstr>微软雅黑</vt:lpstr>
      <vt:lpstr>KSOFBD28ECAF</vt:lpstr>
      <vt:lpstr>Segoe Print</vt:lpstr>
      <vt:lpstr>Calibri</vt:lpstr>
      <vt:lpstr>KSOFDDF4E7ED</vt:lpstr>
      <vt:lpstr>Arial Unicode MS</vt:lpstr>
      <vt:lpstr>等线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Administrator</cp:lastModifiedBy>
  <cp:revision>554</cp:revision>
  <dcterms:created xsi:type="dcterms:W3CDTF">2024-06-11T06:30:00Z</dcterms:created>
  <dcterms:modified xsi:type="dcterms:W3CDTF">2026-09-07T00:45:56Z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C7704E933E1A4A679033E90DEAB49B71_12</vt:lpwstr>
  </property>
  <property fmtid="{D5CDD505-2E9C-101B-9397-08002B2CF9AE}" pid="3" name="KSOProductBuildVer">
    <vt:lpwstr>2052-12.1.0.28505</vt:lpwstr>
  </property>
</Properties>
</file>