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3" r:id="rId3"/>
    <p:sldId id="4274" r:id="rId5"/>
    <p:sldId id="4391" r:id="rId6"/>
    <p:sldId id="4440" r:id="rId7"/>
    <p:sldId id="4442" r:id="rId8"/>
    <p:sldId id="4448" r:id="rId9"/>
    <p:sldId id="4450" r:id="rId10"/>
    <p:sldId id="4444" r:id="rId11"/>
    <p:sldId id="1341" r:id="rId12"/>
    <p:sldId id="4449" r:id="rId13"/>
    <p:sldId id="4272" r:id="rId14"/>
    <p:sldId id="4270" r:id="rId15"/>
    <p:sldId id="4278" r:id="rId16"/>
    <p:sldId id="4269" r:id="rId17"/>
    <p:sldId id="4241" r:id="rId18"/>
    <p:sldId id="270" r:id="rId19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4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E97641-2152-4774-8360-44780691E81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4F2145-BD71-46EC-B4BE-F31170F96B1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2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8.xml"/><Relationship Id="rId2" Type="http://schemas.openxmlformats.org/officeDocument/2006/relationships/image" Target="../media/image8.png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tags" Target="../tags/tag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1.xml"/><Relationship Id="rId1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23.xml"/><Relationship Id="rId2" Type="http://schemas.openxmlformats.org/officeDocument/2006/relationships/image" Target="../media/image14.png"/><Relationship Id="rId1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tags" Target="../tags/tag16.xml"/><Relationship Id="rId2" Type="http://schemas.openxmlformats.org/officeDocument/2006/relationships/image" Target="../media/image7.png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356225" y="776605"/>
            <a:ext cx="1524000" cy="3302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458460" y="6190615"/>
            <a:ext cx="14243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中国</a:t>
            </a:r>
            <a:r>
              <a:rPr lang="en-US" altLang="zh-CN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·</a:t>
            </a:r>
            <a:r>
              <a:rPr lang="zh-CN" altLang="en-US">
                <a:solidFill>
                  <a:srgbClr val="FFDFD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广州</a:t>
            </a:r>
            <a:endParaRPr lang="zh-CN" altLang="en-US">
              <a:solidFill>
                <a:srgbClr val="FFDFDF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79792" y="1951887"/>
            <a:ext cx="1058100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sz="6000" dirty="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  <a:cs typeface="思源黑体 CN Bold" panose="020B0800000000000000" charset="-122"/>
              </a:rPr>
              <a:t>牛市正进行时</a:t>
            </a:r>
            <a:endParaRPr lang="zh-CN" sz="6000" dirty="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  <a:cs typeface="思源黑体 CN Bold" panose="020B08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891915" y="3981450"/>
            <a:ext cx="2173605" cy="35687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3"/>
            </p:custDataLst>
          </p:nvPr>
        </p:nvSpPr>
        <p:spPr>
          <a:xfrm>
            <a:off x="3898265" y="3981450"/>
            <a:ext cx="995680" cy="3568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>
            <p:custDataLst>
              <p:tags r:id="rId4"/>
            </p:custDataLst>
          </p:nvPr>
        </p:nvSpPr>
        <p:spPr>
          <a:xfrm>
            <a:off x="3853815" y="3988435"/>
            <a:ext cx="1143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主讲老师</a:t>
            </a:r>
            <a:endParaRPr lang="zh-CN" altLang="en-US">
              <a:solidFill>
                <a:srgbClr val="C00000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5"/>
            </p:custDataLst>
          </p:nvPr>
        </p:nvSpPr>
        <p:spPr>
          <a:xfrm>
            <a:off x="4902835" y="3976370"/>
            <a:ext cx="11620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rPr>
              <a:t>陈灼基</a:t>
            </a:r>
            <a:endParaRPr lang="zh-CN" altLang="en-US" dirty="0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Medium" panose="020B0600000000000000" pitchFamily="34" charset="-122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3891915" y="4485647"/>
            <a:ext cx="4620470" cy="646082"/>
            <a:chOff x="7093" y="6616"/>
            <a:chExt cx="7859" cy="1132"/>
          </a:xfrm>
        </p:grpSpPr>
        <p:sp>
          <p:nvSpPr>
            <p:cNvPr id="18" name="矩形 17"/>
            <p:cNvSpPr/>
            <p:nvPr>
              <p:custDataLst>
                <p:tags r:id="rId6"/>
              </p:custDataLst>
            </p:nvPr>
          </p:nvSpPr>
          <p:spPr>
            <a:xfrm>
              <a:off x="7093" y="6626"/>
              <a:ext cx="7859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>
              <p:custDataLst>
                <p:tags r:id="rId7"/>
              </p:custDataLst>
            </p:nvPr>
          </p:nvSpPr>
          <p:spPr>
            <a:xfrm>
              <a:off x="7105" y="6626"/>
              <a:ext cx="2321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>
              <p:custDataLst>
                <p:tags r:id="rId8"/>
              </p:custDataLst>
            </p:nvPr>
          </p:nvSpPr>
          <p:spPr>
            <a:xfrm>
              <a:off x="7261" y="662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执业编号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21" name="文本框 20"/>
            <p:cNvSpPr txBox="1"/>
            <p:nvPr>
              <p:custDataLst>
                <p:tags r:id="rId9"/>
              </p:custDataLst>
            </p:nvPr>
          </p:nvSpPr>
          <p:spPr>
            <a:xfrm>
              <a:off x="9470" y="6616"/>
              <a:ext cx="4318" cy="1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A1120620030004</a:t>
              </a:r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  <a:p>
              <a:endParaRPr lang="en-US" altLang="zh-CN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170295" y="3982720"/>
            <a:ext cx="3074373" cy="381327"/>
            <a:chOff x="10918" y="5734"/>
            <a:chExt cx="5059" cy="668"/>
          </a:xfrm>
        </p:grpSpPr>
        <p:sp>
          <p:nvSpPr>
            <p:cNvPr id="27" name="矩形 26"/>
            <p:cNvSpPr/>
            <p:nvPr>
              <p:custDataLst>
                <p:tags r:id="rId10"/>
              </p:custDataLst>
            </p:nvPr>
          </p:nvSpPr>
          <p:spPr>
            <a:xfrm>
              <a:off x="10940" y="5734"/>
              <a:ext cx="3832" cy="62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矩形 27"/>
            <p:cNvSpPr/>
            <p:nvPr>
              <p:custDataLst>
                <p:tags r:id="rId11"/>
              </p:custDataLst>
            </p:nvPr>
          </p:nvSpPr>
          <p:spPr>
            <a:xfrm>
              <a:off x="10952" y="5734"/>
              <a:ext cx="1750" cy="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文本框 28"/>
            <p:cNvSpPr txBox="1"/>
            <p:nvPr>
              <p:custDataLst>
                <p:tags r:id="rId12"/>
              </p:custDataLst>
            </p:nvPr>
          </p:nvSpPr>
          <p:spPr>
            <a:xfrm>
              <a:off x="10918" y="5757"/>
              <a:ext cx="2009" cy="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>
                  <a:solidFill>
                    <a:srgbClr val="C00000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课程日期</a:t>
              </a:r>
              <a:endParaRPr lang="zh-CN" altLang="en-US">
                <a:solidFill>
                  <a:srgbClr val="C0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3"/>
              </p:custDataLst>
            </p:nvPr>
          </p:nvSpPr>
          <p:spPr>
            <a:xfrm>
              <a:off x="12700" y="5745"/>
              <a:ext cx="3277" cy="6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700" dirty="0">
                  <a:solidFill>
                    <a:schemeClr val="bg1"/>
                  </a:solidFill>
                  <a:latin typeface="思源黑体 CN Medium" panose="020B0600000000000000" pitchFamily="34" charset="-122"/>
                  <a:ea typeface="思源黑体 CN Medium" panose="020B0600000000000000" pitchFamily="34" charset="-122"/>
                  <a:cs typeface="思源黑体 CN Medium" panose="020B0600000000000000" pitchFamily="34" charset="-122"/>
                </a:rPr>
                <a:t>2025.03.03</a:t>
              </a:r>
              <a:endParaRPr lang="en-US" altLang="zh-CN" sz="1700" dirty="0">
                <a:solidFill>
                  <a:schemeClr val="bg1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脱水策略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245" y="1042035"/>
            <a:ext cx="10048875" cy="523938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485735" y="163902"/>
            <a:ext cx="34246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第三个“国九条”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4015" y="164465"/>
            <a:ext cx="11600180" cy="60267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515" y="160020"/>
            <a:ext cx="12342495" cy="645033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1275" y="734695"/>
            <a:ext cx="9867900" cy="543242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0331" y="940279"/>
            <a:ext cx="11300605" cy="513271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54200" y="25167"/>
            <a:ext cx="848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4000" dirty="0">
                <a:solidFill>
                  <a:srgbClr val="FFFFFF"/>
                </a:solidFill>
                <a:ea typeface="思源黑体 CN Medium" panose="020B0600000000000000" pitchFamily="34" charset="-122"/>
                <a:sym typeface="+mn-ea"/>
              </a:rPr>
              <a:t>四线开花</a:t>
            </a:r>
            <a:endParaRPr lang="en-US" sz="4000" dirty="0">
              <a:solidFill>
                <a:srgbClr val="FFFFFF"/>
              </a:solidFill>
              <a:ea typeface="思源黑体 CN Medium" panose="020B0600000000000000" pitchFamily="3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74332" y="851323"/>
            <a:ext cx="777909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/>
              <a:t>庄散博弈（最强形态）：</a:t>
            </a:r>
            <a:br>
              <a:rPr lang="en-US" altLang="zh-CN" sz="2000" b="1" dirty="0"/>
            </a:br>
            <a:br>
              <a:rPr lang="en-US" altLang="zh-CN" sz="2000" b="1" dirty="0"/>
            </a:br>
            <a:r>
              <a:rPr lang="zh-CN" altLang="en-US" sz="2000" b="1" dirty="0"/>
              <a:t>红线、黄线呈现向上（红线第一，黄线第二）</a:t>
            </a: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蓝线、绿线呈现向下（蓝线第三，绿线第四）</a:t>
            </a:r>
            <a:br>
              <a:rPr lang="en-US" altLang="zh-CN" sz="2000" b="1" dirty="0"/>
            </a:br>
            <a:endParaRPr lang="en-US" altLang="zh-CN" sz="2000" b="1" dirty="0"/>
          </a:p>
          <a:p>
            <a:br>
              <a:rPr lang="en-US" altLang="zh-CN" sz="2000" b="1" dirty="0"/>
            </a:br>
            <a:r>
              <a:rPr lang="zh-CN" altLang="en-US" sz="2000" b="1" dirty="0"/>
              <a:t>说明主力的超大单和大单形成合力抢夺散户筹码，此时个股容易大幅拉升甚至出现涨停板。</a:t>
            </a:r>
            <a:endParaRPr lang="en-US" altLang="zh-CN" sz="20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1151" y="733053"/>
            <a:ext cx="2578851" cy="547397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custDataLst>
      <p:tags r:id="rId2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90270" y="1332865"/>
            <a:ext cx="1029081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400" dirty="0"/>
          </a:p>
          <a:p>
            <a:r>
              <a:rPr lang="en-US" altLang="zh-CN" sz="2400" dirty="0"/>
              <a:t>1</a:t>
            </a:r>
            <a:r>
              <a:rPr lang="zh-CN" altLang="en-US" sz="2400" dirty="0"/>
              <a:t>、控盘双突破（智能辅助线、</a:t>
            </a:r>
            <a:r>
              <a:rPr lang="en-US" altLang="zh-CN" sz="2400" dirty="0"/>
              <a:t>20</a:t>
            </a:r>
            <a:r>
              <a:rPr lang="zh-CN" altLang="en-US" sz="2400" dirty="0"/>
              <a:t>日、</a:t>
            </a:r>
            <a:r>
              <a:rPr lang="en-US" altLang="zh-CN" sz="2400" dirty="0"/>
              <a:t>10</a:t>
            </a:r>
            <a:r>
              <a:rPr lang="zh-CN" altLang="en-US" sz="2400" dirty="0"/>
              <a:t>日、</a:t>
            </a:r>
            <a:r>
              <a:rPr lang="en-US" altLang="zh-CN" sz="2400" dirty="0"/>
              <a:t>5</a:t>
            </a:r>
            <a:r>
              <a:rPr lang="zh-CN" altLang="en-US" sz="2400" dirty="0"/>
              <a:t>日均线），走向上的趋势</a:t>
            </a:r>
            <a:endParaRPr lang="en-US" altLang="zh-CN" sz="2400" dirty="0"/>
          </a:p>
          <a:p>
            <a:endParaRPr lang="en-US" altLang="zh-CN" sz="2400" dirty="0"/>
          </a:p>
          <a:p>
            <a:r>
              <a:rPr lang="en-US" altLang="zh-CN" sz="2400" dirty="0"/>
              <a:t>2</a:t>
            </a:r>
            <a:r>
              <a:rPr lang="zh-CN" altLang="en-US" sz="2400" dirty="0"/>
              <a:t>、主题猎手战法：结合热点、</a:t>
            </a:r>
            <a:r>
              <a:rPr lang="en-US" altLang="zh-CN" sz="2400" dirty="0"/>
              <a:t>L2</a:t>
            </a:r>
            <a:r>
              <a:rPr lang="zh-CN" altLang="en-US" sz="2400" dirty="0"/>
              <a:t>资金等指标</a:t>
            </a:r>
            <a:endParaRPr lang="en-US" altLang="zh-CN" sz="2400" dirty="0"/>
          </a:p>
          <a:p>
            <a:endParaRPr lang="en-US" altLang="zh-CN" sz="2400" dirty="0"/>
          </a:p>
          <a:p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当前的操作思路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729615" y="911225"/>
            <a:ext cx="11135360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、算力：</a:t>
            </a:r>
            <a:endParaRPr lang="zh-CN" altLang="en-US" sz="2000" dirty="0"/>
          </a:p>
          <a:p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16</a:t>
            </a:r>
            <a:r>
              <a:rPr lang="zh-CN" altLang="en-US" sz="2000" dirty="0"/>
              <a:t>日，</a:t>
            </a:r>
            <a:r>
              <a:rPr lang="en-US" altLang="zh-CN" sz="2000" dirty="0"/>
              <a:t>2025</a:t>
            </a:r>
            <a:r>
              <a:rPr lang="zh-CN" altLang="en-US" sz="2000" dirty="0"/>
              <a:t>腾讯全球数字生态大会在深圳举行，会上公布多项</a:t>
            </a:r>
            <a:r>
              <a:rPr lang="en-US" altLang="zh-CN" sz="2000" dirty="0"/>
              <a:t>AI</a:t>
            </a:r>
            <a:r>
              <a:rPr lang="zh-CN" altLang="en-US" sz="2000" dirty="0"/>
              <a:t>技术和产品最新进展，并宣布全面开放腾讯</a:t>
            </a:r>
            <a:r>
              <a:rPr lang="en-US" altLang="zh-CN" sz="2000" dirty="0"/>
              <a:t>AI</a:t>
            </a:r>
            <a:r>
              <a:rPr lang="zh-CN" altLang="en-US" sz="2000" dirty="0"/>
              <a:t>落地能力及优势场景。面对各界关注的算力问题，腾讯集团副总裁、腾讯云总裁邱跃鹏宣布，目前腾讯已经全面适配主流的国产芯片，并积极参与和回馈开源社区。与此同时，软硬件协同全栈优化是腾讯云的长期战略投入，通过异构计算平台的软件能力，整合不同类型的芯片对外提供高性价比的</a:t>
            </a:r>
            <a:r>
              <a:rPr lang="en-US" altLang="zh-CN" sz="2000" dirty="0"/>
              <a:t>AI</a:t>
            </a:r>
            <a:r>
              <a:rPr lang="zh-CN" altLang="en-US" sz="2000" dirty="0"/>
              <a:t>算力。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</a:t>
            </a:r>
            <a:r>
              <a:rPr lang="en-US" altLang="zh-CN" sz="2000" dirty="0"/>
              <a:t>ai </a:t>
            </a:r>
            <a:r>
              <a:rPr lang="zh-CN" altLang="en-US" sz="2000" dirty="0"/>
              <a:t>眼镜：</a:t>
            </a:r>
            <a:endParaRPr lang="zh-CN" altLang="en-US" sz="2000" dirty="0"/>
          </a:p>
          <a:p>
            <a:r>
              <a:rPr lang="en-US" altLang="zh-CN" sz="2000" dirty="0"/>
              <a:t>Meta Connect 2025</a:t>
            </a:r>
            <a:r>
              <a:rPr lang="zh-CN" altLang="en-US" sz="2000" dirty="0"/>
              <a:t>定于太平洋标准时间</a:t>
            </a:r>
            <a:r>
              <a:rPr lang="en-US" altLang="zh-CN" sz="2000" dirty="0"/>
              <a:t>9</a:t>
            </a:r>
            <a:r>
              <a:rPr lang="zh-CN" altLang="en-US" sz="2000" dirty="0"/>
              <a:t>月</a:t>
            </a:r>
            <a:r>
              <a:rPr lang="en-US" altLang="zh-CN" sz="2000" dirty="0"/>
              <a:t>17</a:t>
            </a:r>
            <a:r>
              <a:rPr lang="zh-CN" altLang="en-US" sz="2000" dirty="0"/>
              <a:t>日至</a:t>
            </a:r>
            <a:r>
              <a:rPr lang="en-US" altLang="zh-CN" sz="2000" dirty="0"/>
              <a:t>18</a:t>
            </a:r>
            <a:r>
              <a:rPr lang="zh-CN" altLang="en-US" sz="2000" dirty="0"/>
              <a:t>日召开，扎克伯格将于北京时间</a:t>
            </a:r>
            <a:r>
              <a:rPr lang="en-US" altLang="zh-CN" sz="2000" dirty="0"/>
              <a:t>18</a:t>
            </a:r>
            <a:r>
              <a:rPr lang="zh-CN" altLang="en-US" sz="2000" dirty="0"/>
              <a:t>日</a:t>
            </a:r>
            <a:r>
              <a:rPr lang="en-US" altLang="zh-CN" sz="2000" dirty="0"/>
              <a:t>8</a:t>
            </a:r>
            <a:r>
              <a:rPr lang="zh-CN" altLang="en-US" sz="2000" dirty="0"/>
              <a:t>时发表主题演讲。官网写道，扎克伯格将在主题演讲中</a:t>
            </a:r>
            <a:r>
              <a:rPr lang="en-US" altLang="zh-CN" sz="2000" dirty="0"/>
              <a:t>“</a:t>
            </a:r>
            <a:r>
              <a:rPr lang="zh-CN" altLang="en-US" sz="2000" dirty="0"/>
              <a:t>分享关于人工智能（</a:t>
            </a:r>
            <a:r>
              <a:rPr lang="en-US" altLang="zh-CN" sz="2000" dirty="0"/>
              <a:t>AI</a:t>
            </a:r>
            <a:r>
              <a:rPr lang="zh-CN" altLang="en-US" sz="2000" dirty="0"/>
              <a:t>）眼镜的最新资讯，以及</a:t>
            </a:r>
            <a:r>
              <a:rPr lang="en-US" altLang="zh-CN" sz="2000" dirty="0"/>
              <a:t>Meta</a:t>
            </a:r>
            <a:r>
              <a:rPr lang="zh-CN" altLang="en-US" sz="2000" dirty="0"/>
              <a:t>对人工智能和元宇宙的愿景</a:t>
            </a:r>
            <a:r>
              <a:rPr lang="en-US" altLang="zh-CN" sz="2000" dirty="0"/>
              <a:t>”</a:t>
            </a:r>
            <a:r>
              <a:rPr lang="zh-CN" altLang="en-US" sz="2000" dirty="0"/>
              <a:t>。之后，</a:t>
            </a:r>
            <a:r>
              <a:rPr lang="en-US" altLang="zh-CN" sz="2000" dirty="0"/>
              <a:t>Meta</a:t>
            </a:r>
            <a:r>
              <a:rPr lang="zh-CN" altLang="en-US" sz="2000" dirty="0"/>
              <a:t>高管还将举办开发者主题演讲，分享最新技术。分析指出，本届</a:t>
            </a:r>
            <a:r>
              <a:rPr lang="en-US" altLang="zh-CN" sz="2000" dirty="0"/>
              <a:t>Connect</a:t>
            </a:r>
            <a:r>
              <a:rPr lang="zh-CN" altLang="en-US" sz="2000" dirty="0"/>
              <a:t>格外值得关注，预计将有两款新的智能眼镜亮相，其中有一款眼镜将会配备显示屏。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29310" y="974725"/>
            <a:ext cx="10899775" cy="46361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000" dirty="0"/>
              <a:t>3</a:t>
            </a:r>
            <a:r>
              <a:rPr lang="zh-CN" altLang="en-US" sz="2000" dirty="0"/>
              <a:t>、液冷：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据报道，由于</a:t>
            </a:r>
            <a:r>
              <a:rPr lang="en-US" altLang="zh-CN" sz="2000" dirty="0"/>
              <a:t>AI</a:t>
            </a:r>
            <a:r>
              <a:rPr lang="zh-CN" altLang="en-US" sz="2000" dirty="0"/>
              <a:t>新平台</a:t>
            </a:r>
            <a:r>
              <a:rPr lang="en-US" altLang="zh-CN" sz="2000" dirty="0"/>
              <a:t>Rubin</a:t>
            </a:r>
            <a:r>
              <a:rPr lang="zh-CN" altLang="en-US" sz="2000" dirty="0"/>
              <a:t>与下一代</a:t>
            </a:r>
            <a:r>
              <a:rPr lang="en-US" altLang="zh-CN" sz="2000" dirty="0"/>
              <a:t>Feynman</a:t>
            </a:r>
            <a:r>
              <a:rPr lang="zh-CN" altLang="en-US" sz="2000" dirty="0"/>
              <a:t>平台功耗或高达</a:t>
            </a:r>
            <a:r>
              <a:rPr lang="en-US" altLang="zh-CN" sz="2000" dirty="0"/>
              <a:t>2000W</a:t>
            </a:r>
            <a:r>
              <a:rPr lang="zh-CN" altLang="en-US" sz="2000" dirty="0"/>
              <a:t>以上，现有散热方案无法应对，英伟达要求供应商开发全新</a:t>
            </a:r>
            <a:r>
              <a:rPr lang="en-US" altLang="zh-CN" sz="2000" dirty="0"/>
              <a:t>“</a:t>
            </a:r>
            <a:r>
              <a:rPr lang="zh-CN" altLang="en-US" sz="2000" dirty="0"/>
              <a:t>微通道水冷板（</a:t>
            </a:r>
            <a:r>
              <a:rPr lang="en-US" altLang="zh-CN" sz="2000" dirty="0"/>
              <a:t>MLCP</a:t>
            </a:r>
            <a:r>
              <a:rPr lang="zh-CN" altLang="en-US" sz="2000" dirty="0"/>
              <a:t>）</a:t>
            </a:r>
            <a:r>
              <a:rPr lang="en-US" altLang="zh-CN" sz="2000" dirty="0"/>
              <a:t>”</a:t>
            </a:r>
            <a:r>
              <a:rPr lang="zh-CN" altLang="en-US" sz="2000" dirty="0"/>
              <a:t>技术，单价是现有散热方案的</a:t>
            </a:r>
            <a:r>
              <a:rPr lang="en-US" altLang="zh-CN" sz="2000" dirty="0"/>
              <a:t>3</a:t>
            </a:r>
            <a:r>
              <a:rPr lang="zh-CN" altLang="en-US" sz="2000" dirty="0"/>
              <a:t>至</a:t>
            </a:r>
            <a:r>
              <a:rPr lang="en-US" altLang="zh-CN" sz="2000" dirty="0"/>
              <a:t>5</a:t>
            </a:r>
            <a:r>
              <a:rPr lang="zh-CN" altLang="en-US" sz="2000" dirty="0"/>
              <a:t>倍，水冷板、均热片成为新</a:t>
            </a:r>
            <a:r>
              <a:rPr lang="en-US" altLang="zh-CN" sz="2000" dirty="0"/>
              <a:t>“</a:t>
            </a:r>
            <a:r>
              <a:rPr lang="zh-CN" altLang="en-US" sz="2000" dirty="0"/>
              <a:t>战略物资</a:t>
            </a:r>
            <a:r>
              <a:rPr lang="en-US" altLang="zh-CN" sz="2000" dirty="0"/>
              <a:t>”</a:t>
            </a:r>
            <a:r>
              <a:rPr lang="zh-CN" altLang="en-US" sz="2000" dirty="0"/>
              <a:t>。目前，已有公司完成向英伟达送样</a:t>
            </a:r>
            <a:r>
              <a:rPr lang="en-US" altLang="zh-CN" sz="2000" dirty="0"/>
              <a:t>MLCP</a:t>
            </a:r>
            <a:r>
              <a:rPr lang="zh-CN" altLang="en-US" sz="2000" dirty="0"/>
              <a:t>。</a:t>
            </a:r>
            <a:endParaRPr lang="zh-CN" altLang="en-US" sz="20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45662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今日热门消息解读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34745" y="960755"/>
            <a:ext cx="10610215" cy="3655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000" dirty="0"/>
              <a:t>仓位：五成</a:t>
            </a:r>
            <a:r>
              <a:rPr lang="en-US" altLang="zh-CN" sz="2000" dirty="0"/>
              <a:t>——</a:t>
            </a:r>
            <a:r>
              <a:rPr lang="zh-CN" altLang="en-US" sz="2000" dirty="0"/>
              <a:t>七成</a:t>
            </a:r>
            <a:endParaRPr lang="zh-CN" sz="2000" dirty="0"/>
          </a:p>
          <a:p>
            <a:endParaRPr lang="zh-CN" altLang="en-US" sz="2000" dirty="0"/>
          </a:p>
          <a:p>
            <a:r>
              <a:rPr lang="zh-CN" altLang="en-US" sz="2000" dirty="0"/>
              <a:t>策略：两个中线个股，两个短线个股</a:t>
            </a:r>
            <a:endParaRPr lang="zh-CN" altLang="en-US" sz="2000" dirty="0"/>
          </a:p>
          <a:p>
            <a:r>
              <a:rPr lang="zh-CN" altLang="en-US" sz="2000" dirty="0"/>
              <a:t> </a:t>
            </a:r>
            <a:r>
              <a:rPr lang="en-US" altLang="zh-CN" sz="2000" dirty="0"/>
              <a:t>            </a:t>
            </a:r>
            <a:endParaRPr lang="en-US" altLang="zh-CN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或者，三个中线、吃波段收益，一个短线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             </a:t>
            </a:r>
            <a:r>
              <a:rPr lang="zh-CN" altLang="en-US" sz="2000" dirty="0"/>
              <a:t>剩余资金灵活做</a:t>
            </a:r>
            <a:r>
              <a:rPr lang="en-US" altLang="zh-CN" sz="2000" dirty="0"/>
              <a:t>T</a:t>
            </a:r>
            <a:endParaRPr lang="zh-CN" altLang="en-US" sz="2000" dirty="0"/>
          </a:p>
          <a:p>
            <a:endParaRPr lang="zh-CN" altLang="en-US" sz="2400" dirty="0"/>
          </a:p>
          <a:p>
            <a:r>
              <a:rPr lang="zh-CN" altLang="en-US" sz="2400" dirty="0"/>
              <a:t>持续拉升连板股、极致抱团趋势股、低吸高活跃强势股、</a:t>
            </a:r>
            <a:endParaRPr lang="zh-CN" altLang="en-US" sz="2400" dirty="0"/>
          </a:p>
          <a:p>
            <a:endParaRPr lang="zh-CN" altLang="en-US" sz="2400" dirty="0"/>
          </a:p>
          <a:p>
            <a:r>
              <a:rPr lang="zh-CN" altLang="en-US" sz="2400" dirty="0"/>
              <a:t>潜伏利好消息政策个股、耐心持有优质个股、平铺首板个股</a:t>
            </a:r>
            <a:endParaRPr lang="zh-CN" altLang="en-US" sz="2400" dirty="0"/>
          </a:p>
          <a:p>
            <a:endParaRPr lang="zh-CN" altLang="en-US" sz="2400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873625" y="189865"/>
            <a:ext cx="36849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操作策略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525770" y="189865"/>
            <a:ext cx="30327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经传好课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6735" y="860425"/>
            <a:ext cx="11184255" cy="511746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8250" y="189865"/>
            <a:ext cx="35102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浪尖淘金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345" y="960755"/>
            <a:ext cx="11282045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54710" y="1033780"/>
            <a:ext cx="10536555" cy="43732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zh-CN" sz="2000" dirty="0"/>
          </a:p>
          <a:p>
            <a:r>
              <a:rPr lang="en-US" altLang="zh-CN" sz="2000" dirty="0"/>
              <a:t>1</a:t>
            </a:r>
            <a:r>
              <a:rPr lang="zh-CN" altLang="en-US" sz="2000" dirty="0"/>
              <a:t>、周一</a:t>
            </a:r>
            <a:r>
              <a:rPr lang="zh-CN" altLang="en-US" sz="2000" dirty="0">
                <a:solidFill>
                  <a:srgbClr val="FF0000"/>
                </a:solidFill>
              </a:rPr>
              <a:t>最强风口</a:t>
            </a:r>
            <a:r>
              <a:rPr lang="zh-CN" altLang="en-US" sz="2000" dirty="0"/>
              <a:t>：选择当日涨停板个股最多的板块，当日最强的风口</a:t>
            </a:r>
            <a:endParaRPr lang="zh-CN" altLang="en-US" sz="2000" dirty="0"/>
          </a:p>
          <a:p>
            <a:r>
              <a:rPr lang="en-US" altLang="zh-CN" sz="2000" dirty="0"/>
              <a:t>2</a:t>
            </a:r>
            <a:r>
              <a:rPr lang="zh-CN" altLang="en-US" sz="2000" dirty="0"/>
              <a:t>、周二</a:t>
            </a:r>
            <a:r>
              <a:rPr lang="zh-CN" altLang="en-US" sz="2000" dirty="0">
                <a:solidFill>
                  <a:srgbClr val="FF0000"/>
                </a:solidFill>
              </a:rPr>
              <a:t>主题风口</a:t>
            </a:r>
            <a:r>
              <a:rPr lang="zh-CN" altLang="en-US" sz="2000" dirty="0"/>
              <a:t>：选择当日主题猎手最强的主题，挖掘最强的两个股票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en-US" altLang="zh-CN" sz="2000" dirty="0"/>
              <a:t>3</a:t>
            </a:r>
            <a:r>
              <a:rPr lang="zh-CN" altLang="en-US" sz="2000" dirty="0"/>
              <a:t>、周三</a:t>
            </a:r>
            <a:r>
              <a:rPr lang="zh-CN" altLang="en-US" sz="2000" dirty="0">
                <a:solidFill>
                  <a:srgbClr val="FF0000"/>
                </a:solidFill>
              </a:rPr>
              <a:t>资金风口</a:t>
            </a:r>
            <a:r>
              <a:rPr lang="zh-CN" altLang="en-US" sz="2000" dirty="0"/>
              <a:t>：选择当日行业板块，主力净买额第一名或第二名的板块</a:t>
            </a:r>
            <a:endParaRPr lang="zh-CN" altLang="en-US" sz="2000" dirty="0"/>
          </a:p>
          <a:p>
            <a:r>
              <a:rPr lang="en-US" altLang="zh-CN" sz="2000" dirty="0"/>
              <a:t>4</a:t>
            </a:r>
            <a:r>
              <a:rPr lang="zh-CN" altLang="en-US" sz="2000" dirty="0"/>
              <a:t>、周四</a:t>
            </a:r>
            <a:r>
              <a:rPr lang="zh-CN" altLang="en-US" sz="2000" dirty="0">
                <a:solidFill>
                  <a:srgbClr val="FF0000"/>
                </a:solidFill>
              </a:rPr>
              <a:t>逻辑风口</a:t>
            </a:r>
            <a:r>
              <a:rPr lang="zh-CN" altLang="en-US" sz="2000" dirty="0"/>
              <a:t>：结合当日或近几日逻辑逐渐发酵的风口，博弈周末发酵</a:t>
            </a:r>
            <a:endParaRPr lang="zh-CN" altLang="en-US" sz="2000" dirty="0"/>
          </a:p>
          <a:p>
            <a:r>
              <a:rPr lang="zh-CN" altLang="en-US" sz="2000" dirty="0"/>
              <a:t>四个不同维度的逻辑，每天筛选出强风口、强个股，为投资保驾护航，助力</a:t>
            </a:r>
            <a:r>
              <a:rPr lang="zh-CN" altLang="en-US" sz="2000" dirty="0">
                <a:solidFill>
                  <a:srgbClr val="FF0000"/>
                </a:solidFill>
              </a:rPr>
              <a:t>账户长虹</a:t>
            </a:r>
            <a:endParaRPr lang="zh-CN" altLang="en-US" sz="2000" dirty="0">
              <a:solidFill>
                <a:srgbClr val="FF0000"/>
              </a:solidFill>
            </a:endParaRPr>
          </a:p>
          <a:p>
            <a:endParaRPr lang="zh-CN" altLang="en-US" sz="2000" dirty="0">
              <a:solidFill>
                <a:srgbClr val="FF0000"/>
              </a:solidFill>
            </a:endParaRPr>
          </a:p>
          <a:p>
            <a:r>
              <a:rPr lang="zh-CN" altLang="en-US" dirty="0"/>
              <a:t>用户收益案例：以上为特定客户、特定时间区间的历史业绩，个别情况不代表普遍现象，个股历史涨幅不预示其未来表现，过往收益亦不代表未来收益承诺。市场有风险，投资需谨慎！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en-US" altLang="zh-CN" dirty="0"/>
          </a:p>
          <a:p>
            <a:r>
              <a:rPr lang="zh-CN" altLang="en-US" dirty="0"/>
              <a:t>个股案例涨幅回访：以上为特定条件、特定时间区间下的部分案例展示，不代表普遍现象，个股历史涨幅不预示其未来表现，过往收益亦不代表未来收益承诺。市场有风险，投资需谨慎！</a:t>
            </a:r>
            <a:endParaRPr lang="zh-CN" altLang="en-US" dirty="0"/>
          </a:p>
          <a:p>
            <a:endParaRPr lang="zh-CN" altLang="en-US" dirty="0"/>
          </a:p>
          <a:p>
            <a:endParaRPr lang="zh-CN" altLang="en-US" sz="2400" dirty="0"/>
          </a:p>
          <a:p>
            <a:endParaRPr lang="en-US" altLang="zh-CN" sz="2400" dirty="0"/>
          </a:p>
          <a:p>
            <a:endParaRPr lang="zh-CN" altLang="en-US" sz="2400" dirty="0"/>
          </a:p>
        </p:txBody>
      </p:sp>
      <p:sp>
        <p:nvSpPr>
          <p:cNvPr id="3" name="文本框 2"/>
          <p:cNvSpPr txBox="1"/>
          <p:nvPr/>
        </p:nvSpPr>
        <p:spPr>
          <a:xfrm>
            <a:off x="4101465" y="189865"/>
            <a:ext cx="44570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风口狙击</a:t>
            </a:r>
            <a:r>
              <a:rPr lang="en-US" altLang="zh-CN" sz="2400" dirty="0">
                <a:solidFill>
                  <a:schemeClr val="bg1"/>
                </a:solidFill>
              </a:rPr>
              <a:t>——</a:t>
            </a:r>
            <a:r>
              <a:rPr lang="zh-CN" altLang="en-US" sz="2400" dirty="0">
                <a:solidFill>
                  <a:schemeClr val="bg1"/>
                </a:solidFill>
              </a:rPr>
              <a:t>为投资保驾护航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75915" y="0"/>
            <a:ext cx="644017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000" dirty="0">
                <a:solidFill>
                  <a:srgbClr val="FFFF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Normal" panose="020B0400000000000000" charset="-122"/>
              </a:rPr>
              <a:t>风口狙击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思源黑体 CN Medium" panose="020B0600000000000000" pitchFamily="34" charset="-122"/>
              <a:ea typeface="思源黑体 CN Medium" panose="020B0600000000000000" pitchFamily="34" charset="-122"/>
              <a:cs typeface="思源黑体 CN Normal" panose="020B04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35355"/>
            <a:ext cx="10698480" cy="532257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20,&quot;width&quot;:2400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KSO_WM_SPECIAL_SOURCE" val="bdnull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COMMONDATA" val="eyJoZGlkIjoiOTAzOTQ3MTIxNjU3MzE4MjhmYTQyMTMwMmMzMTJiOWQifQ=="/>
  <p:tag name="commondata" val="eyJoZGlkIjoiNjMzMjYwMjkzODUxNmM2MmM0YjA0NGU5OGU1OGIwOGMifQ==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1285</Words>
  <Application>WPS 演示</Application>
  <PresentationFormat>宽屏</PresentationFormat>
  <Paragraphs>90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9" baseType="lpstr">
      <vt:lpstr>Arial</vt:lpstr>
      <vt:lpstr>宋体</vt:lpstr>
      <vt:lpstr>Wingdings</vt:lpstr>
      <vt:lpstr>思源黑体 CN Medium</vt:lpstr>
      <vt:lpstr>黑体</vt:lpstr>
      <vt:lpstr>思源黑体 CN Heavy</vt:lpstr>
      <vt:lpstr>思源黑体 CN Bold</vt:lpstr>
      <vt:lpstr>微软雅黑</vt:lpstr>
      <vt:lpstr>思源黑体 CN Normal</vt:lpstr>
      <vt:lpstr>Calibri</vt:lpstr>
      <vt:lpstr>Arial Unicode MS</vt:lpstr>
      <vt:lpstr>等线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280</cp:revision>
  <dcterms:created xsi:type="dcterms:W3CDTF">2024-06-11T06:30:00Z</dcterms:created>
  <dcterms:modified xsi:type="dcterms:W3CDTF">2025-09-17T00:58:30Z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C7704E933E1A4A679033E90DEAB49B71_12</vt:lpwstr>
  </property>
  <property fmtid="{D5CDD505-2E9C-101B-9397-08002B2CF9AE}" pid="3" name="KSOProductBuildVer">
    <vt:lpwstr>2052-12.1.0.22529</vt:lpwstr>
  </property>
</Properties>
</file>