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4274" r:id="rId5"/>
    <p:sldId id="4451" r:id="rId6"/>
    <p:sldId id="4463" r:id="rId7"/>
    <p:sldId id="4464" r:id="rId8"/>
    <p:sldId id="4460" r:id="rId9"/>
    <p:sldId id="4391" r:id="rId10"/>
    <p:sldId id="4440" r:id="rId11"/>
    <p:sldId id="4457" r:id="rId12"/>
    <p:sldId id="4458" r:id="rId13"/>
    <p:sldId id="4442" r:id="rId14"/>
    <p:sldId id="4459" r:id="rId15"/>
    <p:sldId id="4444" r:id="rId16"/>
    <p:sldId id="4465" r:id="rId17"/>
    <p:sldId id="4461" r:id="rId18"/>
    <p:sldId id="4462" r:id="rId19"/>
    <p:sldId id="4453" r:id="rId20"/>
    <p:sldId id="4278" r:id="rId21"/>
    <p:sldId id="270" r:id="rId22"/>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7.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97641-2152-4774-8360-44780691E8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4F2145-BD71-46EC-B4BE-F31170F96B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1_节标题">
    <p:spTree>
      <p:nvGrpSpPr>
        <p:cNvPr id="1" name=""/>
        <p:cNvGrpSpPr/>
        <p:nvPr/>
      </p:nvGrpSpPr>
      <p:grpSpPr>
        <a:xfrm>
          <a:off x="0" y="0"/>
          <a:ext cx="0" cy="0"/>
          <a:chOff x="0" y="0"/>
          <a:chExt cx="0" cy="0"/>
        </a:xfrm>
      </p:grpSpPr>
      <p:pic>
        <p:nvPicPr>
          <p:cNvPr id="2" name="图片 1" descr="图片1"/>
          <p:cNvPicPr>
            <a:picLocks noChangeAspect="1"/>
          </p:cNvPicPr>
          <p:nvPr userDrawn="1"/>
        </p:nvPicPr>
        <p:blipFill>
          <a:blip r:embed="rId2"/>
          <a:stretch>
            <a:fillRect/>
          </a:stretch>
        </p:blipFill>
        <p:spPr>
          <a:xfrm>
            <a:off x="0" y="0"/>
            <a:ext cx="12192000" cy="6858000"/>
          </a:xfrm>
          <a:prstGeom prst="rect">
            <a:avLst/>
          </a:prstGeom>
        </p:spPr>
      </p:pic>
      <p:pic>
        <p:nvPicPr>
          <p:cNvPr id="8" name="图片 7" descr="组 22"/>
          <p:cNvPicPr>
            <a:picLocks noChangeAspect="1"/>
          </p:cNvPicPr>
          <p:nvPr userDrawn="1">
            <p:custDataLst>
              <p:tags r:id="rId3"/>
            </p:custDataLst>
          </p:nvPr>
        </p:nvPicPr>
        <p:blipFill>
          <a:blip r:embed="rId4"/>
          <a:stretch>
            <a:fillRect/>
          </a:stretch>
        </p:blipFill>
        <p:spPr>
          <a:xfrm>
            <a:off x="239395" y="271780"/>
            <a:ext cx="11740515" cy="6456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4.png"/><Relationship Id="rId16" Type="http://schemas.openxmlformats.org/officeDocument/2006/relationships/notesSlide" Target="../notesSlides/notesSlide1.xml"/><Relationship Id="rId15" Type="http://schemas.openxmlformats.org/officeDocument/2006/relationships/slideLayout" Target="../slideLayouts/slideLayout12.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16.xml"/><Relationship Id="rId2" Type="http://schemas.openxmlformats.org/officeDocument/2006/relationships/image" Target="../media/image16.png"/><Relationship Id="rId1" Type="http://schemas.openxmlformats.org/officeDocument/2006/relationships/tags" Target="../tags/ta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矢量智能对象"/>
          <p:cNvPicPr>
            <a:picLocks noChangeAspect="1"/>
          </p:cNvPicPr>
          <p:nvPr userDrawn="1">
            <p:custDataLst>
              <p:tags r:id="rId1"/>
            </p:custDataLst>
          </p:nvPr>
        </p:nvPicPr>
        <p:blipFill>
          <a:blip r:embed="rId2"/>
          <a:stretch>
            <a:fillRect/>
          </a:stretch>
        </p:blipFill>
        <p:spPr>
          <a:xfrm>
            <a:off x="5356225" y="776605"/>
            <a:ext cx="1524000" cy="330200"/>
          </a:xfrm>
          <a:prstGeom prst="rect">
            <a:avLst/>
          </a:prstGeom>
        </p:spPr>
      </p:pic>
      <p:sp>
        <p:nvSpPr>
          <p:cNvPr id="3" name="文本框 2"/>
          <p:cNvSpPr txBox="1"/>
          <p:nvPr/>
        </p:nvSpPr>
        <p:spPr>
          <a:xfrm>
            <a:off x="5458460" y="6190615"/>
            <a:ext cx="1424305" cy="368300"/>
          </a:xfrm>
          <a:prstGeom prst="rect">
            <a:avLst/>
          </a:prstGeom>
          <a:noFill/>
        </p:spPr>
        <p:txBody>
          <a:bodyPr wrap="square" rtlCol="0">
            <a:spAutoFit/>
          </a:bodyPr>
          <a:lstStyle/>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879792" y="1951887"/>
            <a:ext cx="10581005" cy="922020"/>
          </a:xfrm>
          <a:prstGeom prst="rect">
            <a:avLst/>
          </a:prstGeom>
          <a:noFill/>
        </p:spPr>
        <p:txBody>
          <a:bodyPr wrap="square" rtlCol="0">
            <a:spAutoFit/>
          </a:bodyPr>
          <a:lstStyle/>
          <a:p>
            <a:pPr algn="ctr">
              <a:lnSpc>
                <a:spcPct val="90000"/>
              </a:lnSpc>
            </a:pPr>
            <a:r>
              <a:rPr lang="en-US" altLang="zh-CN" sz="6000" dirty="0">
                <a:gradFill>
                  <a:gsLst>
                    <a:gs pos="0">
                      <a:srgbClr val="FFFDF5"/>
                    </a:gs>
                    <a:gs pos="100000">
                      <a:srgbClr val="FFF6CD"/>
                    </a:gs>
                  </a:gsLst>
                  <a:lin ang="5400000" scaled="0"/>
                </a:gradFill>
                <a:latin typeface="思源黑体 CN Heavy" panose="020B0A00000000000000" charset="-122"/>
                <a:ea typeface="思源黑体 CN Heavy" panose="020B0A00000000000000" charset="-122"/>
                <a:cs typeface="思源黑体 CN Bold" panose="020B0800000000000000" charset="-122"/>
              </a:rPr>
              <a:t>2026</a:t>
            </a:r>
            <a:r>
              <a:rPr lang="zh-CN" altLang="en-US" sz="6000" dirty="0">
                <a:gradFill>
                  <a:gsLst>
                    <a:gs pos="0">
                      <a:srgbClr val="FFFDF5"/>
                    </a:gs>
                    <a:gs pos="100000">
                      <a:srgbClr val="FFF6CD"/>
                    </a:gs>
                  </a:gsLst>
                  <a:lin ang="5400000" scaled="0"/>
                </a:gradFill>
                <a:latin typeface="思源黑体 CN Heavy" panose="020B0A00000000000000" charset="-122"/>
                <a:ea typeface="思源黑体 CN Heavy" panose="020B0A00000000000000" charset="-122"/>
                <a:cs typeface="思源黑体 CN Bold" panose="020B0800000000000000" charset="-122"/>
              </a:rPr>
              <a:t>维持结构机会</a:t>
            </a:r>
            <a:endParaRPr lang="zh-CN" altLang="en-US" sz="6000" dirty="0">
              <a:gradFill>
                <a:gsLst>
                  <a:gs pos="0">
                    <a:srgbClr val="FFFDF5"/>
                  </a:gs>
                  <a:gs pos="100000">
                    <a:srgbClr val="FFF6CD"/>
                  </a:gs>
                </a:gsLst>
                <a:lin ang="5400000" scaled="0"/>
              </a:gradFill>
              <a:latin typeface="思源黑体 CN Heavy" panose="020B0A00000000000000" charset="-122"/>
              <a:ea typeface="思源黑体 CN Heavy" panose="020B0A00000000000000" charset="-122"/>
              <a:cs typeface="思源黑体 CN Bold" panose="020B0800000000000000" charset="-122"/>
            </a:endParaRPr>
          </a:p>
        </p:txBody>
      </p:sp>
      <p:sp>
        <p:nvSpPr>
          <p:cNvPr id="9" name="矩形 8"/>
          <p:cNvSpPr/>
          <p:nvPr/>
        </p:nvSpPr>
        <p:spPr>
          <a:xfrm>
            <a:off x="389191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3"/>
            </p:custDataLst>
          </p:nvPr>
        </p:nvSpPr>
        <p:spPr>
          <a:xfrm>
            <a:off x="389826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custDataLst>
              <p:tags r:id="rId4"/>
            </p:custDataLst>
          </p:nvPr>
        </p:nvSpPr>
        <p:spPr>
          <a:xfrm>
            <a:off x="3853815" y="3988435"/>
            <a:ext cx="1143000" cy="368300"/>
          </a:xfrm>
          <a:prstGeom prst="rect">
            <a:avLst/>
          </a:prstGeom>
          <a:noFill/>
        </p:spPr>
        <p:txBody>
          <a:bodyPr wrap="square" rtlCol="0">
            <a:spAutoFit/>
          </a:bodyPr>
          <a:lstStyle/>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5"/>
            </p:custDataLst>
          </p:nvPr>
        </p:nvSpPr>
        <p:spPr>
          <a:xfrm>
            <a:off x="4902835" y="3976370"/>
            <a:ext cx="1162050" cy="368300"/>
          </a:xfrm>
          <a:prstGeom prst="rect">
            <a:avLst/>
          </a:prstGeom>
          <a:noFill/>
        </p:spPr>
        <p:txBody>
          <a:bodyPr wrap="square" rtlCol="0">
            <a:spAutoFit/>
          </a:bodyPr>
          <a:lstStyle/>
          <a:p>
            <a:r>
              <a:rPr lang="zh-CN" altLang="en-US"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陈灼基</a:t>
            </a:r>
            <a:endParaRPr lang="zh-CN" altLang="en-US"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a:off x="3891915" y="4490348"/>
            <a:ext cx="5094178" cy="1552132"/>
            <a:chOff x="7093" y="6622"/>
            <a:chExt cx="8109" cy="1978"/>
          </a:xfrm>
        </p:grpSpPr>
        <p:sp>
          <p:nvSpPr>
            <p:cNvPr id="18" name="矩形 17"/>
            <p:cNvSpPr/>
            <p:nvPr>
              <p:custDataLst>
                <p:tags r:id="rId6"/>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7"/>
              </p:custDataLst>
            </p:nvPr>
          </p:nvSpPr>
          <p:spPr>
            <a:xfrm>
              <a:off x="7105" y="6626"/>
              <a:ext cx="2321"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custDataLst>
                <p:tags r:id="rId8"/>
              </p:custDataLst>
            </p:nvPr>
          </p:nvSpPr>
          <p:spPr>
            <a:xfrm>
              <a:off x="7261" y="6627"/>
              <a:ext cx="2009" cy="469"/>
            </a:xfrm>
            <a:prstGeom prst="rect">
              <a:avLst/>
            </a:prstGeom>
            <a:noFill/>
          </p:spPr>
          <p:txBody>
            <a:bodyPr wrap="square" rtlCol="0">
              <a:spAutoFit/>
            </a:bodyPr>
            <a:lstStyle/>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9"/>
              </p:custDataLst>
            </p:nvPr>
          </p:nvSpPr>
          <p:spPr>
            <a:xfrm>
              <a:off x="9470" y="6622"/>
              <a:ext cx="5732" cy="1978"/>
            </a:xfrm>
            <a:prstGeom prst="rect">
              <a:avLst/>
            </a:prstGeom>
            <a:noFill/>
          </p:spPr>
          <p:txBody>
            <a:bodyPr wrap="square" rtlCol="0">
              <a:noAutofit/>
            </a:bodyPr>
            <a:lstStyle/>
            <a:p>
              <a:r>
                <a:rPr lang="zh-CN" altLang="en-US" b="1" dirty="0">
                  <a:solidFill>
                    <a:schemeClr val="bg1"/>
                  </a:solidFill>
                  <a:latin typeface="微软雅黑" panose="020B0503020204020204" charset="-122"/>
                  <a:ea typeface="微软雅黑" panose="020B0503020204020204" charset="-122"/>
                  <a:sym typeface="+mn-ea"/>
                </a:rPr>
                <a:t>投顾从业：</a:t>
              </a:r>
              <a:r>
                <a:rPr lang="en-US" altLang="zh-CN" b="1" dirty="0">
                  <a:solidFill>
                    <a:schemeClr val="bg1"/>
                  </a:solidFill>
                  <a:latin typeface="微软雅黑" panose="020B0503020204020204" charset="-122"/>
                  <a:ea typeface="微软雅黑" panose="020B0503020204020204" charset="-122"/>
                  <a:sym typeface="+mn-ea"/>
                </a:rPr>
                <a:t>A1120620030004</a:t>
              </a:r>
              <a:endParaRPr lang="en-US" altLang="zh-CN" b="1" dirty="0">
                <a:solidFill>
                  <a:schemeClr val="bg1"/>
                </a:solidFill>
                <a:latin typeface="微软雅黑" panose="020B0503020204020204" charset="-122"/>
                <a:ea typeface="微软雅黑" panose="020B0503020204020204" charset="-122"/>
                <a:sym typeface="+mn-ea"/>
              </a:endParaRPr>
            </a:p>
            <a:p>
              <a:endParaRPr lang="zh-CN" altLang="en-US"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r>
                <a:rPr lang="zh-CN" altLang="en-US"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r>
                <a:rPr lang="en-US" altLang="zh-CN"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P1069558100002</a:t>
              </a:r>
              <a:endParaRPr lang="en-US" altLang="zh-CN"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endParaRPr lang="en-US" altLang="zh-CN"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grpSp>
        <p:nvGrpSpPr>
          <p:cNvPr id="32" name="组合 31"/>
          <p:cNvGrpSpPr/>
          <p:nvPr/>
        </p:nvGrpSpPr>
        <p:grpSpPr>
          <a:xfrm>
            <a:off x="6170295" y="3982720"/>
            <a:ext cx="3074373" cy="381327"/>
            <a:chOff x="10918" y="5734"/>
            <a:chExt cx="5059" cy="668"/>
          </a:xfrm>
        </p:grpSpPr>
        <p:sp>
          <p:nvSpPr>
            <p:cNvPr id="27" name="矩形 26"/>
            <p:cNvSpPr/>
            <p:nvPr>
              <p:custDataLst>
                <p:tags r:id="rId10"/>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custDataLst>
                <p:tags r:id="rId11"/>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custDataLst>
                <p:tags r:id="rId12"/>
              </p:custDataLst>
            </p:nvPr>
          </p:nvSpPr>
          <p:spPr>
            <a:xfrm>
              <a:off x="10918" y="5757"/>
              <a:ext cx="2009" cy="645"/>
            </a:xfrm>
            <a:prstGeom prst="rect">
              <a:avLst/>
            </a:prstGeom>
            <a:noFill/>
          </p:spPr>
          <p:txBody>
            <a:bodyPr wrap="square" rtlCol="0">
              <a:spAutoFit/>
            </a:bodyPr>
            <a:lstStyle/>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3"/>
              </p:custDataLst>
            </p:nvPr>
          </p:nvSpPr>
          <p:spPr>
            <a:xfrm>
              <a:off x="12700" y="5745"/>
              <a:ext cx="3277" cy="617"/>
            </a:xfrm>
            <a:prstGeom prst="rect">
              <a:avLst/>
            </a:prstGeom>
            <a:noFill/>
          </p:spPr>
          <p:txBody>
            <a:bodyPr wrap="square" rtlCol="0">
              <a:spAutoFit/>
            </a:bodyPr>
            <a:lstStyle/>
            <a:p>
              <a:r>
                <a:rPr lang="en-US" altLang="zh-CN" sz="1700"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a:t>
              </a:r>
              <a:endParaRPr lang="en-US" altLang="zh-CN" sz="1700" dirty="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Tree>
    <p:custDataLst>
      <p:tags r:id="rId1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0595" y="1021715"/>
            <a:ext cx="10290810" cy="3046095"/>
          </a:xfrm>
          <a:prstGeom prst="rect">
            <a:avLst/>
          </a:prstGeom>
          <a:noFill/>
        </p:spPr>
        <p:txBody>
          <a:bodyPr wrap="square" rtlCol="0">
            <a:spAutoFit/>
          </a:bodyPr>
          <a:lstStyle/>
          <a:p>
            <a:endParaRPr lang="en-US" altLang="zh-CN" sz="2400" dirty="0"/>
          </a:p>
          <a:p>
            <a:endParaRPr lang="en-US" altLang="zh-CN" sz="2400" dirty="0"/>
          </a:p>
          <a:p>
            <a:r>
              <a:rPr lang="en-US" altLang="zh-CN" sz="2400" dirty="0"/>
              <a:t>1</a:t>
            </a:r>
            <a:r>
              <a:rPr lang="zh-CN" altLang="en-US" sz="2400" dirty="0"/>
              <a:t>、控盘双突破（智能辅助线、</a:t>
            </a:r>
            <a:r>
              <a:rPr lang="en-US" altLang="zh-CN" sz="2400" dirty="0"/>
              <a:t>20</a:t>
            </a:r>
            <a:r>
              <a:rPr lang="zh-CN" altLang="en-US" sz="2400" dirty="0"/>
              <a:t>日、</a:t>
            </a:r>
            <a:r>
              <a:rPr lang="en-US" altLang="zh-CN" sz="2400" dirty="0"/>
              <a:t>10</a:t>
            </a:r>
            <a:r>
              <a:rPr lang="zh-CN" altLang="en-US" sz="2400" dirty="0"/>
              <a:t>日、</a:t>
            </a:r>
            <a:r>
              <a:rPr lang="en-US" altLang="zh-CN" sz="2400" dirty="0"/>
              <a:t>5</a:t>
            </a:r>
            <a:r>
              <a:rPr lang="zh-CN" altLang="en-US" sz="2400" dirty="0"/>
              <a:t>日均线），走向上的趋势</a:t>
            </a:r>
            <a:endParaRPr lang="en-US" altLang="zh-CN" sz="2400" dirty="0"/>
          </a:p>
          <a:p>
            <a:endParaRPr lang="en-US" altLang="zh-CN" sz="2400" dirty="0"/>
          </a:p>
          <a:p>
            <a:endParaRPr lang="en-US" altLang="zh-CN" sz="2400" dirty="0"/>
          </a:p>
          <a:p>
            <a:r>
              <a:rPr lang="en-US" altLang="zh-CN" sz="2400" dirty="0"/>
              <a:t>2</a:t>
            </a:r>
            <a:r>
              <a:rPr lang="zh-CN" altLang="en-US" sz="2400" dirty="0"/>
              <a:t>、主题猎手战法：结合热点、</a:t>
            </a:r>
            <a:r>
              <a:rPr lang="en-US" altLang="zh-CN" sz="2400" dirty="0"/>
              <a:t>L2</a:t>
            </a:r>
            <a:r>
              <a:rPr lang="zh-CN" altLang="en-US" sz="2400" dirty="0"/>
              <a:t>资金等指标</a:t>
            </a:r>
            <a:endParaRPr lang="zh-CN" altLang="en-US" sz="2400" dirty="0"/>
          </a:p>
          <a:p>
            <a:endParaRPr lang="zh-CN" altLang="en-US" sz="2400" dirty="0"/>
          </a:p>
          <a:p>
            <a:endParaRPr lang="zh-CN" altLang="en-US" sz="2400" dirty="0">
              <a:solidFill>
                <a:srgbClr val="FF0000"/>
              </a:solidFill>
            </a:endParaRPr>
          </a:p>
        </p:txBody>
      </p:sp>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当前的操作思路</a:t>
            </a:r>
            <a:endParaRPr lang="zh-CN" altLang="en-US" sz="24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01770" y="736600"/>
            <a:ext cx="5784850" cy="5384800"/>
          </a:xfrm>
          <a:prstGeom prst="rect">
            <a:avLst/>
          </a:prstGeom>
          <a:noFill/>
        </p:spPr>
        <p:txBody>
          <a:bodyPr wrap="square" rtlCol="0">
            <a:spAutoFit/>
          </a:bodyPr>
          <a:lstStyle/>
          <a:p>
            <a:endParaRPr lang="en-US" altLang="zh-CN" sz="2400" dirty="0"/>
          </a:p>
          <a:p>
            <a:r>
              <a:rPr lang="zh-CN" altLang="en-US" sz="2000" dirty="0">
                <a:solidFill>
                  <a:srgbClr val="FF0000"/>
                </a:solidFill>
              </a:rPr>
              <a:t>当你理解人心，你才理解市场。</a:t>
            </a:r>
            <a:endParaRPr lang="zh-CN" altLang="en-US" sz="2000" dirty="0"/>
          </a:p>
          <a:p>
            <a:endParaRPr lang="en-US" altLang="zh-CN" sz="2000" dirty="0"/>
          </a:p>
          <a:p>
            <a:r>
              <a:rPr lang="zh-CN" altLang="en-US" sz="2000" dirty="0"/>
              <a:t>你会发现：</a:t>
            </a:r>
            <a:endParaRPr lang="zh-CN" altLang="en-US" sz="2000" dirty="0"/>
          </a:p>
          <a:p>
            <a:endParaRPr lang="en-US" altLang="zh-CN" sz="2000" dirty="0"/>
          </a:p>
          <a:p>
            <a:r>
              <a:rPr lang="zh-CN" altLang="en-US" sz="2000" dirty="0"/>
              <a:t>大家很兴奋的时候，就是短线顶部附近</a:t>
            </a:r>
            <a:endParaRPr lang="zh-CN" altLang="en-US" sz="2000" dirty="0"/>
          </a:p>
          <a:p>
            <a:endParaRPr lang="en-US" altLang="zh-CN" sz="2000" dirty="0"/>
          </a:p>
          <a:p>
            <a:r>
              <a:rPr lang="zh-CN" altLang="en-US" sz="2000" dirty="0"/>
              <a:t>大家很绝望的时候，就离短期底部不远</a:t>
            </a:r>
            <a:endParaRPr lang="zh-CN" altLang="en-US" sz="2000" dirty="0"/>
          </a:p>
          <a:p>
            <a:endParaRPr lang="en-US" altLang="zh-CN" sz="2000" dirty="0"/>
          </a:p>
          <a:p>
            <a:r>
              <a:rPr lang="zh-CN" altLang="en-US" sz="2000" dirty="0"/>
              <a:t>大家都在喊风险的时候，其实风险不大</a:t>
            </a:r>
            <a:endParaRPr lang="zh-CN" altLang="en-US" sz="2000" dirty="0"/>
          </a:p>
          <a:p>
            <a:endParaRPr lang="en-US" altLang="zh-CN" sz="2000" dirty="0"/>
          </a:p>
          <a:p>
            <a:r>
              <a:rPr lang="zh-CN" altLang="en-US" sz="2000" dirty="0"/>
              <a:t>大家都在喊机会的时候，其实机会较少</a:t>
            </a:r>
            <a:endParaRPr lang="zh-CN" altLang="en-US" sz="2000" dirty="0"/>
          </a:p>
          <a:p>
            <a:endParaRPr lang="en-US" altLang="zh-CN" sz="2000" dirty="0"/>
          </a:p>
          <a:p>
            <a:r>
              <a:rPr lang="zh-CN" altLang="en-US" sz="2000" dirty="0"/>
              <a:t>行情从来不是</a:t>
            </a:r>
            <a:r>
              <a:rPr lang="en-US" altLang="zh-CN" sz="2000" dirty="0"/>
              <a:t> K </a:t>
            </a:r>
            <a:r>
              <a:rPr lang="zh-CN" altLang="en-US" sz="2000" dirty="0"/>
              <a:t>线里的秘密，</a:t>
            </a:r>
            <a:endParaRPr lang="zh-CN" altLang="en-US" sz="2000" dirty="0"/>
          </a:p>
          <a:p>
            <a:endParaRPr lang="en-US" altLang="zh-CN" sz="2000" dirty="0"/>
          </a:p>
          <a:p>
            <a:r>
              <a:rPr lang="zh-CN" altLang="en-US" sz="2000" dirty="0"/>
              <a:t>而是大众情绪的</a:t>
            </a:r>
            <a:r>
              <a:rPr lang="en-US" altLang="zh-CN" sz="2000" dirty="0"/>
              <a:t>“</a:t>
            </a:r>
            <a:r>
              <a:rPr lang="zh-CN" altLang="en-US" sz="2000" dirty="0"/>
              <a:t>平均值</a:t>
            </a:r>
            <a:r>
              <a:rPr lang="en-US" altLang="zh-CN" sz="2000" dirty="0"/>
              <a:t>”</a:t>
            </a:r>
            <a:r>
              <a:rPr lang="zh-CN" altLang="en-US" sz="2000" dirty="0"/>
              <a:t>。</a:t>
            </a:r>
            <a:endParaRPr lang="zh-CN" altLang="en-US" sz="2000" dirty="0"/>
          </a:p>
          <a:p>
            <a:endParaRPr lang="zh-CN" altLang="en-US" sz="2000" dirty="0">
              <a:solidFill>
                <a:srgbClr val="FF0000"/>
              </a:solidFill>
            </a:endParaRPr>
          </a:p>
        </p:txBody>
      </p:sp>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精辟投资格言</a:t>
            </a:r>
            <a:endParaRPr lang="zh-CN" altLang="en-US" sz="24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投资报告查看方法</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1021080" y="908050"/>
            <a:ext cx="9740900" cy="521271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001770" y="736600"/>
            <a:ext cx="5784850" cy="5384800"/>
          </a:xfrm>
          <a:prstGeom prst="rect">
            <a:avLst/>
          </a:prstGeom>
          <a:noFill/>
        </p:spPr>
        <p:txBody>
          <a:bodyPr wrap="square" rtlCol="0">
            <a:spAutoFit/>
          </a:bodyPr>
          <a:lstStyle/>
          <a:p>
            <a:endParaRPr lang="en-US" altLang="zh-CN" sz="2400" dirty="0"/>
          </a:p>
          <a:p>
            <a:r>
              <a:rPr lang="zh-CN" altLang="en-US" sz="2000" dirty="0">
                <a:solidFill>
                  <a:srgbClr val="FF0000"/>
                </a:solidFill>
              </a:rPr>
              <a:t>当你理解人心，你才理解市场。</a:t>
            </a:r>
            <a:endParaRPr lang="zh-CN" altLang="en-US" sz="2000" dirty="0"/>
          </a:p>
          <a:p>
            <a:endParaRPr lang="en-US" altLang="zh-CN" sz="2000" dirty="0"/>
          </a:p>
          <a:p>
            <a:r>
              <a:rPr lang="zh-CN" altLang="en-US" sz="2000" dirty="0"/>
              <a:t>你会发现：</a:t>
            </a:r>
            <a:endParaRPr lang="zh-CN" altLang="en-US" sz="2000" dirty="0"/>
          </a:p>
          <a:p>
            <a:endParaRPr lang="en-US" altLang="zh-CN" sz="2000" dirty="0"/>
          </a:p>
          <a:p>
            <a:r>
              <a:rPr lang="zh-CN" altLang="en-US" sz="2000" dirty="0"/>
              <a:t>大家很兴奋的时候，就是短线顶部附近</a:t>
            </a:r>
            <a:endParaRPr lang="zh-CN" altLang="en-US" sz="2000" dirty="0"/>
          </a:p>
          <a:p>
            <a:endParaRPr lang="en-US" altLang="zh-CN" sz="2000" dirty="0"/>
          </a:p>
          <a:p>
            <a:r>
              <a:rPr lang="zh-CN" altLang="en-US" sz="2000" dirty="0"/>
              <a:t>大家很绝望的时候，就离短期底部不远</a:t>
            </a:r>
            <a:endParaRPr lang="zh-CN" altLang="en-US" sz="2000" dirty="0"/>
          </a:p>
          <a:p>
            <a:endParaRPr lang="en-US" altLang="zh-CN" sz="2000" dirty="0"/>
          </a:p>
          <a:p>
            <a:r>
              <a:rPr lang="zh-CN" altLang="en-US" sz="2000" dirty="0"/>
              <a:t>大家都在喊风险的时候，其实风险不大</a:t>
            </a:r>
            <a:endParaRPr lang="zh-CN" altLang="en-US" sz="2000" dirty="0"/>
          </a:p>
          <a:p>
            <a:endParaRPr lang="en-US" altLang="zh-CN" sz="2000" dirty="0"/>
          </a:p>
          <a:p>
            <a:r>
              <a:rPr lang="zh-CN" altLang="en-US" sz="2000" dirty="0"/>
              <a:t>大家都在喊机会的时候，其实机会较少</a:t>
            </a:r>
            <a:endParaRPr lang="zh-CN" altLang="en-US" sz="2000" dirty="0"/>
          </a:p>
          <a:p>
            <a:endParaRPr lang="en-US" altLang="zh-CN" sz="2000" dirty="0"/>
          </a:p>
          <a:p>
            <a:r>
              <a:rPr lang="zh-CN" altLang="en-US" sz="2000" dirty="0"/>
              <a:t>行情从来不是</a:t>
            </a:r>
            <a:r>
              <a:rPr lang="en-US" altLang="zh-CN" sz="2000" dirty="0"/>
              <a:t> K </a:t>
            </a:r>
            <a:r>
              <a:rPr lang="zh-CN" altLang="en-US" sz="2000" dirty="0"/>
              <a:t>线里的秘密，</a:t>
            </a:r>
            <a:endParaRPr lang="zh-CN" altLang="en-US" sz="2000" dirty="0"/>
          </a:p>
          <a:p>
            <a:endParaRPr lang="en-US" altLang="zh-CN" sz="2000" dirty="0"/>
          </a:p>
          <a:p>
            <a:r>
              <a:rPr lang="zh-CN" altLang="en-US" sz="2000" dirty="0"/>
              <a:t>而是大众情绪的</a:t>
            </a:r>
            <a:r>
              <a:rPr lang="en-US" altLang="zh-CN" sz="2000" dirty="0"/>
              <a:t>“</a:t>
            </a:r>
            <a:r>
              <a:rPr lang="zh-CN" altLang="en-US" sz="2000" dirty="0"/>
              <a:t>平均值</a:t>
            </a:r>
            <a:r>
              <a:rPr lang="en-US" altLang="zh-CN" sz="2000" dirty="0"/>
              <a:t>”</a:t>
            </a:r>
            <a:r>
              <a:rPr lang="zh-CN" altLang="en-US" sz="2000" dirty="0"/>
              <a:t>。</a:t>
            </a:r>
            <a:endParaRPr lang="zh-CN" altLang="en-US" sz="2000" dirty="0"/>
          </a:p>
          <a:p>
            <a:endParaRPr lang="zh-CN" altLang="en-US" sz="2000" dirty="0">
              <a:solidFill>
                <a:srgbClr val="FF0000"/>
              </a:solidFill>
            </a:endParaRPr>
          </a:p>
        </p:txBody>
      </p:sp>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精辟投资格言</a:t>
            </a:r>
            <a:endParaRPr lang="zh-CN" altLang="en-US" sz="24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精辟投资格言</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1753870" y="874395"/>
            <a:ext cx="8663940" cy="52501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0990" y="990600"/>
            <a:ext cx="11159490" cy="5144770"/>
          </a:xfrm>
          <a:prstGeom prst="rect">
            <a:avLst/>
          </a:prstGeom>
          <a:noFill/>
        </p:spPr>
        <p:txBody>
          <a:bodyPr wrap="square" rtlCol="0">
            <a:noAutofit/>
          </a:bodyPr>
          <a:lstStyle/>
          <a:p>
            <a:r>
              <a:rPr lang="en-US" altLang="zh-CN" sz="2000" dirty="0"/>
              <a:t>1</a:t>
            </a:r>
            <a:r>
              <a:rPr lang="zh-CN" altLang="en-US" sz="2000" dirty="0"/>
              <a:t>、人工智能：</a:t>
            </a:r>
            <a:endParaRPr lang="zh-CN" altLang="en-US" sz="2000" dirty="0"/>
          </a:p>
          <a:p>
            <a:r>
              <a:rPr lang="zh-CN" altLang="en-US" sz="2000" dirty="0"/>
              <a:t>工业和信息化部、国家发展改革委等七部门近日联合印发《新型电池产业发展“十五五”规划》。《规划》提出到2030年，我国新型电池产业规模实现稳步增长的目标，到2030年，我国新型电池产业全链条创新能力持续增强，先进电极材料、新型电解质等取得新突破，新体系电池研发取得重大进展，全固态电池初步实现规模化应用，长寿命锂电池循环寿命达到15000次。</a:t>
            </a:r>
            <a:endParaRPr lang="zh-CN" altLang="en-US" sz="2000" dirty="0"/>
          </a:p>
          <a:p>
            <a:endParaRPr lang="en-US" altLang="zh-CN" sz="2000" dirty="0"/>
          </a:p>
          <a:p>
            <a:r>
              <a:rPr lang="en-US" altLang="zh-CN" sz="2000" dirty="0"/>
              <a:t>2</a:t>
            </a:r>
            <a:r>
              <a:rPr lang="zh-CN" altLang="en-US" sz="2000" dirty="0"/>
              <a:t>、大消费：</a:t>
            </a:r>
            <a:endParaRPr lang="zh-CN" altLang="en-US" sz="2000" dirty="0"/>
          </a:p>
          <a:p>
            <a:endParaRPr lang="zh-CN" altLang="en-US" sz="2000" dirty="0"/>
          </a:p>
          <a:p>
            <a:r>
              <a:rPr lang="zh-CN" altLang="en-US" sz="2000" dirty="0"/>
              <a:t>中国人民银行等八部门印发《关于金融支持服务业扩能提质的指导意见》。《意见》强调，要构建多层次组织服务体系，加大生产性服务业金融支持力度，助力提升科技服务、现代物流、商务服务等发展能级；提高生活性服务业金融服务水平，促进住宿餐饮、居民服务、养老托育、文体旅游等高质量发展。</a:t>
            </a:r>
            <a:endParaRPr lang="zh-CN" altLang="en-US" sz="2000" dirty="0"/>
          </a:p>
        </p:txBody>
      </p:sp>
      <p:sp>
        <p:nvSpPr>
          <p:cNvPr id="3" name="文本框 2"/>
          <p:cNvSpPr txBox="1"/>
          <p:nvPr/>
        </p:nvSpPr>
        <p:spPr>
          <a:xfrm>
            <a:off x="4873625" y="189865"/>
            <a:ext cx="4566285" cy="460375"/>
          </a:xfrm>
          <a:prstGeom prst="rect">
            <a:avLst/>
          </a:prstGeom>
          <a:noFill/>
        </p:spPr>
        <p:txBody>
          <a:bodyPr wrap="square" rtlCol="0">
            <a:spAutoFit/>
          </a:bodyPr>
          <a:lstStyle/>
          <a:p>
            <a:r>
              <a:rPr lang="zh-CN" altLang="en-US" sz="2400" dirty="0">
                <a:solidFill>
                  <a:schemeClr val="bg1"/>
                </a:solidFill>
              </a:rPr>
              <a:t>今日热门消息解读</a:t>
            </a:r>
            <a:endParaRPr lang="zh-CN" altLang="en-US" sz="24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3280" y="1253490"/>
            <a:ext cx="10052050" cy="4636135"/>
          </a:xfrm>
          <a:prstGeom prst="rect">
            <a:avLst/>
          </a:prstGeom>
          <a:noFill/>
        </p:spPr>
        <p:txBody>
          <a:bodyPr wrap="square" rtlCol="0">
            <a:noAutofit/>
          </a:bodyPr>
          <a:lstStyle/>
          <a:p>
            <a:r>
              <a:rPr lang="en-US" altLang="zh-CN" sz="2000" dirty="0"/>
              <a:t>3</a:t>
            </a:r>
            <a:r>
              <a:rPr lang="zh-CN" altLang="en-US" sz="2000" dirty="0"/>
              <a:t>、机器人：</a:t>
            </a:r>
            <a:endParaRPr lang="zh-CN" altLang="en-US" sz="2000" dirty="0"/>
          </a:p>
          <a:p>
            <a:endParaRPr lang="en-US" altLang="zh-CN" sz="2000" dirty="0"/>
          </a:p>
          <a:p>
            <a:r>
              <a:rPr lang="zh-CN" altLang="en-US" sz="2000" dirty="0"/>
              <a:t>安徽省人民政府办公厅发布关于推动机器人产业高质量发展的实施意见，其中提出，突出产业发展重点。以市场需求为导向，加大整机、核心零部件、智能模型、后市场等环节布局力度。巩固提升工业机器人优势，重点布局人形机器人，聚焦情感交互、商业服务、养老康复等领域，加快推动产品熟化和规模化应用。</a:t>
            </a:r>
            <a:endParaRPr lang="zh-CN" altLang="en-US" sz="2000" dirty="0"/>
          </a:p>
        </p:txBody>
      </p:sp>
      <p:sp>
        <p:nvSpPr>
          <p:cNvPr id="3" name="文本框 2"/>
          <p:cNvSpPr txBox="1"/>
          <p:nvPr/>
        </p:nvSpPr>
        <p:spPr>
          <a:xfrm>
            <a:off x="4873625" y="189865"/>
            <a:ext cx="4566285" cy="460375"/>
          </a:xfrm>
          <a:prstGeom prst="rect">
            <a:avLst/>
          </a:prstGeom>
          <a:noFill/>
        </p:spPr>
        <p:txBody>
          <a:bodyPr wrap="square" rtlCol="0">
            <a:spAutoFit/>
          </a:bodyPr>
          <a:lstStyle/>
          <a:p>
            <a:r>
              <a:rPr lang="zh-CN" altLang="en-US" sz="2400" dirty="0">
                <a:solidFill>
                  <a:schemeClr val="bg1"/>
                </a:solidFill>
              </a:rPr>
              <a:t>今日热门消息解读</a:t>
            </a:r>
            <a:endParaRPr lang="zh-CN" altLang="en-US" sz="24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2710" y="1044575"/>
            <a:ext cx="10701655" cy="4636135"/>
          </a:xfrm>
          <a:prstGeom prst="rect">
            <a:avLst/>
          </a:prstGeom>
          <a:noFill/>
        </p:spPr>
        <p:txBody>
          <a:bodyPr wrap="square" rtlCol="0">
            <a:noAutofit/>
          </a:bodyPr>
          <a:lstStyle/>
          <a:p>
            <a:endParaRPr lang="zh-CN" altLang="en-US" sz="2000" dirty="0"/>
          </a:p>
        </p:txBody>
      </p:sp>
      <p:sp>
        <p:nvSpPr>
          <p:cNvPr id="3" name="文本框 2"/>
          <p:cNvSpPr txBox="1"/>
          <p:nvPr/>
        </p:nvSpPr>
        <p:spPr>
          <a:xfrm>
            <a:off x="4873625" y="189865"/>
            <a:ext cx="4566285" cy="460375"/>
          </a:xfrm>
          <a:prstGeom prst="rect">
            <a:avLst/>
          </a:prstGeom>
          <a:noFill/>
        </p:spPr>
        <p:txBody>
          <a:bodyPr wrap="square" rtlCol="0">
            <a:spAutoFit/>
          </a:bodyPr>
          <a:lstStyle/>
          <a:p>
            <a:r>
              <a:rPr lang="zh-CN" altLang="en-US" sz="2400" dirty="0">
                <a:solidFill>
                  <a:schemeClr val="bg1"/>
                </a:solidFill>
              </a:rPr>
              <a:t>量化六大战法</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1227455" y="937895"/>
            <a:ext cx="9737090" cy="49815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40410" y="827405"/>
            <a:ext cx="7626985" cy="2240915"/>
          </a:xfrm>
          <a:prstGeom prst="rect">
            <a:avLst/>
          </a:prstGeom>
          <a:noFill/>
        </p:spPr>
        <p:txBody>
          <a:bodyPr wrap="square" rtlCol="0">
            <a:noAutofit/>
          </a:bodyPr>
          <a:lstStyle/>
          <a:p>
            <a:r>
              <a:rPr lang="zh-CN" altLang="en-US" sz="2400" dirty="0"/>
              <a:t>购买网址链接：研究院</a:t>
            </a:r>
            <a:r>
              <a:rPr lang="en-US" altLang="zh-CN" sz="2400" dirty="0"/>
              <a:t>——</a:t>
            </a:r>
            <a:r>
              <a:rPr lang="zh-CN" altLang="en-US" sz="2400" dirty="0"/>
              <a:t>经传好课</a:t>
            </a:r>
            <a:r>
              <a:rPr lang="en-US" altLang="zh-CN" sz="2400" dirty="0"/>
              <a:t>  </a:t>
            </a:r>
            <a:endParaRPr lang="en-US" altLang="zh-CN" sz="2400" dirty="0"/>
          </a:p>
          <a:p>
            <a:endParaRPr lang="en-US" altLang="zh-CN" sz="2400" dirty="0"/>
          </a:p>
          <a:p>
            <a:r>
              <a:rPr lang="en-US" altLang="zh-CN" sz="2000" dirty="0"/>
              <a:t>https://toujiao.n8n8.cn/jz-course/course-detail/376.html</a:t>
            </a:r>
            <a:endParaRPr lang="en-US" altLang="zh-CN" sz="2000" dirty="0"/>
          </a:p>
        </p:txBody>
      </p:sp>
      <p:sp>
        <p:nvSpPr>
          <p:cNvPr id="3" name="文本框 2"/>
          <p:cNvSpPr txBox="1"/>
          <p:nvPr/>
        </p:nvSpPr>
        <p:spPr>
          <a:xfrm>
            <a:off x="4873625" y="189865"/>
            <a:ext cx="4566285" cy="460375"/>
          </a:xfrm>
          <a:prstGeom prst="rect">
            <a:avLst/>
          </a:prstGeom>
          <a:noFill/>
        </p:spPr>
        <p:txBody>
          <a:bodyPr wrap="square" rtlCol="0">
            <a:spAutoFit/>
          </a:bodyPr>
          <a:lstStyle/>
          <a:p>
            <a:r>
              <a:rPr lang="zh-CN" altLang="en-US" sz="2400" dirty="0">
                <a:solidFill>
                  <a:schemeClr val="bg1"/>
                </a:solidFill>
              </a:rPr>
              <a:t>购买链接与具体提纲</a:t>
            </a:r>
            <a:endParaRPr lang="zh-CN" altLang="en-US" sz="2400" dirty="0">
              <a:solidFill>
                <a:schemeClr val="bg1"/>
              </a:solidFill>
            </a:endParaRPr>
          </a:p>
        </p:txBody>
      </p:sp>
      <p:pic>
        <p:nvPicPr>
          <p:cNvPr id="6" name="图片 5"/>
          <p:cNvPicPr>
            <a:picLocks noChangeAspect="1"/>
          </p:cNvPicPr>
          <p:nvPr/>
        </p:nvPicPr>
        <p:blipFill>
          <a:blip r:embed="rId1"/>
          <a:stretch>
            <a:fillRect/>
          </a:stretch>
        </p:blipFill>
        <p:spPr>
          <a:xfrm>
            <a:off x="977900" y="2081530"/>
            <a:ext cx="2841625" cy="3619500"/>
          </a:xfrm>
          <a:prstGeom prst="rect">
            <a:avLst/>
          </a:prstGeom>
        </p:spPr>
      </p:pic>
      <p:pic>
        <p:nvPicPr>
          <p:cNvPr id="7" name="图片 6"/>
          <p:cNvPicPr>
            <a:picLocks noChangeAspect="1"/>
          </p:cNvPicPr>
          <p:nvPr/>
        </p:nvPicPr>
        <p:blipFill>
          <a:blip r:embed="rId2"/>
          <a:stretch>
            <a:fillRect/>
          </a:stretch>
        </p:blipFill>
        <p:spPr>
          <a:xfrm>
            <a:off x="4783455" y="2081530"/>
            <a:ext cx="2889250" cy="3619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量化届丰碑</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369570" y="1009650"/>
            <a:ext cx="11499215" cy="4838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4745" y="960755"/>
            <a:ext cx="10610215" cy="3655695"/>
          </a:xfrm>
          <a:prstGeom prst="rect">
            <a:avLst/>
          </a:prstGeom>
          <a:noFill/>
        </p:spPr>
        <p:txBody>
          <a:bodyPr wrap="square" rtlCol="0">
            <a:noAutofit/>
          </a:bodyPr>
          <a:lstStyle/>
          <a:p>
            <a:r>
              <a:rPr lang="zh-CN" sz="2000" dirty="0"/>
              <a:t>仓位：五成</a:t>
            </a:r>
            <a:r>
              <a:rPr lang="en-US" altLang="zh-CN" sz="2000" dirty="0"/>
              <a:t>——</a:t>
            </a:r>
            <a:r>
              <a:rPr lang="zh-CN" altLang="en-US" sz="2000" dirty="0"/>
              <a:t>七成</a:t>
            </a:r>
            <a:endParaRPr lang="zh-CN" sz="2000" dirty="0"/>
          </a:p>
          <a:p>
            <a:endParaRPr lang="zh-CN" altLang="en-US" sz="2000" dirty="0"/>
          </a:p>
          <a:p>
            <a:r>
              <a:rPr lang="zh-CN" altLang="en-US" sz="2000" dirty="0"/>
              <a:t>策略：两个中线个股，两个短线个股</a:t>
            </a:r>
            <a:endParaRPr lang="zh-CN" altLang="en-US" sz="2000" dirty="0"/>
          </a:p>
          <a:p>
            <a:r>
              <a:rPr lang="zh-CN" altLang="en-US" sz="2000" dirty="0"/>
              <a:t> </a:t>
            </a:r>
            <a:r>
              <a:rPr lang="en-US" altLang="zh-CN" sz="2000" dirty="0"/>
              <a:t>            </a:t>
            </a:r>
            <a:endParaRPr lang="en-US" altLang="zh-CN" sz="2000" dirty="0"/>
          </a:p>
          <a:p>
            <a:r>
              <a:rPr lang="en-US" altLang="zh-CN" sz="2000" dirty="0"/>
              <a:t>             </a:t>
            </a:r>
            <a:r>
              <a:rPr lang="zh-CN" altLang="en-US" sz="2000" dirty="0"/>
              <a:t>或者，三个中线、吃波段收益，一个短线</a:t>
            </a:r>
            <a:endParaRPr lang="zh-CN" altLang="en-US" sz="2000" dirty="0"/>
          </a:p>
          <a:p>
            <a:endParaRPr lang="zh-CN" altLang="en-US" sz="2000" dirty="0"/>
          </a:p>
          <a:p>
            <a:r>
              <a:rPr lang="en-US" altLang="zh-CN" sz="2000" dirty="0"/>
              <a:t>             </a:t>
            </a:r>
            <a:r>
              <a:rPr lang="zh-CN" altLang="en-US" sz="2000" dirty="0"/>
              <a:t>剩余资金灵活做</a:t>
            </a:r>
            <a:r>
              <a:rPr lang="en-US" altLang="zh-CN" sz="2000" dirty="0"/>
              <a:t>T</a:t>
            </a:r>
            <a:endParaRPr lang="zh-CN" altLang="en-US" sz="2000" dirty="0"/>
          </a:p>
          <a:p>
            <a:endParaRPr lang="zh-CN" altLang="en-US" sz="2400" dirty="0"/>
          </a:p>
          <a:p>
            <a:r>
              <a:rPr lang="zh-CN" altLang="en-US" sz="2400" dirty="0"/>
              <a:t>持续拉升连板股、极致抱团趋势股、低吸高活跃强势股、</a:t>
            </a:r>
            <a:endParaRPr lang="zh-CN" altLang="en-US" sz="2400" dirty="0"/>
          </a:p>
          <a:p>
            <a:endParaRPr lang="zh-CN" altLang="en-US" sz="2400" dirty="0"/>
          </a:p>
          <a:p>
            <a:r>
              <a:rPr lang="zh-CN" altLang="en-US" sz="2400" dirty="0"/>
              <a:t>潜伏利好消息政策个股、耐心持有优质个股、平铺首板个股</a:t>
            </a:r>
            <a:endParaRPr lang="zh-CN" altLang="en-US" sz="2400" dirty="0"/>
          </a:p>
          <a:p>
            <a:endParaRPr lang="zh-CN" altLang="en-US" sz="2400" dirty="0"/>
          </a:p>
          <a:p>
            <a:endParaRPr lang="zh-CN" altLang="en-US" sz="2400" dirty="0"/>
          </a:p>
          <a:p>
            <a:endParaRPr lang="en-US" altLang="zh-CN" sz="2400" dirty="0"/>
          </a:p>
          <a:p>
            <a:endParaRPr lang="zh-CN" altLang="en-US" sz="2400" dirty="0"/>
          </a:p>
        </p:txBody>
      </p:sp>
      <p:sp>
        <p:nvSpPr>
          <p:cNvPr id="3" name="文本框 2"/>
          <p:cNvSpPr txBox="1"/>
          <p:nvPr/>
        </p:nvSpPr>
        <p:spPr>
          <a:xfrm>
            <a:off x="4873625" y="189865"/>
            <a:ext cx="3684905" cy="460375"/>
          </a:xfrm>
          <a:prstGeom prst="rect">
            <a:avLst/>
          </a:prstGeom>
          <a:noFill/>
        </p:spPr>
        <p:txBody>
          <a:bodyPr wrap="square" rtlCol="0">
            <a:spAutoFit/>
          </a:bodyPr>
          <a:lstStyle/>
          <a:p>
            <a:r>
              <a:rPr lang="zh-CN" altLang="en-US" sz="2400" dirty="0">
                <a:solidFill>
                  <a:schemeClr val="bg1"/>
                </a:solidFill>
              </a:rPr>
              <a:t>操作策略</a:t>
            </a:r>
            <a:endParaRPr lang="zh-CN" altLang="en-US" sz="24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54710" y="1033780"/>
            <a:ext cx="10536555" cy="4373245"/>
          </a:xfrm>
          <a:prstGeom prst="rect">
            <a:avLst/>
          </a:prstGeom>
          <a:noFill/>
        </p:spPr>
        <p:txBody>
          <a:bodyPr wrap="square" rtlCol="0">
            <a:noAutofit/>
          </a:bodyPr>
          <a:lstStyle/>
          <a:p>
            <a:endParaRPr lang="zh-CN" sz="2000" dirty="0"/>
          </a:p>
          <a:p>
            <a:r>
              <a:rPr lang="en-US" altLang="zh-CN" sz="2000" dirty="0"/>
              <a:t>1</a:t>
            </a:r>
            <a:r>
              <a:rPr lang="zh-CN" altLang="en-US" sz="2000" dirty="0"/>
              <a:t>、周一</a:t>
            </a:r>
            <a:r>
              <a:rPr lang="zh-CN" altLang="en-US" sz="2000" dirty="0">
                <a:solidFill>
                  <a:srgbClr val="FF0000"/>
                </a:solidFill>
              </a:rPr>
              <a:t>最强风口</a:t>
            </a:r>
            <a:r>
              <a:rPr lang="zh-CN" altLang="en-US" sz="2000" dirty="0"/>
              <a:t>：选择当日涨停板个股最多的板块，当日最强的风口</a:t>
            </a:r>
            <a:endParaRPr lang="zh-CN" altLang="en-US" sz="2000" dirty="0"/>
          </a:p>
          <a:p>
            <a:r>
              <a:rPr lang="en-US" altLang="zh-CN" sz="2000" dirty="0"/>
              <a:t>2</a:t>
            </a:r>
            <a:r>
              <a:rPr lang="zh-CN" altLang="en-US" sz="2000" dirty="0"/>
              <a:t>、周二</a:t>
            </a:r>
            <a:r>
              <a:rPr lang="zh-CN" altLang="en-US" sz="2000" dirty="0">
                <a:solidFill>
                  <a:srgbClr val="FF0000"/>
                </a:solidFill>
              </a:rPr>
              <a:t>主题风口</a:t>
            </a:r>
            <a:r>
              <a:rPr lang="zh-CN" altLang="en-US" sz="2000" dirty="0"/>
              <a:t>：选择当日主题猎手最强的主题，挖掘最强的两个股票</a:t>
            </a:r>
            <a:endParaRPr lang="zh-CN" altLang="en-US" sz="2000" dirty="0"/>
          </a:p>
          <a:p>
            <a:endParaRPr lang="zh-CN" altLang="en-US" sz="2000" dirty="0"/>
          </a:p>
          <a:p>
            <a:r>
              <a:rPr lang="en-US" altLang="zh-CN" sz="2000" dirty="0"/>
              <a:t>3</a:t>
            </a:r>
            <a:r>
              <a:rPr lang="zh-CN" altLang="en-US" sz="2000" dirty="0"/>
              <a:t>、周三</a:t>
            </a:r>
            <a:r>
              <a:rPr lang="zh-CN" altLang="en-US" sz="2000" dirty="0">
                <a:solidFill>
                  <a:srgbClr val="FF0000"/>
                </a:solidFill>
              </a:rPr>
              <a:t>资金风口</a:t>
            </a:r>
            <a:r>
              <a:rPr lang="zh-CN" altLang="en-US" sz="2000" dirty="0"/>
              <a:t>：选择当日行业板块，主力净买额第一名或第二名的板块</a:t>
            </a:r>
            <a:endParaRPr lang="zh-CN" altLang="en-US" sz="2000" dirty="0"/>
          </a:p>
          <a:p>
            <a:r>
              <a:rPr lang="en-US" altLang="zh-CN" sz="2000" dirty="0"/>
              <a:t>4</a:t>
            </a:r>
            <a:r>
              <a:rPr lang="zh-CN" altLang="en-US" sz="2000" dirty="0"/>
              <a:t>、周四</a:t>
            </a:r>
            <a:r>
              <a:rPr lang="zh-CN" altLang="en-US" sz="2000" dirty="0">
                <a:solidFill>
                  <a:srgbClr val="FF0000"/>
                </a:solidFill>
              </a:rPr>
              <a:t>逻辑风口</a:t>
            </a:r>
            <a:r>
              <a:rPr lang="zh-CN" altLang="en-US" sz="2000" dirty="0"/>
              <a:t>：结合当日或近几日逻辑逐渐发酵的风口，博弈周末发酵</a:t>
            </a:r>
            <a:endParaRPr lang="zh-CN" altLang="en-US" sz="2000" dirty="0"/>
          </a:p>
          <a:p>
            <a:r>
              <a:rPr lang="zh-CN" altLang="en-US" sz="2000" dirty="0"/>
              <a:t>四个不同维度的逻辑，每天筛选出强风口、强个股，为投资保驾护航，助力</a:t>
            </a:r>
            <a:r>
              <a:rPr lang="zh-CN" altLang="en-US" sz="2000" dirty="0">
                <a:solidFill>
                  <a:srgbClr val="FF0000"/>
                </a:solidFill>
              </a:rPr>
              <a:t>账户长虹</a:t>
            </a:r>
            <a:endParaRPr lang="zh-CN" altLang="en-US" sz="2000" dirty="0">
              <a:solidFill>
                <a:srgbClr val="FF0000"/>
              </a:solidFill>
            </a:endParaRPr>
          </a:p>
          <a:p>
            <a:endParaRPr lang="zh-CN" altLang="en-US" sz="2000" dirty="0">
              <a:solidFill>
                <a:srgbClr val="FF0000"/>
              </a:solidFill>
            </a:endParaRPr>
          </a:p>
          <a:p>
            <a:r>
              <a:rPr lang="zh-CN" altLang="en-US" dirty="0"/>
              <a:t>用户收益案例：以上为特定客户、特定时间区间的历史业绩，个别情况不代表普遍现象，个股历史涨幅不预示其未来表现，过往收益亦不代表未来收益承诺。市场有风险，投资需谨慎！</a:t>
            </a:r>
            <a:endParaRPr lang="zh-CN" altLang="en-US" dirty="0"/>
          </a:p>
          <a:p>
            <a:endParaRPr lang="en-US" altLang="zh-CN" dirty="0"/>
          </a:p>
          <a:p>
            <a:r>
              <a:rPr lang="zh-CN" altLang="en-US" dirty="0"/>
              <a:t>个股案例涨幅回访：以上为特定条件、特定时间区间下的部分案例展示，不代表普遍现象，个股历史涨幅不预示其未来表现，过往收益亦不代表未来收益承诺。市场有风险，投资需谨慎！</a:t>
            </a:r>
            <a:endParaRPr lang="zh-CN" altLang="en-US" dirty="0"/>
          </a:p>
          <a:p>
            <a:endParaRPr lang="zh-CN" altLang="en-US" dirty="0"/>
          </a:p>
          <a:p>
            <a:endParaRPr lang="zh-CN" altLang="en-US" sz="2400" dirty="0"/>
          </a:p>
          <a:p>
            <a:endParaRPr lang="en-US" altLang="zh-CN" sz="2400" dirty="0"/>
          </a:p>
          <a:p>
            <a:endParaRPr lang="zh-CN" altLang="en-US" sz="2400" dirty="0"/>
          </a:p>
        </p:txBody>
      </p:sp>
      <p:sp>
        <p:nvSpPr>
          <p:cNvPr id="3" name="文本框 2"/>
          <p:cNvSpPr txBox="1"/>
          <p:nvPr/>
        </p:nvSpPr>
        <p:spPr>
          <a:xfrm>
            <a:off x="4101465" y="189865"/>
            <a:ext cx="4457065" cy="460375"/>
          </a:xfrm>
          <a:prstGeom prst="rect">
            <a:avLst/>
          </a:prstGeom>
          <a:noFill/>
        </p:spPr>
        <p:txBody>
          <a:bodyPr wrap="square" rtlCol="0">
            <a:spAutoFit/>
          </a:bodyPr>
          <a:lstStyle/>
          <a:p>
            <a:r>
              <a:rPr lang="zh-CN" altLang="en-US" sz="2400" dirty="0">
                <a:solidFill>
                  <a:schemeClr val="bg1"/>
                </a:solidFill>
              </a:rPr>
              <a:t>风口狙击</a:t>
            </a:r>
            <a:r>
              <a:rPr lang="en-US" altLang="zh-CN" sz="2400" dirty="0">
                <a:solidFill>
                  <a:schemeClr val="bg1"/>
                </a:solidFill>
              </a:rPr>
              <a:t>——</a:t>
            </a:r>
            <a:r>
              <a:rPr lang="zh-CN" altLang="en-US" sz="2400" dirty="0">
                <a:solidFill>
                  <a:schemeClr val="bg1"/>
                </a:solidFill>
              </a:rPr>
              <a:t>为投资保驾护航</a:t>
            </a:r>
            <a:endParaRPr lang="zh-CN" altLang="en-US" sz="24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97095" y="189865"/>
            <a:ext cx="3861435" cy="460375"/>
          </a:xfrm>
          <a:prstGeom prst="rect">
            <a:avLst/>
          </a:prstGeom>
          <a:noFill/>
        </p:spPr>
        <p:txBody>
          <a:bodyPr wrap="square" rtlCol="0">
            <a:spAutoFit/>
          </a:bodyPr>
          <a:lstStyle/>
          <a:p>
            <a:r>
              <a:rPr lang="zh-CN" sz="2400" dirty="0">
                <a:solidFill>
                  <a:schemeClr val="bg1"/>
                </a:solidFill>
              </a:rPr>
              <a:t>经传好课</a:t>
            </a:r>
            <a:endParaRPr lang="zh-CN" sz="2400" dirty="0">
              <a:solidFill>
                <a:schemeClr val="bg1"/>
              </a:solidFill>
            </a:endParaRPr>
          </a:p>
        </p:txBody>
      </p:sp>
      <p:pic>
        <p:nvPicPr>
          <p:cNvPr id="4" name="图片 3"/>
          <p:cNvPicPr>
            <a:picLocks noChangeAspect="1"/>
          </p:cNvPicPr>
          <p:nvPr/>
        </p:nvPicPr>
        <p:blipFill>
          <a:blip r:embed="rId1"/>
          <a:stretch>
            <a:fillRect/>
          </a:stretch>
        </p:blipFill>
        <p:spPr>
          <a:xfrm>
            <a:off x="857250" y="1001395"/>
            <a:ext cx="10477500" cy="52705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01465" y="189865"/>
            <a:ext cx="4457065" cy="460375"/>
          </a:xfrm>
          <a:prstGeom prst="rect">
            <a:avLst/>
          </a:prstGeom>
          <a:noFill/>
        </p:spPr>
        <p:txBody>
          <a:bodyPr wrap="square" rtlCol="0">
            <a:spAutoFit/>
          </a:bodyPr>
          <a:lstStyle/>
          <a:p>
            <a:r>
              <a:rPr lang="zh-CN" altLang="en-US" sz="2400" dirty="0">
                <a:solidFill>
                  <a:schemeClr val="bg1"/>
                </a:solidFill>
              </a:rPr>
              <a:t>风口狙击</a:t>
            </a:r>
            <a:r>
              <a:rPr lang="en-US" altLang="zh-CN" sz="2400" dirty="0">
                <a:solidFill>
                  <a:schemeClr val="bg1"/>
                </a:solidFill>
              </a:rPr>
              <a:t>——</a:t>
            </a:r>
            <a:r>
              <a:rPr lang="zh-CN" altLang="en-US" sz="2400" dirty="0">
                <a:solidFill>
                  <a:schemeClr val="bg1"/>
                </a:solidFill>
              </a:rPr>
              <a:t>为投资保驾护航</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1061720" y="666750"/>
            <a:ext cx="10067925" cy="5524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73625" y="76835"/>
            <a:ext cx="3684905" cy="460375"/>
          </a:xfrm>
          <a:prstGeom prst="rect">
            <a:avLst/>
          </a:prstGeom>
          <a:noFill/>
        </p:spPr>
        <p:txBody>
          <a:bodyPr wrap="square" rtlCol="0">
            <a:spAutoFit/>
          </a:bodyPr>
          <a:lstStyle/>
          <a:p>
            <a:r>
              <a:rPr lang="en-US" altLang="zh-CN" sz="2400" dirty="0">
                <a:solidFill>
                  <a:schemeClr val="bg1"/>
                </a:solidFill>
              </a:rPr>
              <a:t>418</a:t>
            </a:r>
            <a:r>
              <a:rPr lang="zh-CN" altLang="en-US" sz="2400" dirty="0">
                <a:solidFill>
                  <a:schemeClr val="bg1"/>
                </a:solidFill>
              </a:rPr>
              <a:t>活动</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1190625" y="861695"/>
            <a:ext cx="9810750" cy="53911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73625" y="76835"/>
            <a:ext cx="3684905" cy="460375"/>
          </a:xfrm>
          <a:prstGeom prst="rect">
            <a:avLst/>
          </a:prstGeom>
          <a:noFill/>
        </p:spPr>
        <p:txBody>
          <a:bodyPr wrap="square" rtlCol="0">
            <a:spAutoFit/>
          </a:bodyPr>
          <a:lstStyle/>
          <a:p>
            <a:r>
              <a:rPr lang="zh-CN" altLang="en-US" sz="2400" dirty="0">
                <a:solidFill>
                  <a:schemeClr val="bg1"/>
                </a:solidFill>
              </a:rPr>
              <a:t>脱水策略</a:t>
            </a:r>
            <a:endParaRPr lang="zh-CN" altLang="en-US" sz="2400" dirty="0">
              <a:solidFill>
                <a:schemeClr val="bg1"/>
              </a:solidFill>
            </a:endParaRPr>
          </a:p>
        </p:txBody>
      </p:sp>
      <p:pic>
        <p:nvPicPr>
          <p:cNvPr id="4" name="图片 3"/>
          <p:cNvPicPr>
            <a:picLocks noChangeAspect="1"/>
          </p:cNvPicPr>
          <p:nvPr/>
        </p:nvPicPr>
        <p:blipFill>
          <a:blip r:embed="rId1"/>
          <a:stretch>
            <a:fillRect/>
          </a:stretch>
        </p:blipFill>
        <p:spPr>
          <a:xfrm>
            <a:off x="1066800" y="575945"/>
            <a:ext cx="10058400" cy="57054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93090" y="802640"/>
            <a:ext cx="11099800" cy="53105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0" y="0"/>
            <a:ext cx="12191365" cy="6858000"/>
          </a:xfrm>
          <a:prstGeom prst="rect">
            <a:avLst/>
          </a:prstGeom>
        </p:spPr>
      </p:pic>
    </p:spTree>
    <p:custDataLst>
      <p:tags r:id="rId3"/>
    </p:custDataLst>
  </p:cSld>
  <p:clrMapOvr>
    <a:masterClrMapping/>
  </p:clrMapOvr>
</p:sld>
</file>

<file path=ppt/tags/tag1.xml><?xml version="1.0" encoding="utf-8"?>
<p:tagLst xmlns:p="http://schemas.openxmlformats.org/presentationml/2006/main">
  <p:tag name="KSO_WM_UNIT_PLACING_PICTURE_USER_VIEWPORT" val="{&quot;height&quot;:10168,&quot;width&quot;:18489}"/>
</p:tagLst>
</file>

<file path=ppt/tags/tag2.xml><?xml version="1.0" encoding="utf-8"?>
<p:tagLst xmlns:p="http://schemas.openxmlformats.org/presentationml/2006/main">
  <p:tag name="KSO_WM_UNIT_PLACING_PICTURE_USER_VIEWPORT" val="{&quot;height&quot;:520,&quot;width&quot;:2400}"/>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wm#"/>
  <p:tag name="KSO_WM_TEMPLATE_CATEGORY" val="custom"/>
  <p:tag name="KSO_WM_TEMPLATE_INDEX" val="20205081"/>
</p:tagLst>
</file>

<file path=ppt/tags/tag17.xml><?xml version="1.0" encoding="utf-8"?>
<p:tagLst xmlns:p="http://schemas.openxmlformats.org/presentationml/2006/main">
  <p:tag name="COMMONDATA" val="eyJoZGlkIjoiOTAzOTQ3MTIxNjU3MzE4MjhmYTQyMTMwMmMzMTJiOWQifQ=="/>
  <p:tag name="commondata" val="eyJoZGlkIjoiNjMzMjYwMjkzODUxNmM2MmM0YjA0NGU5OGU1OGIwOGMifQ=="/>
</p:tagLst>
</file>

<file path=ppt/theme/theme1.xml><?xml version="1.0" encoding="utf-8"?>
<a:theme xmlns:a="http://schemas.openxmlformats.org/drawingml/2006/main" name="WPS">
  <a:themeElements>
    <a:clrScheme name="WPS">
      <a:dk1>
        <a:srgbClr val="000000"/>
      </a:dk1>
      <a:lt1>
        <a:srgbClr val="FFFFFF"/>
      </a:lt1>
      <a:dk2>
        <a:srgbClr val="0F1423"/>
      </a:dk2>
      <a:lt2>
        <a:srgbClr val="FFFFFF"/>
      </a:lt2>
      <a:accent1>
        <a:srgbClr val="4874CB"/>
      </a:accent1>
      <a:accent2>
        <a:srgbClr val="E6724B"/>
      </a:accent2>
      <a:accent3>
        <a:srgbClr val="EFBB1F"/>
      </a:accent3>
      <a:accent4>
        <a:srgbClr val="75BD42"/>
      </a:accent4>
      <a:accent5>
        <a:srgbClr val="30C0B4"/>
      </a:accent5>
      <a:accent6>
        <a:srgbClr val="E05269"/>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1482</Words>
  <Application>WPS 演示</Application>
  <PresentationFormat>宽屏</PresentationFormat>
  <Paragraphs>139</Paragraphs>
  <Slides>19</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19</vt:i4>
      </vt:variant>
    </vt:vector>
  </HeadingPairs>
  <TitlesOfParts>
    <vt:vector size="40" baseType="lpstr">
      <vt:lpstr>Arial</vt:lpstr>
      <vt:lpstr>宋体</vt:lpstr>
      <vt:lpstr>Wingdings</vt:lpstr>
      <vt:lpstr>思源黑体 CN Medium</vt:lpstr>
      <vt:lpstr>黑体</vt:lpstr>
      <vt:lpstr>思源黑体 CN Heavy</vt:lpstr>
      <vt:lpstr>思源黑体 CN Bold</vt:lpstr>
      <vt:lpstr>微软雅黑</vt:lpstr>
      <vt:lpstr>KSOFBD28ECAF</vt:lpstr>
      <vt:lpstr>Segoe Print</vt:lpstr>
      <vt:lpstr>Calibri</vt:lpstr>
      <vt:lpstr>KSOFDDF4E7ED</vt:lpstr>
      <vt:lpstr>Arial Unicode MS</vt:lpstr>
      <vt:lpstr>等线</vt:lpstr>
      <vt:lpstr>思源黑体 CN Bold</vt:lpstr>
      <vt:lpstr>思源黑体 CN Heavy</vt:lpstr>
      <vt:lpstr>思源黑体 CN Medium</vt:lpstr>
      <vt:lpstr>方正宝黑体 简 Medium</vt:lpstr>
      <vt:lpstr>清雅黑体</vt:lpstr>
      <vt:lpstr>方正大黑体_GBK</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A陈小渊</cp:lastModifiedBy>
  <cp:revision>569</cp:revision>
  <dcterms:created xsi:type="dcterms:W3CDTF">2024-06-11T06:30:00Z</dcterms:created>
  <dcterms:modified xsi:type="dcterms:W3CDTF">2026-09-29T00:51:09Z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C7704E933E1A4A679033E90DEAB49B71_12</vt:lpwstr>
  </property>
  <property fmtid="{D5CDD505-2E9C-101B-9397-08002B2CF9AE}" pid="3" name="KSOProductBuildVer">
    <vt:lpwstr>2052-12.1.0.28505</vt:lpwstr>
  </property>
</Properties>
</file>