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50" r:id="rId10"/>
    <p:sldId id="4444" r:id="rId11"/>
    <p:sldId id="1341" r:id="rId12"/>
    <p:sldId id="4451" r:id="rId13"/>
    <p:sldId id="4449" r:id="rId14"/>
    <p:sldId id="4272" r:id="rId15"/>
    <p:sldId id="4270" r:id="rId16"/>
    <p:sldId id="4278" r:id="rId17"/>
    <p:sldId id="4269" r:id="rId18"/>
    <p:sldId id="4241"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6.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8.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9.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5.xml"/><Relationship Id="rId2" Type="http://schemas.openxmlformats.org/officeDocument/2006/relationships/image" Target="../media/image15.png"/><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风口狙击彩蛋</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81100" y="676275"/>
            <a:ext cx="9998075" cy="55054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脱水策略</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71245" y="1042035"/>
            <a:ext cx="10048875" cy="523938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9615" y="911225"/>
            <a:ext cx="11135360" cy="4636135"/>
          </a:xfrm>
          <a:prstGeom prst="rect">
            <a:avLst/>
          </a:prstGeom>
          <a:noFill/>
        </p:spPr>
        <p:txBody>
          <a:bodyPr wrap="square" rtlCol="0">
            <a:noAutofit/>
          </a:bodyPr>
          <a:lstStyle/>
          <a:p>
            <a:r>
              <a:rPr lang="en-US" altLang="zh-CN" sz="2000" dirty="0"/>
              <a:t>1</a:t>
            </a:r>
            <a:r>
              <a:rPr lang="zh-CN" altLang="en-US" sz="2000" dirty="0"/>
              <a:t>、机械：</a:t>
            </a:r>
            <a:endParaRPr lang="zh-CN" altLang="en-US" sz="2000" dirty="0"/>
          </a:p>
          <a:p>
            <a:r>
              <a:rPr lang="zh-CN" altLang="en-US" sz="2000" dirty="0"/>
              <a:t>工信部等六部门印发《机械行业稳增长工作方案（</a:t>
            </a:r>
            <a:r>
              <a:rPr lang="en-US" altLang="zh-CN" sz="2000" dirty="0"/>
              <a:t>2025—2026</a:t>
            </a:r>
            <a:r>
              <a:rPr lang="zh-CN" altLang="en-US" sz="2000" dirty="0"/>
              <a:t>年）》。其中提到，</a:t>
            </a:r>
            <a:r>
              <a:rPr lang="en-US" altLang="zh-CN" sz="2000" dirty="0"/>
              <a:t>2025—2026</a:t>
            </a:r>
            <a:r>
              <a:rPr lang="zh-CN" altLang="en-US" sz="2000" dirty="0"/>
              <a:t>年，机械行业运行保持平稳向好态势，重点产业链供应链韧性和安全水平持续提升，发展质量效益迈上新台阶，力争营业收入年均增速达到</a:t>
            </a:r>
            <a:r>
              <a:rPr lang="en-US" altLang="zh-CN" sz="2000" dirty="0"/>
              <a:t>3.5%</a:t>
            </a:r>
            <a:r>
              <a:rPr lang="zh-CN" altLang="en-US" sz="2000" dirty="0"/>
              <a:t>左右，营业收入突破</a:t>
            </a:r>
            <a:r>
              <a:rPr lang="en-US" altLang="zh-CN" sz="2000" dirty="0"/>
              <a:t>10</a:t>
            </a:r>
            <a:r>
              <a:rPr lang="zh-CN" altLang="en-US" sz="2000" dirty="0"/>
              <a:t>万亿元。重点细分行业规模稳中有升，新质生产力加快培育，企业竞争力进一步增强，优质装备供给能力显著提高，培育一批具有竞争力的中小企业特色产业集群和具有国际竞争力的产业集群。</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en-US" altLang="zh-CN" sz="2000" dirty="0"/>
              <a:t>Meta</a:t>
            </a:r>
            <a:r>
              <a:rPr lang="zh-CN" altLang="en-US" sz="2000" dirty="0"/>
              <a:t>上周官宣发布了一款名为代码世界模型</a:t>
            </a:r>
            <a:r>
              <a:rPr lang="en-US" altLang="zh-CN" sz="2000" dirty="0"/>
              <a:t>(Code World Model)</a:t>
            </a:r>
            <a:r>
              <a:rPr lang="zh-CN" altLang="en-US" sz="2000" dirty="0"/>
              <a:t>的</a:t>
            </a:r>
            <a:r>
              <a:rPr lang="en-US" altLang="zh-CN" sz="2000" dirty="0"/>
              <a:t>LLM</a:t>
            </a:r>
            <a:r>
              <a:rPr lang="zh-CN" altLang="en-US" sz="2000" dirty="0"/>
              <a:t>，探索如何使用世界模型改进</a:t>
            </a:r>
            <a:r>
              <a:rPr lang="en-US" altLang="zh-CN" sz="2000" dirty="0"/>
              <a:t>AI</a:t>
            </a:r>
            <a:r>
              <a:rPr lang="zh-CN" altLang="en-US" sz="2000" dirty="0"/>
              <a:t>代码生成性能。</a:t>
            </a:r>
            <a:r>
              <a:rPr lang="en-US" altLang="zh-CN" sz="2000" dirty="0"/>
              <a:t>Meta</a:t>
            </a:r>
            <a:r>
              <a:rPr lang="zh-CN" altLang="en-US" sz="2000" dirty="0"/>
              <a:t>新成立的超级智能</a:t>
            </a:r>
            <a:r>
              <a:rPr lang="en-US" altLang="zh-CN" sz="2000" dirty="0"/>
              <a:t>AI</a:t>
            </a:r>
            <a:r>
              <a:rPr lang="zh-CN" altLang="en-US" sz="2000" dirty="0"/>
              <a:t>实验室将与机器人团队合作，构建一个</a:t>
            </a:r>
            <a:r>
              <a:rPr lang="en-US" altLang="zh-CN" sz="2000" dirty="0"/>
              <a:t>“</a:t>
            </a:r>
            <a:r>
              <a:rPr lang="zh-CN" altLang="en-US" sz="2000" dirty="0"/>
              <a:t>世界模型</a:t>
            </a:r>
            <a:r>
              <a:rPr lang="en-US" altLang="zh-CN" sz="2000" dirty="0"/>
              <a:t>”</a:t>
            </a:r>
            <a:r>
              <a:rPr lang="zh-CN" altLang="en-US" sz="2000" dirty="0"/>
              <a:t>，模拟现实世界物理规律，为机器人提供空间感知和精细操作能力，弥补现有机器人的不足。</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899775" cy="4636135"/>
          </a:xfrm>
          <a:prstGeom prst="rect">
            <a:avLst/>
          </a:prstGeom>
          <a:noFill/>
        </p:spPr>
        <p:txBody>
          <a:bodyPr wrap="square" rtlCol="0">
            <a:noAutofit/>
          </a:bodyPr>
          <a:lstStyle/>
          <a:p>
            <a:r>
              <a:rPr lang="en-US" altLang="zh-CN" sz="2000" dirty="0"/>
              <a:t>3</a:t>
            </a:r>
            <a:r>
              <a:rPr lang="zh-CN" altLang="en-US" sz="2000" dirty="0"/>
              <a:t>、有色：</a:t>
            </a:r>
            <a:endParaRPr lang="zh-CN" altLang="en-US" sz="2000" dirty="0"/>
          </a:p>
          <a:p>
            <a:endParaRPr lang="zh-CN" altLang="en-US" sz="2000" dirty="0"/>
          </a:p>
          <a:p>
            <a:r>
              <a:rPr lang="zh-CN" altLang="en-US" sz="2000" dirty="0"/>
              <a:t>行业媒体报道，</a:t>
            </a:r>
            <a:r>
              <a:rPr lang="en-US" altLang="zh-CN" sz="2000" dirty="0"/>
              <a:t>9</a:t>
            </a:r>
            <a:r>
              <a:rPr lang="zh-CN" altLang="en-US" sz="2000" dirty="0"/>
              <a:t>月</a:t>
            </a:r>
            <a:r>
              <a:rPr lang="en-US" altLang="zh-CN" sz="2000" dirty="0"/>
              <a:t>29</a:t>
            </a:r>
            <a:r>
              <a:rPr lang="zh-CN" altLang="en-US" sz="2000" dirty="0"/>
              <a:t>日，国内钴市迎来爆发式上涨，长江现货</a:t>
            </a:r>
            <a:r>
              <a:rPr lang="en-US" altLang="zh-CN" sz="2000" dirty="0"/>
              <a:t>1#</a:t>
            </a:r>
            <a:r>
              <a:rPr lang="zh-CN" altLang="en-US" sz="2000" dirty="0"/>
              <a:t>钴均价报</a:t>
            </a:r>
            <a:r>
              <a:rPr lang="en-US" altLang="zh-CN" sz="2000" dirty="0"/>
              <a:t>337000</a:t>
            </a:r>
            <a:r>
              <a:rPr lang="zh-CN" altLang="en-US" sz="2000" dirty="0"/>
              <a:t>元</a:t>
            </a:r>
            <a:r>
              <a:rPr lang="en-US" altLang="zh-CN" sz="2000" dirty="0"/>
              <a:t>/</a:t>
            </a:r>
            <a:r>
              <a:rPr lang="zh-CN" altLang="en-US" sz="2000" dirty="0"/>
              <a:t>吨，较前一交易日大幅攀升</a:t>
            </a:r>
            <a:r>
              <a:rPr lang="en-US" altLang="zh-CN" sz="2000" dirty="0"/>
              <a:t>29000</a:t>
            </a:r>
            <a:r>
              <a:rPr lang="zh-CN" altLang="en-US" sz="2000" dirty="0"/>
              <a:t>元，创下今年来最大单日涨幅。这一波强势涨势背后，是全球供应端收紧与国内新能源需求旺季形成的强烈共振，行业对后续价格走势预期持续偏强。</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8250" y="189865"/>
            <a:ext cx="3510280"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浪尖淘金</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347345" y="960755"/>
            <a:ext cx="11282045" cy="518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85800" y="935355"/>
            <a:ext cx="10698480" cy="532257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WPS 演示</Application>
  <PresentationFormat>宽屏</PresentationFormat>
  <Paragraphs>94</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方正宝黑体 简 Medium</vt:lpstr>
      <vt:lpstr>汉仪雅酷黑简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291</cp:revision>
  <dcterms:created xsi:type="dcterms:W3CDTF">2024-06-11T06:30:00Z</dcterms:created>
  <dcterms:modified xsi:type="dcterms:W3CDTF">2025-09-30T01:00:47Z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