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868" r:id="rId2"/>
    <p:sldId id="1454" r:id="rId3"/>
    <p:sldId id="1455" r:id="rId4"/>
    <p:sldId id="1456" r:id="rId5"/>
    <p:sldId id="1439" r:id="rId6"/>
    <p:sldId id="1463" r:id="rId7"/>
    <p:sldId id="1461" r:id="rId8"/>
    <p:sldId id="1432" r:id="rId9"/>
    <p:sldId id="1419" r:id="rId10"/>
    <p:sldId id="1452" r:id="rId11"/>
    <p:sldId id="1460" r:id="rId12"/>
    <p:sldId id="1201" r:id="rId13"/>
    <p:sldId id="734" r:id="rId14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29297D41-D083-44DC-9F39-60E18FCB5294}">
          <p14:sldIdLst>
            <p14:sldId id="868"/>
            <p14:sldId id="1454"/>
            <p14:sldId id="1455"/>
            <p14:sldId id="1456"/>
            <p14:sldId id="1439"/>
            <p14:sldId id="1463"/>
            <p14:sldId id="1461"/>
            <p14:sldId id="1432"/>
            <p14:sldId id="1419"/>
            <p14:sldId id="1452"/>
            <p14:sldId id="1460"/>
            <p14:sldId id="1201"/>
            <p14:sldId id="734"/>
          </p14:sldIdLst>
        </p14:section>
      </p14:sectionLst>
    </p:ext>
    <p:ext uri="{EFAFB233-063F-42B5-8137-9DF3F51BA10A}">
      <p15:sldGuideLst xmlns:p15="http://schemas.microsoft.com/office/powerpoint/2012/main">
        <p15:guide id="1" pos="7400" userDrawn="1">
          <p15:clr>
            <a:srgbClr val="A4A3A4"/>
          </p15:clr>
        </p15:guide>
        <p15:guide id="4" pos="288" userDrawn="1">
          <p15:clr>
            <a:srgbClr val="A4A3A4"/>
          </p15:clr>
        </p15:guide>
        <p15:guide id="5" orient="horz" pos="2097" userDrawn="1">
          <p15:clr>
            <a:srgbClr val="A4A3A4"/>
          </p15:clr>
        </p15:guide>
        <p15:guide id="6" pos="38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DFF"/>
    <a:srgbClr val="FFF6E8"/>
    <a:srgbClr val="2B190D"/>
    <a:srgbClr val="156389"/>
    <a:srgbClr val="EC5F74"/>
    <a:srgbClr val="F2991E"/>
    <a:srgbClr val="7A5CB3"/>
    <a:srgbClr val="555452"/>
    <a:srgbClr val="FFFA9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510" autoAdjust="0"/>
  </p:normalViewPr>
  <p:slideViewPr>
    <p:cSldViewPr snapToGrid="0" showGuides="1">
      <p:cViewPr varScale="1">
        <p:scale>
          <a:sx n="110" d="100"/>
          <a:sy n="110" d="100"/>
        </p:scale>
        <p:origin x="630" y="108"/>
      </p:cViewPr>
      <p:guideLst>
        <p:guide pos="7400"/>
        <p:guide pos="288"/>
        <p:guide orient="horz" pos="2097"/>
        <p:guide pos="383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2026/9/10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  <a:t>2026/9/10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00C8C8"/>
                </a:solidFill>
                <a:effectLst/>
              </a:rPr>
              <a:t>https://neican.n8n8.cn/vip-column-h5/column-detail/6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dirty="0">
                <a:solidFill>
                  <a:srgbClr val="00C8C8"/>
                </a:solidFill>
                <a:effectLst/>
              </a:rPr>
              <a:t>https://a1.n8n8.cn/pc-page/lhtj?open=renewal&amp;pageId=400000980</a:t>
            </a:r>
            <a:endParaRPr lang="en-US" altLang="zh-CN" dirty="0">
              <a:effectLst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0" y="600075"/>
            <a:ext cx="12192000" cy="5871491"/>
          </a:xfrm>
          <a:prstGeom prst="roundRect">
            <a:avLst>
              <a:gd name="adj" fmla="val 1031"/>
            </a:avLst>
          </a:prstGeom>
          <a:solidFill>
            <a:schemeClr val="bg1"/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2875" y="168910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2800" b="1" kern="12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991704"/>
            <a:ext cx="7820008" cy="5064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文本框 14"/>
          <p:cNvSpPr txBox="1"/>
          <p:nvPr userDrawn="1"/>
        </p:nvSpPr>
        <p:spPr>
          <a:xfrm>
            <a:off x="5667374" y="6541135"/>
            <a:ext cx="625538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7156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262925" y="-273323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5.xml"/><Relationship Id="rId21" Type="http://schemas.openxmlformats.org/officeDocument/2006/relationships/image" Target="../media/image6.png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tags" Target="../tags/tag19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image" Target="../media/image5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24" Type="http://schemas.openxmlformats.org/officeDocument/2006/relationships/image" Target="../media/image8.png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23" Type="http://schemas.openxmlformats.org/officeDocument/2006/relationships/image" Target="../media/image7.png"/><Relationship Id="rId10" Type="http://schemas.openxmlformats.org/officeDocument/2006/relationships/tags" Target="../tags/tag12.xml"/><Relationship Id="rId19" Type="http://schemas.openxmlformats.org/officeDocument/2006/relationships/notesSlide" Target="../notesSlides/notesSlide1.xml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1270" y="-1270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公开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3841750" y="3709035"/>
            <a:ext cx="2001520" cy="380365"/>
            <a:chOff x="6050" y="5841"/>
            <a:chExt cx="3152" cy="599"/>
          </a:xfrm>
        </p:grpSpPr>
        <p:sp>
          <p:nvSpPr>
            <p:cNvPr id="26" name="矩形 25"/>
            <p:cNvSpPr/>
            <p:nvPr/>
          </p:nvSpPr>
          <p:spPr>
            <a:xfrm>
              <a:off x="6110" y="5849"/>
              <a:ext cx="3092" cy="56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>
              <a:off x="6120" y="5849"/>
              <a:ext cx="1568" cy="5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16"/>
              </p:custDataLst>
            </p:nvPr>
          </p:nvSpPr>
          <p:spPr>
            <a:xfrm>
              <a:off x="6050" y="5860"/>
              <a:ext cx="18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</a:p>
          </p:txBody>
        </p:sp>
        <p:sp>
          <p:nvSpPr>
            <p:cNvPr id="29" name="文本框 28"/>
            <p:cNvSpPr txBox="1"/>
            <p:nvPr>
              <p:custDataLst>
                <p:tags r:id="rId17"/>
              </p:custDataLst>
            </p:nvPr>
          </p:nvSpPr>
          <p:spPr>
            <a:xfrm>
              <a:off x="7702" y="5841"/>
              <a:ext cx="15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张明科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710390" y="4372334"/>
            <a:ext cx="3667170" cy="329890"/>
            <a:chOff x="7093" y="6626"/>
            <a:chExt cx="6446" cy="578"/>
          </a:xfrm>
        </p:grpSpPr>
        <p:sp>
          <p:nvSpPr>
            <p:cNvPr id="31" name="矩形 30"/>
            <p:cNvSpPr/>
            <p:nvPr>
              <p:custDataLst>
                <p:tags r:id="rId11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2" name="矩形 31"/>
            <p:cNvSpPr/>
            <p:nvPr>
              <p:custDataLst>
                <p:tags r:id="rId12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3" name="文本框 32"/>
            <p:cNvSpPr txBox="1"/>
            <p:nvPr>
              <p:custDataLst>
                <p:tags r:id="rId13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投资顾问</a:t>
              </a:r>
            </a:p>
          </p:txBody>
        </p:sp>
        <p:sp>
          <p:nvSpPr>
            <p:cNvPr id="34" name="文本框 33"/>
            <p:cNvSpPr txBox="1"/>
            <p:nvPr>
              <p:custDataLst>
                <p:tags r:id="rId14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A1120619100001</a:t>
              </a:r>
              <a:endParaRPr lang="en-US" altLang="zh-CN" sz="1400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</p:grpSp>
      <p:sp>
        <p:nvSpPr>
          <p:cNvPr id="36" name="矩形 35"/>
          <p:cNvSpPr/>
          <p:nvPr>
            <p:custDataLst>
              <p:tags r:id="rId2"/>
            </p:custDataLst>
          </p:nvPr>
        </p:nvSpPr>
        <p:spPr>
          <a:xfrm>
            <a:off x="6170428" y="3715449"/>
            <a:ext cx="2179849" cy="35678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矩形 36"/>
          <p:cNvSpPr/>
          <p:nvPr>
            <p:custDataLst>
              <p:tags r:id="rId3"/>
            </p:custDataLst>
          </p:nvPr>
        </p:nvSpPr>
        <p:spPr>
          <a:xfrm>
            <a:off x="6052794" y="3715449"/>
            <a:ext cx="995495" cy="3567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8" name="文本框 37"/>
          <p:cNvSpPr txBox="1"/>
          <p:nvPr>
            <p:custDataLst>
              <p:tags r:id="rId4"/>
            </p:custDataLst>
          </p:nvPr>
        </p:nvSpPr>
        <p:spPr>
          <a:xfrm>
            <a:off x="6033453" y="3728579"/>
            <a:ext cx="1142828" cy="368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rPr>
              <a:t>课程日期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067630" y="3693046"/>
            <a:ext cx="1282647" cy="386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Bef>
                <a:spcPts val="500"/>
              </a:spcBef>
            </a:pPr>
            <a:fld id="{44E84A3E-DAD5-46E0-B2CD-606E2199FB3C}" type="datetime1">
              <a:rPr lang="zh-CN" altLang="en-US" sz="160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2026/9/10</a:t>
            </a:fld>
            <a:endParaRPr lang="zh-CN" altLang="en-US" dirty="0">
              <a:solidFill>
                <a:schemeClr val="bg1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126192" y="3197559"/>
            <a:ext cx="3633591" cy="38548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363075" y="3161686"/>
            <a:ext cx="2496822" cy="3745234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3869171" y="4367898"/>
            <a:ext cx="768968" cy="698062"/>
            <a:chOff x="4159400" y="4896577"/>
            <a:chExt cx="1191795" cy="367347"/>
          </a:xfrm>
        </p:grpSpPr>
        <p:sp>
          <p:nvSpPr>
            <p:cNvPr id="16" name="矩形 15"/>
            <p:cNvSpPr/>
            <p:nvPr>
              <p:custDataLst>
                <p:tags r:id="rId9"/>
              </p:custDataLst>
            </p:nvPr>
          </p:nvSpPr>
          <p:spPr>
            <a:xfrm>
              <a:off x="4159400" y="4896577"/>
              <a:ext cx="1191795" cy="35671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>
              <p:custDataLst>
                <p:tags r:id="rId10"/>
              </p:custDataLst>
            </p:nvPr>
          </p:nvSpPr>
          <p:spPr>
            <a:xfrm>
              <a:off x="4179722" y="4923800"/>
              <a:ext cx="1142932" cy="3401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执业编号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10390" y="4736070"/>
            <a:ext cx="3667170" cy="329890"/>
            <a:chOff x="7093" y="6626"/>
            <a:chExt cx="6446" cy="578"/>
          </a:xfrm>
        </p:grpSpPr>
        <p:sp>
          <p:nvSpPr>
            <p:cNvPr id="25" name="矩形 24"/>
            <p:cNvSpPr/>
            <p:nvPr>
              <p:custDataLst>
                <p:tags r:id="rId5"/>
              </p:custDataLst>
            </p:nvPr>
          </p:nvSpPr>
          <p:spPr>
            <a:xfrm>
              <a:off x="7093" y="6626"/>
              <a:ext cx="6446" cy="539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5" name="矩形 34"/>
            <p:cNvSpPr/>
            <p:nvPr>
              <p:custDataLst>
                <p:tags r:id="rId6"/>
              </p:custDataLst>
            </p:nvPr>
          </p:nvSpPr>
          <p:spPr>
            <a:xfrm>
              <a:off x="7105" y="6626"/>
              <a:ext cx="1965" cy="53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/>
            </a:p>
          </p:txBody>
        </p:sp>
        <p:sp>
          <p:nvSpPr>
            <p:cNvPr id="39" name="文本框 38"/>
            <p:cNvSpPr txBox="1"/>
            <p:nvPr>
              <p:custDataLst>
                <p:tags r:id="rId7"/>
              </p:custDataLst>
            </p:nvPr>
          </p:nvSpPr>
          <p:spPr>
            <a:xfrm>
              <a:off x="7223" y="6665"/>
              <a:ext cx="1809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基金从业</a:t>
              </a:r>
            </a:p>
          </p:txBody>
        </p:sp>
        <p:sp>
          <p:nvSpPr>
            <p:cNvPr id="40" name="文本框 39"/>
            <p:cNvSpPr txBox="1"/>
            <p:nvPr>
              <p:custDataLst>
                <p:tags r:id="rId8"/>
              </p:custDataLst>
            </p:nvPr>
          </p:nvSpPr>
          <p:spPr>
            <a:xfrm>
              <a:off x="9159" y="6643"/>
              <a:ext cx="4318" cy="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srgbClr val="FFFFFF"/>
                  </a:solidFill>
                  <a:latin typeface="+mn-ea"/>
                </a:rPr>
                <a:t>A20250629000895</a:t>
              </a: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8327390" y="-128905"/>
            <a:ext cx="4064000" cy="450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  <a:spcBef>
                <a:spcPts val="500"/>
              </a:spcBef>
            </a:pPr>
            <a:endParaRPr lang="zh-CN" altLang="en-US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65022" y="1205940"/>
            <a:ext cx="90464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一周轮转</a:t>
            </a: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还是这几个方向强</a:t>
            </a: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近期金榜战况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1"/>
          </p:nvPr>
        </p:nvSpPr>
        <p:spPr>
          <a:xfrm>
            <a:off x="2185996" y="5769420"/>
            <a:ext cx="7820008" cy="506496"/>
          </a:xfrm>
        </p:spPr>
        <p:txBody>
          <a:bodyPr>
            <a:normAutofit/>
          </a:bodyPr>
          <a:lstStyle/>
          <a:p>
            <a:r>
              <a:rPr lang="zh-CN" altLang="en-US" dirty="0"/>
              <a:t>牛股是一步步走出来的，而不是预判出来的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35"/>
          <a:stretch>
            <a:fillRect/>
          </a:stretch>
        </p:blipFill>
        <p:spPr>
          <a:xfrm>
            <a:off x="494198" y="2011679"/>
            <a:ext cx="5190518" cy="1994263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04895" y="1071701"/>
            <a:ext cx="4284434" cy="4365056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t="66821" r="19052"/>
          <a:stretch>
            <a:fillRect/>
          </a:stretch>
        </p:blipFill>
        <p:spPr>
          <a:xfrm>
            <a:off x="3237644" y="4415247"/>
            <a:ext cx="2458894" cy="85599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680" y="847002"/>
            <a:ext cx="5197036" cy="989393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rcRect b="36649"/>
          <a:stretch>
            <a:fillRect/>
          </a:stretch>
        </p:blipFill>
        <p:spPr>
          <a:xfrm>
            <a:off x="494198" y="4183834"/>
            <a:ext cx="2652714" cy="1427286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847" y="0"/>
            <a:ext cx="9336306" cy="6858000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: 圆角 1"/>
          <p:cNvSpPr/>
          <p:nvPr/>
        </p:nvSpPr>
        <p:spPr>
          <a:xfrm>
            <a:off x="8321040" y="4081285"/>
            <a:ext cx="3291286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注意，仅供手机</a:t>
            </a:r>
            <a:r>
              <a:rPr lang="en-US" altLang="zh-CN" dirty="0">
                <a:cs typeface="+mn-ea"/>
                <a:sym typeface="+mn-lt"/>
              </a:rPr>
              <a:t>APP</a:t>
            </a:r>
            <a:r>
              <a:rPr lang="zh-CN" altLang="en-US" dirty="0">
                <a:cs typeface="+mn-ea"/>
                <a:sym typeface="+mn-lt"/>
              </a:rPr>
              <a:t>过渡使用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大盘及市场节奏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42913" y="4841966"/>
            <a:ext cx="11306176" cy="148060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日线金叉如期而至，但量能一般，只考虑</a:t>
            </a:r>
            <a:r>
              <a:rPr lang="en-US" altLang="zh-CN" dirty="0"/>
              <a:t>4~5</a:t>
            </a:r>
            <a:r>
              <a:rPr lang="zh-CN" altLang="en-US" dirty="0"/>
              <a:t>成仓，后续关注重点：三过</a:t>
            </a:r>
            <a:r>
              <a:rPr lang="en-US" altLang="zh-CN" dirty="0"/>
              <a:t>4000</a:t>
            </a:r>
            <a:r>
              <a:rPr lang="zh-CN" altLang="en-US" dirty="0"/>
              <a:t>点；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龙虎</a:t>
            </a:r>
            <a:r>
              <a:rPr lang="en-US" altLang="zh-CN" dirty="0"/>
              <a:t>/</a:t>
            </a:r>
            <a:r>
              <a:rPr lang="zh-CN" altLang="en-US" dirty="0"/>
              <a:t>流动资金高关注：农业、算力、传媒、机器人、化工、商业零售；</a:t>
            </a:r>
            <a:endParaRPr lang="en-US" altLang="zh-CN" dirty="0"/>
          </a:p>
          <a:p>
            <a:pPr marL="457200" indent="-457200">
              <a:buFont typeface="+mj-lt"/>
              <a:buAutoNum type="arabicPeriod"/>
            </a:pPr>
            <a:r>
              <a:rPr lang="zh-CN" altLang="en-US" dirty="0"/>
              <a:t>战法选择：紫旗回档（稳定）、三板斧。</a:t>
            </a:r>
          </a:p>
        </p:txBody>
      </p:sp>
      <p:pic>
        <p:nvPicPr>
          <p:cNvPr id="5" name="图片占位符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" b="198"/>
          <a:stretch/>
        </p:blipFill>
        <p:spPr>
          <a:xfrm>
            <a:off x="5000180" y="796290"/>
            <a:ext cx="6747320" cy="37803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" r="14"/>
          <a:stretch/>
        </p:blipFill>
        <p:spPr>
          <a:xfrm>
            <a:off x="457200" y="818990"/>
            <a:ext cx="3593238" cy="37576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8960" y="993775"/>
            <a:ext cx="4980432" cy="39086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龙虎活跃度和炒作方向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3627501" y="5183935"/>
            <a:ext cx="7820008" cy="1037604"/>
          </a:xfrm>
        </p:spPr>
        <p:txBody>
          <a:bodyPr/>
          <a:lstStyle/>
          <a:p>
            <a:r>
              <a:rPr lang="zh-CN" altLang="en-US" dirty="0"/>
              <a:t>龙虎净买强度越高，短线炒作情绪越好</a:t>
            </a:r>
            <a:endParaRPr lang="en-US" altLang="zh-CN" dirty="0"/>
          </a:p>
          <a:p>
            <a:r>
              <a:rPr lang="zh-CN" altLang="en-US" dirty="0"/>
              <a:t>累计上榜次数越多的板块，往往为短线热炒的方向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" b="380"/>
          <a:stretch/>
        </p:blipFill>
        <p:spPr>
          <a:xfrm>
            <a:off x="3549015" y="1003735"/>
            <a:ext cx="8338376" cy="4114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" r="258"/>
          <a:stretch/>
        </p:blipFill>
        <p:spPr>
          <a:xfrm>
            <a:off x="458603" y="928590"/>
            <a:ext cx="2667258" cy="529294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矩形: 圆角 11"/>
          <p:cNvSpPr/>
          <p:nvPr/>
        </p:nvSpPr>
        <p:spPr>
          <a:xfrm>
            <a:off x="1729445" y="996501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最新龙虎</a:t>
            </a:r>
          </a:p>
        </p:txBody>
      </p:sp>
      <p:sp>
        <p:nvSpPr>
          <p:cNvPr id="8" name="矩形 7"/>
          <p:cNvSpPr/>
          <p:nvPr/>
        </p:nvSpPr>
        <p:spPr>
          <a:xfrm>
            <a:off x="3748331" y="1914711"/>
            <a:ext cx="1627632" cy="158191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144136" y="1673919"/>
            <a:ext cx="1227408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083856" y="1003735"/>
            <a:ext cx="1805592" cy="240792"/>
          </a:xfrm>
          <a:prstGeom prst="rect">
            <a:avLst/>
          </a:prstGeom>
          <a:noFill/>
          <a:ln w="28575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5510263" y="928590"/>
            <a:ext cx="135275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板块龙虎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板块有新入主力的象征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7691436" y="4423848"/>
            <a:ext cx="4057650" cy="1799746"/>
          </a:xfrm>
        </p:spPr>
        <p:txBody>
          <a:bodyPr/>
          <a:lstStyle/>
          <a:p>
            <a:pPr algn="just"/>
            <a:r>
              <a:rPr lang="en-US" altLang="zh-CN" dirty="0"/>
              <a:t>1</a:t>
            </a:r>
            <a:r>
              <a:rPr lang="zh-CN" altLang="en-US" dirty="0"/>
              <a:t>、流动资金持续</a:t>
            </a:r>
            <a:r>
              <a:rPr lang="en-US" altLang="zh-CN" dirty="0"/>
              <a:t>3</a:t>
            </a:r>
            <a:r>
              <a:rPr lang="zh-CN" altLang="en-US" dirty="0"/>
              <a:t>天以上翻红，机会延续性提升；</a:t>
            </a:r>
            <a:endParaRPr lang="en-US" altLang="zh-CN" dirty="0"/>
          </a:p>
          <a:p>
            <a:pPr algn="just"/>
            <a:r>
              <a:rPr lang="en-US" altLang="zh-CN" dirty="0"/>
              <a:t>2</a:t>
            </a:r>
            <a:r>
              <a:rPr lang="zh-CN" altLang="en-US" dirty="0"/>
              <a:t>、留意海洋状态低位</a:t>
            </a:r>
            <a:r>
              <a:rPr lang="en-US" altLang="zh-CN" dirty="0"/>
              <a:t>+</a:t>
            </a:r>
            <a:r>
              <a:rPr lang="zh-CN" altLang="en-US" dirty="0"/>
              <a:t>流动资阶段翻红的方向；</a:t>
            </a:r>
            <a:endParaRPr lang="en-US" altLang="zh-CN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91436" y="1536067"/>
            <a:ext cx="4028601" cy="23550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" b="368"/>
          <a:stretch>
            <a:fillRect/>
          </a:stretch>
        </p:blipFill>
        <p:spPr>
          <a:xfrm>
            <a:off x="457200" y="2225654"/>
            <a:ext cx="6775704" cy="401839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6481" y="1057372"/>
            <a:ext cx="3457143" cy="15619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紫旗回档战法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2185996" y="5822067"/>
            <a:ext cx="7820008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三板斧升级板：追求游资机构进攻后的强力回档溢价！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9" b="6911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4" name="组合 13"/>
          <p:cNvGrpSpPr/>
          <p:nvPr/>
        </p:nvGrpSpPr>
        <p:grpSpPr>
          <a:xfrm>
            <a:off x="1457888" y="1362882"/>
            <a:ext cx="4714313" cy="710348"/>
            <a:chOff x="5205386" y="3999768"/>
            <a:chExt cx="4197370" cy="632457"/>
          </a:xfrm>
        </p:grpSpPr>
        <p:sp>
          <p:nvSpPr>
            <p:cNvPr id="16" name="椭圆 15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17" name="矩形: 圆角 16"/>
            <p:cNvSpPr/>
            <p:nvPr/>
          </p:nvSpPr>
          <p:spPr>
            <a:xfrm>
              <a:off x="5614504" y="3999768"/>
              <a:ext cx="3788252" cy="632457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资金：近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10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天出紫旗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(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龙虎资金净买入，且有机构参与，稳中带强）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539194" y="2990834"/>
            <a:ext cx="2942662" cy="710348"/>
            <a:chOff x="5205386" y="3999768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8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趋势：智能辅助线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跌破辅助线则为战法结束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8010525" y="2500530"/>
            <a:ext cx="676275" cy="400050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5514110" y="4080324"/>
            <a:ext cx="2433357" cy="383192"/>
            <a:chOff x="5205386" y="4145409"/>
            <a:chExt cx="2166530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1757412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买卖点：金叉死叉</a:t>
              </a:r>
            </a:p>
          </p:txBody>
        </p:sp>
      </p:grpSp>
      <p:sp>
        <p:nvSpPr>
          <p:cNvPr id="26" name="矩形: 圆角 25"/>
          <p:cNvSpPr/>
          <p:nvPr/>
        </p:nvSpPr>
        <p:spPr>
          <a:xfrm>
            <a:off x="6374809" y="5079381"/>
            <a:ext cx="1973853" cy="383192"/>
          </a:xfrm>
          <a:prstGeom prst="roundRect">
            <a:avLst/>
          </a:prstGeom>
          <a:solidFill>
            <a:srgbClr val="EE822F"/>
          </a:solidFill>
          <a:ln w="12700" cap="flat" cmpd="sng" algn="ctr">
            <a:gradFill>
              <a:gsLst>
                <a:gs pos="0">
                  <a:sysClr val="window" lastClr="FFFFFF">
                    <a:hueOff val="-4200000"/>
                  </a:sysClr>
                </a:gs>
                <a:gs pos="100000">
                  <a:sysClr val="window" lastClr="FFFFFF"/>
                </a:gs>
              </a:gsLst>
              <a:lin ang="2700000" scaled="1"/>
            </a:gradFill>
            <a:prstDash val="solid"/>
            <a:miter lim="800000"/>
          </a:ln>
          <a:effectLst>
            <a:outerShdw blurRad="101600" dist="50800" dir="5400000" algn="ctr" rotWithShape="0">
              <a:srgbClr val="E54C5E">
                <a:alpha val="60000"/>
              </a:srgbClr>
            </a:outerShdw>
          </a:effectLst>
        </p:spPr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lt1"/>
                </a:solidFill>
                <a:cs typeface="+mn-ea"/>
                <a:sym typeface="+mn-lt"/>
              </a:rPr>
              <a:t>有其他资金支持更好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把牛抓在自己的手上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zh-CN" altLang="en-US" dirty="0"/>
              <a:t>牛不是等来的，而是争取来的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72837"/>
            <a:ext cx="2017640" cy="4918868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9809" y="2609850"/>
            <a:ext cx="2905125" cy="1638300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6508" y="1239628"/>
            <a:ext cx="6050992" cy="4172847"/>
          </a:xfrm>
          <a:prstGeom prst="rect">
            <a:avLst/>
          </a:prstGeom>
          <a:ln>
            <a:solidFill>
              <a:srgbClr val="00B0F0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买点思路进阶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1021080" y="5822067"/>
            <a:ext cx="10149840" cy="435858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追求强力爆发的同时，尽量保证自己本金的安全，不轻易追在上涨末期</a:t>
            </a:r>
          </a:p>
        </p:txBody>
      </p:sp>
      <p:sp>
        <p:nvSpPr>
          <p:cNvPr id="10" name="矩形: 圆角 9"/>
          <p:cNvSpPr/>
          <p:nvPr/>
        </p:nvSpPr>
        <p:spPr>
          <a:xfrm>
            <a:off x="3948875" y="1718056"/>
            <a:ext cx="1859023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cs typeface="+mn-ea"/>
                <a:sym typeface="+mn-lt"/>
              </a:rPr>
              <a:t>紫旗回档示意图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0" b="6070"/>
          <a:stretch>
            <a:fillRect/>
          </a:stretch>
        </p:blipFill>
        <p:spPr>
          <a:xfrm>
            <a:off x="1304925" y="873424"/>
            <a:ext cx="9582150" cy="4735618"/>
          </a:xfrm>
          <a:prstGeom prst="rect">
            <a:avLst/>
          </a:prstGeom>
          <a:ln>
            <a:solidFill>
              <a:srgbClr val="00B0F0"/>
            </a:solidFill>
          </a:ln>
        </p:spPr>
      </p:pic>
      <p:grpSp>
        <p:nvGrpSpPr>
          <p:cNvPr id="18" name="组合 17"/>
          <p:cNvGrpSpPr/>
          <p:nvPr/>
        </p:nvGrpSpPr>
        <p:grpSpPr>
          <a:xfrm>
            <a:off x="5406000" y="2266054"/>
            <a:ext cx="2942662" cy="710348"/>
            <a:chOff x="5205386" y="3999767"/>
            <a:chExt cx="2619988" cy="632457"/>
          </a:xfrm>
        </p:grpSpPr>
        <p:sp>
          <p:nvSpPr>
            <p:cNvPr id="19" name="椭圆 18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2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0" name="矩形: 圆角 19"/>
            <p:cNvSpPr/>
            <p:nvPr/>
          </p:nvSpPr>
          <p:spPr>
            <a:xfrm>
              <a:off x="5614504" y="3999767"/>
              <a:ext cx="2210870" cy="632457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提前布局：辅助线附近</a:t>
              </a:r>
              <a:endParaRPr lang="en-US" altLang="zh-CN" sz="1400" dirty="0"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（破位失败压力低）</a:t>
              </a:r>
            </a:p>
          </p:txBody>
        </p:sp>
      </p:grpSp>
      <p:sp>
        <p:nvSpPr>
          <p:cNvPr id="22" name="椭圆 21"/>
          <p:cNvSpPr/>
          <p:nvPr/>
        </p:nvSpPr>
        <p:spPr>
          <a:xfrm>
            <a:off x="3605349" y="4560629"/>
            <a:ext cx="212478" cy="710348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2943185" y="4070925"/>
            <a:ext cx="2922319" cy="383192"/>
            <a:chOff x="5205386" y="4145409"/>
            <a:chExt cx="2601875" cy="341174"/>
          </a:xfrm>
        </p:grpSpPr>
        <p:sp>
          <p:nvSpPr>
            <p:cNvPr id="24" name="椭圆 23"/>
            <p:cNvSpPr/>
            <p:nvPr/>
          </p:nvSpPr>
          <p:spPr>
            <a:xfrm>
              <a:off x="5205386" y="4145409"/>
              <a:ext cx="341173" cy="34117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1</a:t>
              </a:r>
              <a:endParaRPr lang="zh-CN" altLang="en-US" dirty="0">
                <a:cs typeface="+mn-ea"/>
                <a:sym typeface="+mn-lt"/>
              </a:endParaRPr>
            </a:p>
          </p:txBody>
        </p:sp>
        <p:sp>
          <p:nvSpPr>
            <p:cNvPr id="25" name="矩形: 圆角 24"/>
            <p:cNvSpPr/>
            <p:nvPr/>
          </p:nvSpPr>
          <p:spPr>
            <a:xfrm>
              <a:off x="5614504" y="4145409"/>
              <a:ext cx="2192757" cy="341174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cs typeface="+mn-ea"/>
                  <a:sym typeface="+mn-lt"/>
                </a:rPr>
                <a:t>提前布局：死叉末期</a:t>
              </a:r>
              <a:r>
                <a:rPr lang="zh-CN" altLang="en-US" sz="900" dirty="0">
                  <a:cs typeface="+mn-ea"/>
                  <a:sym typeface="+mn-lt"/>
                </a:rPr>
                <a:t>（</a:t>
              </a:r>
              <a:r>
                <a:rPr lang="en-US" altLang="zh-CN" sz="900" dirty="0">
                  <a:cs typeface="+mn-ea"/>
                  <a:sym typeface="+mn-lt"/>
                </a:rPr>
                <a:t>5</a:t>
              </a:r>
              <a:r>
                <a:rPr lang="zh-CN" altLang="en-US" sz="900" dirty="0">
                  <a:cs typeface="+mn-ea"/>
                  <a:sym typeface="+mn-lt"/>
                </a:rPr>
                <a:t>天以上）</a:t>
              </a:r>
              <a:endParaRPr lang="zh-CN" altLang="en-US" sz="1400" dirty="0">
                <a:cs typeface="+mn-ea"/>
                <a:sym typeface="+mn-lt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8484311" y="4414159"/>
            <a:ext cx="2440921" cy="700730"/>
            <a:chOff x="8484311" y="4414159"/>
            <a:chExt cx="2440921" cy="700730"/>
          </a:xfrm>
        </p:grpSpPr>
        <p:sp>
          <p:nvSpPr>
            <p:cNvPr id="26" name="矩形: 圆角 25"/>
            <p:cNvSpPr/>
            <p:nvPr/>
          </p:nvSpPr>
          <p:spPr>
            <a:xfrm>
              <a:off x="8951379" y="4414159"/>
              <a:ext cx="1973853" cy="700730"/>
            </a:xfrm>
            <a:prstGeom prst="roundRect">
              <a:avLst/>
            </a:prstGeom>
            <a:solidFill>
              <a:srgbClr val="EE822F"/>
            </a:solidFill>
            <a:ln w="12700" cap="flat" cmpd="sng" algn="ctr">
              <a:gradFill>
                <a:gsLst>
                  <a:gs pos="0">
                    <a:sysClr val="window" lastClr="FFFFFF">
                      <a:hueOff val="-4200000"/>
                    </a:sysClr>
                  </a:gs>
                  <a:gs pos="100000">
                    <a:sysClr val="window" lastClr="FFFFFF"/>
                  </a:gs>
                </a:gsLst>
                <a:lin ang="2700000" scaled="1"/>
              </a:gradFill>
              <a:prstDash val="solid"/>
              <a:miter lim="800000"/>
            </a:ln>
            <a:effectLst>
              <a:outerShdw blurRad="101600" dist="50800" dir="5400000" algn="ctr" rotWithShape="0">
                <a:srgbClr val="E54C5E">
                  <a:alpha val="60000"/>
                </a:srgbClr>
              </a:outerShdw>
            </a:effectLst>
          </p:spPr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节金叉初期</a:t>
              </a:r>
              <a:endParaRPr lang="en-US" altLang="zh-CN" sz="1400" dirty="0">
                <a:solidFill>
                  <a:schemeClr val="lt1"/>
                </a:solidFill>
                <a:cs typeface="+mn-ea"/>
                <a:sym typeface="+mn-lt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（</a:t>
              </a:r>
              <a:r>
                <a:rPr lang="en-US" altLang="zh-CN" sz="1400" dirty="0">
                  <a:solidFill>
                    <a:schemeClr val="lt1"/>
                  </a:solidFill>
                  <a:cs typeface="+mn-ea"/>
                  <a:sym typeface="+mn-lt"/>
                </a:rPr>
                <a:t>1~2</a:t>
              </a:r>
              <a:r>
                <a:rPr lang="zh-CN" altLang="en-US" sz="1400" dirty="0">
                  <a:solidFill>
                    <a:schemeClr val="lt1"/>
                  </a:solidFill>
                  <a:cs typeface="+mn-ea"/>
                  <a:sym typeface="+mn-lt"/>
                </a:rPr>
                <a:t>天，安全保守）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8484311" y="4572929"/>
              <a:ext cx="383191" cy="383191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cs typeface="+mn-ea"/>
                  <a:sym typeface="+mn-lt"/>
                </a:rPr>
                <a:t>3</a:t>
              </a:r>
              <a:endParaRPr lang="zh-CN" altLang="en-US" dirty="0">
                <a:cs typeface="+mn-ea"/>
                <a:sym typeface="+mn-lt"/>
              </a:endParaRPr>
            </a:p>
          </p:txBody>
        </p:sp>
      </p:grpSp>
      <p:sp>
        <p:nvSpPr>
          <p:cNvPr id="7" name="椭圆 6"/>
          <p:cNvSpPr/>
          <p:nvPr/>
        </p:nvSpPr>
        <p:spPr>
          <a:xfrm>
            <a:off x="8675906" y="5195138"/>
            <a:ext cx="212478" cy="41390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5367843" y="2074459"/>
            <a:ext cx="421348" cy="355174"/>
          </a:xfrm>
          <a:prstGeom prst="ellipse">
            <a:avLst/>
          </a:prstGeom>
          <a:noFill/>
          <a:ln w="25400" cap="flat" cmpd="sng" algn="ctr">
            <a:solidFill>
              <a:srgbClr val="FF4DFF"/>
            </a:solidFill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41552" y="0"/>
            <a:ext cx="5908896" cy="660400"/>
          </a:xfrm>
        </p:spPr>
        <p:txBody>
          <a:bodyPr/>
          <a:lstStyle/>
          <a:p>
            <a:r>
              <a:rPr lang="zh-CN" altLang="en-US" dirty="0"/>
              <a:t>选股条件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quarter" idx="11"/>
          </p:nvPr>
        </p:nvSpPr>
        <p:spPr>
          <a:xfrm>
            <a:off x="4331688" y="2203980"/>
            <a:ext cx="1090432" cy="4045128"/>
          </a:xfrm>
        </p:spPr>
        <p:txBody>
          <a:bodyPr vert="eaVert">
            <a:normAutofit/>
          </a:bodyPr>
          <a:lstStyle/>
          <a:p>
            <a:r>
              <a:rPr lang="zh-CN" altLang="en-US" dirty="0"/>
              <a:t>选择紫旗（机构版以上），寻找金叉「进攻」初期的节奏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6553" y="821707"/>
            <a:ext cx="2908630" cy="1184044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6463" y="821706"/>
            <a:ext cx="3087442" cy="1071901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" r="2079"/>
          <a:stretch>
            <a:fillRect/>
          </a:stretch>
        </p:blipFill>
        <p:spPr>
          <a:xfrm>
            <a:off x="883235" y="2203980"/>
            <a:ext cx="3284906" cy="4045129"/>
          </a:xfrm>
          <a:prstGeom prst="rect">
            <a:avLst/>
          </a:prstGeom>
          <a:ln>
            <a:solidFill>
              <a:srgbClr val="00B0F0"/>
            </a:solidFill>
          </a:ln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" r="1288"/>
          <a:stretch>
            <a:fillRect/>
          </a:stretch>
        </p:blipFill>
        <p:spPr>
          <a:xfrm>
            <a:off x="6494055" y="2128488"/>
            <a:ext cx="3398881" cy="4120620"/>
          </a:xfrm>
          <a:prstGeom prst="rect">
            <a:avLst/>
          </a:prstGeom>
          <a:ln>
            <a:solidFill>
              <a:srgbClr val="00B0F0"/>
            </a:solidFill>
          </a:ln>
        </p:spPr>
      </p:pic>
      <p:sp>
        <p:nvSpPr>
          <p:cNvPr id="4" name="矩形: 圆角 3"/>
          <p:cNvSpPr/>
          <p:nvPr/>
        </p:nvSpPr>
        <p:spPr>
          <a:xfrm>
            <a:off x="5741119" y="3276473"/>
            <a:ext cx="354881" cy="959215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zh-CN" sz="1400" spc="300" dirty="0">
                <a:cs typeface="+mn-ea"/>
                <a:sym typeface="+mn-lt"/>
              </a:rPr>
              <a:t>8</a:t>
            </a:r>
            <a:r>
              <a:rPr lang="zh-CN" altLang="en-US" sz="1400" spc="300" dirty="0">
                <a:cs typeface="+mn-ea"/>
                <a:sym typeface="+mn-lt"/>
              </a:rPr>
              <a:t>月</a:t>
            </a:r>
            <a:r>
              <a:rPr lang="en-US" altLang="zh-CN" sz="1400" spc="300" dirty="0">
                <a:cs typeface="+mn-ea"/>
                <a:sym typeface="+mn-lt"/>
              </a:rPr>
              <a:t>30</a:t>
            </a:r>
            <a:endParaRPr lang="zh-CN" altLang="en-US" sz="1400" spc="300" dirty="0">
              <a:cs typeface="+mn-ea"/>
              <a:sym typeface="+mn-lt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4394035" y="1046656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盘中</a:t>
            </a:r>
          </a:p>
        </p:txBody>
      </p:sp>
      <p:sp>
        <p:nvSpPr>
          <p:cNvPr id="11" name="矩形: 圆角 10"/>
          <p:cNvSpPr/>
          <p:nvPr/>
        </p:nvSpPr>
        <p:spPr>
          <a:xfrm>
            <a:off x="10343014" y="1207327"/>
            <a:ext cx="965738" cy="373380"/>
          </a:xfrm>
          <a:prstGeom prst="roundRect">
            <a:avLst/>
          </a:prstGeom>
          <a:solidFill>
            <a:schemeClr val="accent6">
              <a:alpha val="84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cs typeface="+mn-ea"/>
                <a:sym typeface="+mn-lt"/>
              </a:rPr>
              <a:t>盘后</a:t>
            </a:r>
          </a:p>
        </p:txBody>
      </p:sp>
      <p:sp>
        <p:nvSpPr>
          <p:cNvPr id="6" name="文本占位符 2"/>
          <p:cNvSpPr txBox="1"/>
          <p:nvPr/>
        </p:nvSpPr>
        <p:spPr>
          <a:xfrm>
            <a:off x="10280667" y="2203980"/>
            <a:ext cx="1090432" cy="4045128"/>
          </a:xfrm>
          <a:prstGeom prst="rect">
            <a:avLst/>
          </a:prstGeom>
        </p:spPr>
        <p:txBody>
          <a:bodyPr vert="eaVert">
            <a:norm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u="none" strike="noStrike" kern="1200" cap="none" spc="150" normalizeH="0" baseline="0" dirty="0">
                <a:solidFill>
                  <a:srgbClr val="C0000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直接选「紫旗回档」，死叉</a:t>
            </a:r>
            <a:r>
              <a:rPr lang="en-US" altLang="zh-CN" dirty="0"/>
              <a:t>3</a:t>
            </a:r>
            <a:r>
              <a:rPr lang="zh-CN" altLang="en-US" dirty="0"/>
              <a:t>天以上，等待回档的「潜力」股</a:t>
            </a:r>
          </a:p>
        </p:txBody>
      </p:sp>
      <p:pic>
        <p:nvPicPr>
          <p:cNvPr id="26" name="控盘增加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3453" y="1178016"/>
            <a:ext cx="1533333" cy="409524"/>
          </a:xfrm>
          <a:prstGeom prst="rect">
            <a:avLst/>
          </a:prstGeom>
        </p:spPr>
      </p:pic>
      <p:sp>
        <p:nvSpPr>
          <p:cNvPr id="5" name="空白"/>
          <p:cNvSpPr/>
          <p:nvPr/>
        </p:nvSpPr>
        <p:spPr>
          <a:xfrm>
            <a:off x="7983453" y="1532459"/>
            <a:ext cx="1509796" cy="342788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  <p:tag name="COMMONDATA" val="eyJoZGlkIjoiY2VjMWU5MTk5OGQyZDRjNDI5M2FkMjMzMDk5YzdjNmI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1156</TotalTime>
  <Words>613</Words>
  <Application>Microsoft Office PowerPoint</Application>
  <PresentationFormat>宽屏</PresentationFormat>
  <Paragraphs>67</Paragraphs>
  <Slides>13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Roboto</vt:lpstr>
      <vt:lpstr>等线</vt:lpstr>
      <vt:lpstr>思源黑体 CN Heavy</vt:lpstr>
      <vt:lpstr>思源黑体 CN Medium</vt:lpstr>
      <vt:lpstr>思源黑体 CN Normal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猪肠 十二</cp:lastModifiedBy>
  <cp:revision>2293</cp:revision>
  <dcterms:created xsi:type="dcterms:W3CDTF">2019-06-19T02:08:00Z</dcterms:created>
  <dcterms:modified xsi:type="dcterms:W3CDTF">2026-09-10T01:37:50Z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EBF8DB5FD94B49F7B17BC65F9BA08668</vt:lpwstr>
  </property>
</Properties>
</file>