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868" r:id="rId3"/>
    <p:sldId id="1412" r:id="rId5"/>
    <p:sldId id="1449" r:id="rId6"/>
    <p:sldId id="1442" r:id="rId7"/>
    <p:sldId id="1430" r:id="rId8"/>
    <p:sldId id="1431" r:id="rId9"/>
    <p:sldId id="1439" r:id="rId10"/>
    <p:sldId id="1432" r:id="rId11"/>
    <p:sldId id="1447" r:id="rId12"/>
    <p:sldId id="1448" r:id="rId13"/>
    <p:sldId id="1445" r:id="rId14"/>
    <p:sldId id="1419" r:id="rId15"/>
    <p:sldId id="1440" r:id="rId16"/>
    <p:sldId id="1201" r:id="rId17"/>
    <p:sldId id="734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9"/>
            <p14:sldId id="1442"/>
            <p14:sldId id="1430"/>
            <p14:sldId id="1431"/>
            <p14:sldId id="1439"/>
            <p14:sldId id="1432"/>
            <p14:sldId id="1447"/>
            <p14:sldId id="1448"/>
            <p14:sldId id="1445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86" autoAdjust="0"/>
    <p:restoredTop sz="95510" autoAdjust="0"/>
  </p:normalViewPr>
  <p:slideViewPr>
    <p:cSldViewPr snapToGrid="0" showGuides="1">
      <p:cViewPr>
        <p:scale>
          <a:sx n="100" d="100"/>
          <a:sy n="100" d="100"/>
        </p:scale>
        <p:origin x="1338" y="-84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13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2.xml"/><Relationship Id="rId15" Type="http://schemas.openxmlformats.org/officeDocument/2006/relationships/image" Target="../media/image10.png"/><Relationship Id="rId14" Type="http://schemas.openxmlformats.org/officeDocument/2006/relationships/image" Target="../media/image9.png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71675" y="1539411"/>
            <a:ext cx="824865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剧震无法避免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更需精挑细选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41433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752725" y="0"/>
            <a:ext cx="6686550" cy="660400"/>
          </a:xfrm>
        </p:spPr>
        <p:txBody>
          <a:bodyPr/>
          <a:lstStyle/>
          <a:p>
            <a:r>
              <a:rPr lang="zh-CN" altLang="en-US" dirty="0"/>
              <a:t>加入龙虎圈，一起跟踪最强势方向！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87513" y="6157006"/>
            <a:ext cx="8816975" cy="655539"/>
          </a:xfrm>
        </p:spPr>
        <p:txBody>
          <a:bodyPr>
            <a:normAutofit/>
          </a:bodyPr>
          <a:lstStyle/>
          <a:p>
            <a:r>
              <a:rPr lang="zh-CN" altLang="en-US" sz="1200" dirty="0"/>
              <a:t>圈子案例仅供龙虎盈利模式分析，不构成购买建议，应根据自己掌握战法或目标进行选股操作</a:t>
            </a:r>
            <a:endParaRPr lang="zh-CN" altLang="en-US" sz="12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5735" y="5122976"/>
            <a:ext cx="2176329" cy="8771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726" y="5180408"/>
            <a:ext cx="2915965" cy="819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913" y="828863"/>
            <a:ext cx="8308363" cy="41256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0580" y="1631846"/>
            <a:ext cx="2763881" cy="33226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r="15186"/>
          <a:stretch>
            <a:fillRect/>
          </a:stretch>
        </p:blipFill>
        <p:spPr>
          <a:xfrm>
            <a:off x="9122548" y="691664"/>
            <a:ext cx="2661466" cy="6193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6" b="18276"/>
          <a:stretch>
            <a:fillRect/>
          </a:stretch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582415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3067528" y="205338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  <a:endParaRPr lang="zh-CN" altLang="en-US" sz="1400" dirty="0"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rcRect l="1789" r="62858"/>
          <a:stretch>
            <a:fillRect/>
          </a:stretch>
        </p:blipFill>
        <p:spPr>
          <a:xfrm>
            <a:off x="5183745" y="522189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r="4301"/>
          <a:stretch>
            <a:fillRect/>
          </a:stretch>
        </p:blipFill>
        <p:spPr>
          <a:xfrm>
            <a:off x="5183745" y="1596576"/>
            <a:ext cx="6085958" cy="3371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3745" y="196840"/>
            <a:ext cx="6085962" cy="11821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两市缩量</a:t>
            </a:r>
            <a:r>
              <a:rPr lang="en-US" altLang="zh-CN" dirty="0"/>
              <a:t>2435</a:t>
            </a:r>
            <a:r>
              <a:rPr lang="zh-CN" altLang="en-US" dirty="0"/>
              <a:t>亿，量能不断震荡，还是龙虎跟起来比较到位；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操作思路：牛线下移才是调整的开始，在此之前，市场调整，看辅助线附近机会；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龙虎整体净买强度和情绪到位，其引导的炒作方向依然坚挺。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660" y="1110642"/>
            <a:ext cx="2624587" cy="3224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>
            <a:fillRect/>
          </a:stretch>
        </p:blipFill>
        <p:spPr>
          <a:xfrm>
            <a:off x="5586413" y="1007621"/>
            <a:ext cx="6162675" cy="3452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4780" y="1372712"/>
            <a:ext cx="2887031" cy="253805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哪个部分最具价值？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3093"/>
            <a:ext cx="7820008" cy="506496"/>
          </a:xfrm>
        </p:spPr>
        <p:txBody>
          <a:bodyPr/>
          <a:lstStyle/>
          <a:p>
            <a:r>
              <a:rPr lang="zh-CN" altLang="en-US" dirty="0"/>
              <a:t>想收获远超市场平均收益？不是人云亦云，而要跟最强者走！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69464" y="781659"/>
          <a:ext cx="7053072" cy="2436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1024"/>
                <a:gridCol w="2351024"/>
                <a:gridCol w="2351024"/>
              </a:tblGrid>
              <a:tr h="81218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大多数人正确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大多数人错误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我们正确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我们错误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497" y="3434935"/>
            <a:ext cx="3246637" cy="20997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4720" y="3374712"/>
            <a:ext cx="4508729" cy="21801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/>
          <p:cNvSpPr/>
          <p:nvPr/>
        </p:nvSpPr>
        <p:spPr>
          <a:xfrm>
            <a:off x="1886410" y="4484799"/>
            <a:ext cx="3506624" cy="373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市场大跌，剧烈调整，龙虎逆势强买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6096000" y="3417884"/>
            <a:ext cx="2837688" cy="309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龙虎主炒方向，近一月韧性强</a:t>
            </a:r>
            <a:endParaRPr lang="zh-CN" altLang="en-US" sz="1400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龙虎炒作情绪度强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868353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龙虎情绪活跃代表龙虎进攻意见统一，炒作溢价能力强。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情绪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日活跃反映进攻性好，一两日不活跃不影响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3020" y="2891807"/>
            <a:ext cx="8092622" cy="3332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552" y="1350725"/>
            <a:ext cx="2458445" cy="467961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  <a:endParaRPr lang="zh-CN" altLang="en-US" dirty="0"/>
          </a:p>
        </p:txBody>
      </p:sp>
      <p:graphicFrame>
        <p:nvGraphicFramePr>
          <p:cNvPr id="2" name="表格 18"/>
          <p:cNvGraphicFramePr>
            <a:graphicFrameLocks noGrp="1"/>
          </p:cNvGraphicFramePr>
          <p:nvPr/>
        </p:nvGraphicFramePr>
        <p:xfrm>
          <a:off x="442913" y="660400"/>
          <a:ext cx="11341100" cy="5676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/>
                <a:gridCol w="2290533"/>
                <a:gridCol w="5495544"/>
                <a:gridCol w="2896045"/>
              </a:tblGrid>
              <a:tr h="53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相关个股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解读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</a:tr>
              <a:tr h="138839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商务部：对原产于美国的进口相关模拟芯片发起反倾销立案调查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、商务部决定自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日起对原产于美国的进口相关模拟芯片进行反倾销立案调查。</a:t>
                      </a:r>
                      <a:endParaRPr lang="en-US" altLang="zh-CN" sz="14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、商务部就美国对华集成电路领域相关措施发起反歧视立案调查。</a:t>
                      </a:r>
                      <a:endParaRPr lang="zh-CN" altLang="en-US" sz="14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模拟芯片：圣邦股份、纳芯微、思瑞浦、艾为电子、杰华特</a:t>
                      </a:r>
                      <a:endParaRPr lang="zh-CN" alt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国产芯片：芯原股份、海光信息、寒武纪、中芯国际、华虹公司</a:t>
                      </a:r>
                      <a:endParaRPr lang="zh-CN" alt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129359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餐厅预制菜需要明示 国标草案已过审即将公开征求意见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在罗永浩质疑西贝部分餐品为预制菜，而西贝断然否认引发广泛关注的当下，倍受瞩目。业内人士，直面争议焦点，倒逼产业升级。国家卫健委主导的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预制菜食品安全国家标准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草案已悄然通过专家审查，即将向社会公开征求意见。届时，预制菜“身份”将有统一说法，餐饮门店是否使用、如何使用预制菜，也将首次纳入强制信息披露范畴。这将是预制菜行业走向合规时代的关键节点。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预制菜：惠发食品、千味央厨、海欣食品、味知香、得利斯</a:t>
                      </a:r>
                      <a:endParaRPr lang="zh-CN" altLang="en-US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北交所</a:t>
                      </a: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预制菜：盖世食品、一致魔芋、欧福蛋业</a:t>
                      </a:r>
                      <a:endParaRPr lang="zh-CN" altLang="en-US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3812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国务院常务会议：推动我国生物医学技术创新发展</a:t>
                      </a:r>
                      <a:endParaRPr lang="zh-CN" altLang="en-US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zh-CN" altLang="en-US" sz="14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创新药：昭衍新药、塞力医疗、昂利康、广生堂、舒泰神</a:t>
                      </a:r>
                      <a:endParaRPr lang="zh-CN" alt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北交所</a:t>
                      </a: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创新药：新赣江</a:t>
                      </a:r>
                      <a:endParaRPr lang="zh-CN" alt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" b="869"/>
          <a:stretch>
            <a:fillRect/>
          </a:stretch>
        </p:blipFill>
        <p:spPr>
          <a:xfrm>
            <a:off x="1891574" y="710857"/>
            <a:ext cx="8408852" cy="388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电气设备、化工、汽车配件、机械设备、建筑装饰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机器人、汽配、芯片、算力、固态电池、大消费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5485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  <a:endParaRPr lang="zh-CN" altLang="en-US" sz="1600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  <a:endParaRPr lang="zh-CN" altLang="en-US" dirty="0"/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  <a:endParaRPr lang="zh-CN" altLang="en-US" sz="1400" dirty="0"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龙虎榜净买入，且有机构参与）</a:t>
              </a:r>
              <a:endParaRPr lang="zh-CN" altLang="en-US" sz="1400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  <a:endParaRPr lang="zh-CN" altLang="en-US" sz="1400" dirty="0">
                <a:cs typeface="+mn-ea"/>
                <a:sym typeface="+mn-lt"/>
              </a:endParaRP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  <a:endParaRPr lang="zh-CN" altLang="en-US" sz="1400" dirty="0">
                <a:cs typeface="+mn-ea"/>
                <a:sym typeface="+mn-lt"/>
              </a:endParaRP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  <a:endParaRPr lang="zh-CN" altLang="en-US" sz="1400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2"/>
          <a:stretch>
            <a:fillRect/>
          </a:stretch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" b="115"/>
          <a:stretch>
            <a:fillRect/>
          </a:stretch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9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14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游资受伤自救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885825" y="5460116"/>
            <a:ext cx="10420350" cy="816858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dirty="0"/>
              <a:t>震荡预期下使用</a:t>
            </a:r>
            <a:endParaRPr lang="en-US" altLang="zh-CN" dirty="0"/>
          </a:p>
          <a:p>
            <a:r>
              <a:rPr lang="zh-CN" altLang="en-US" dirty="0"/>
              <a:t>注意买方若出现</a:t>
            </a:r>
            <a:r>
              <a:rPr lang="en-US" altLang="zh-CN" dirty="0"/>
              <a:t>3</a:t>
            </a:r>
            <a:r>
              <a:rPr lang="zh-CN" altLang="en-US" dirty="0"/>
              <a:t>个以上东财拉萨（散户代表），则尽量避免超短线介入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0" b="9590"/>
          <a:stretch>
            <a:fillRect/>
          </a:stretch>
        </p:blipFill>
        <p:spPr>
          <a:xfrm>
            <a:off x="465712" y="862716"/>
            <a:ext cx="8584736" cy="439508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884" y="1105109"/>
            <a:ext cx="1419048" cy="2952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509" y="1929384"/>
            <a:ext cx="2454707" cy="33284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1223</Words>
  <Application>WPS 演示</Application>
  <PresentationFormat>宽屏</PresentationFormat>
  <Paragraphs>150</Paragraphs>
  <Slides>15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宋体</vt:lpstr>
      <vt:lpstr>Wingdings</vt:lpstr>
      <vt:lpstr>Arial</vt:lpstr>
      <vt:lpstr>微软雅黑</vt:lpstr>
      <vt:lpstr>思源黑体 CN Normal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阿里巴巴和七个小矮人</vt:lpstr>
      <vt:lpstr>思源黑体 CN Heavy</vt:lpstr>
      <vt:lpstr>思源黑体 CN Light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十二猪肠</cp:lastModifiedBy>
  <cp:revision>1637</cp:revision>
  <dcterms:created xsi:type="dcterms:W3CDTF">2019-06-19T02:08:00Z</dcterms:created>
  <dcterms:modified xsi:type="dcterms:W3CDTF">2025-09-15T09:15:45Z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EBF8DB5FD94B49F7B17BC65F9BA08668</vt:lpwstr>
  </property>
</Properties>
</file>