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12" r:id="rId3"/>
    <p:sldId id="1449" r:id="rId4"/>
    <p:sldId id="1442" r:id="rId5"/>
    <p:sldId id="1430" r:id="rId6"/>
    <p:sldId id="1431" r:id="rId7"/>
    <p:sldId id="1439" r:id="rId8"/>
    <p:sldId id="1432" r:id="rId9"/>
    <p:sldId id="1448" r:id="rId10"/>
    <p:sldId id="1445" r:id="rId11"/>
    <p:sldId id="1419" r:id="rId12"/>
    <p:sldId id="144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12"/>
            <p14:sldId id="1449"/>
            <p14:sldId id="1442"/>
            <p14:sldId id="1430"/>
            <p14:sldId id="1431"/>
            <p14:sldId id="1439"/>
            <p14:sldId id="1432"/>
            <p14:sldId id="1448"/>
            <p14:sldId id="1445"/>
            <p14:sldId id="1419"/>
            <p14:sldId id="144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23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6389"/>
    <a:srgbClr val="FF4DFF"/>
    <a:srgbClr val="EC5F74"/>
    <a:srgbClr val="F2991E"/>
    <a:srgbClr val="7A5CB3"/>
    <a:srgbClr val="555452"/>
    <a:srgbClr val="FFFA9D"/>
    <a:srgbClr val="FFFFFF"/>
    <a:srgbClr val="ED000E"/>
    <a:srgbClr val="4E83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6" autoAdjust="0"/>
    <p:restoredTop sz="95510" autoAdjust="0"/>
  </p:normalViewPr>
  <p:slideViewPr>
    <p:cSldViewPr snapToGrid="0" showGuides="1">
      <p:cViewPr varScale="1">
        <p:scale>
          <a:sx n="105" d="100"/>
          <a:sy n="105" d="100"/>
        </p:scale>
        <p:origin x="1176" y="222"/>
      </p:cViewPr>
      <p:guideLst>
        <p:guide pos="7423"/>
        <p:guide pos="279"/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2025/9/17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notesSlide" Target="../notesSlides/notesSlide1.xml"/><Relationship Id="rId1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9.png"/><Relationship Id="rId2" Type="http://schemas.openxmlformats.org/officeDocument/2006/relationships/tags" Target="../tags/tag4.xml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8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71675" y="1539411"/>
            <a:ext cx="82486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机器人</a:t>
            </a:r>
            <a:r>
              <a:rPr lang="en-US" altLang="zh-CN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+</a:t>
            </a:r>
            <a:r>
              <a:rPr lang="zh-CN" altLang="en-US" sz="6600" b="1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汽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配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热门轮动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41433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2025/9/17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2752725" y="0"/>
            <a:ext cx="6686550" cy="660400"/>
          </a:xfrm>
        </p:spPr>
        <p:txBody>
          <a:bodyPr/>
          <a:lstStyle/>
          <a:p>
            <a:r>
              <a:rPr lang="zh-CN" altLang="en-US" dirty="0"/>
              <a:t>加入龙虎圈，一起跟踪最强势方向！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87513" y="6157006"/>
            <a:ext cx="8816975" cy="655539"/>
          </a:xfrm>
        </p:spPr>
        <p:txBody>
          <a:bodyPr>
            <a:normAutofit/>
          </a:bodyPr>
          <a:lstStyle/>
          <a:p>
            <a:r>
              <a:rPr lang="zh-CN" altLang="en-US" sz="1200" dirty="0"/>
              <a:t>圈子案例仅供龙虎盈利模式分析，不构成购买建议，应根据自己掌握战法或目标进行选股操作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45735" y="5122976"/>
            <a:ext cx="2176329" cy="8771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726" y="5180408"/>
            <a:ext cx="2915965" cy="8196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283" y="1054759"/>
            <a:ext cx="7449655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913" y="817303"/>
            <a:ext cx="5070964" cy="35900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rcRect r="15186"/>
          <a:stretch>
            <a:fillRect/>
          </a:stretch>
        </p:blipFill>
        <p:spPr>
          <a:xfrm>
            <a:off x="9122548" y="691664"/>
            <a:ext cx="2661466" cy="61934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30058F0-4845-86A1-F030-05058A8D3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8"/>
          <a:stretch>
            <a:fillRect/>
          </a:stretch>
        </p:blipFill>
        <p:spPr>
          <a:xfrm>
            <a:off x="9729216" y="1207159"/>
            <a:ext cx="2302122" cy="412564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6" b="18276"/>
          <a:stretch>
            <a:fillRect/>
          </a:stretch>
        </p:blipFill>
        <p:spPr>
          <a:xfrm>
            <a:off x="922294" y="196840"/>
            <a:ext cx="3298506" cy="32284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7" t="14772" r="14447"/>
          <a:stretch>
            <a:fillRect/>
          </a:stretch>
        </p:blipFill>
        <p:spPr>
          <a:xfrm>
            <a:off x="922294" y="3582415"/>
            <a:ext cx="3298507" cy="3078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矩形: 圆角 13"/>
          <p:cNvSpPr/>
          <p:nvPr/>
        </p:nvSpPr>
        <p:spPr>
          <a:xfrm>
            <a:off x="1408852" y="3920246"/>
            <a:ext cx="770467" cy="3599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某友商</a:t>
            </a:r>
          </a:p>
        </p:txBody>
      </p:sp>
      <p:sp>
        <p:nvSpPr>
          <p:cNvPr id="15" name="矩形: 圆角 14"/>
          <p:cNvSpPr/>
          <p:nvPr/>
        </p:nvSpPr>
        <p:spPr>
          <a:xfrm>
            <a:off x="3067528" y="205338"/>
            <a:ext cx="958760" cy="3129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龙虎金榜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rcRect l="1789" r="62858"/>
          <a:stretch>
            <a:fillRect/>
          </a:stretch>
        </p:blipFill>
        <p:spPr>
          <a:xfrm>
            <a:off x="5183745" y="5221890"/>
            <a:ext cx="1376712" cy="1394653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19900" y="5257710"/>
            <a:ext cx="4449805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扫码订阅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《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龙虎金榜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》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，畅享一周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4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篇（每篇</a:t>
            </a: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</a:t>
            </a:r>
            <a:r>
              <a:rPr lang="zh-CN" altLang="en-US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个龙虎标的）内容策略服务，助力挖掘更多强势龙虎方向！</a:t>
            </a:r>
            <a:endParaRPr lang="en-US" altLang="zh-CN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4301"/>
          <a:stretch>
            <a:fillRect/>
          </a:stretch>
        </p:blipFill>
        <p:spPr>
          <a:xfrm>
            <a:off x="5183745" y="1596576"/>
            <a:ext cx="6085958" cy="33719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3745" y="196840"/>
            <a:ext cx="6085962" cy="11821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2" y="4869398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两市增量</a:t>
            </a:r>
            <a:r>
              <a:rPr lang="en-US" altLang="zh-CN" dirty="0"/>
              <a:t>353</a:t>
            </a:r>
            <a:r>
              <a:rPr lang="zh-CN" altLang="en-US" dirty="0"/>
              <a:t>亿，连续两天相似行情，震荡为主，需精雕细琢；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操作思路：牛线下移才是调整的开始，在此之前，市场调整，看辅助线附近机会；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龙虎整体净买强度和情绪到位，其引导的炒作方向依然坚挺。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03" y="1153315"/>
            <a:ext cx="2597101" cy="31393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439601" y="956710"/>
            <a:ext cx="6344412" cy="35545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8A1716-C975-EC57-0507-FEC20515F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6214" y="1372712"/>
            <a:ext cx="2784161" cy="25380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哪个部分最具价值？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3093"/>
            <a:ext cx="7820008" cy="506496"/>
          </a:xfrm>
        </p:spPr>
        <p:txBody>
          <a:bodyPr/>
          <a:lstStyle/>
          <a:p>
            <a:r>
              <a:rPr lang="zh-CN" altLang="en-US" dirty="0"/>
              <a:t>想收获远超市场平均收益？不是人云亦云，而要跟最强者走！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569464" y="781659"/>
          <a:ext cx="7053072" cy="24365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510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1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218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大多数人错误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我们正确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18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我们错误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5933" y="3434935"/>
            <a:ext cx="3217765" cy="20997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4720" y="3374712"/>
            <a:ext cx="4508729" cy="21801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矩形: 圆角 8"/>
          <p:cNvSpPr/>
          <p:nvPr/>
        </p:nvSpPr>
        <p:spPr>
          <a:xfrm>
            <a:off x="1886410" y="4484799"/>
            <a:ext cx="3506624" cy="3733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市场大跌，剧烈调整，龙虎逆势强买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6096000" y="3417884"/>
            <a:ext cx="2837688" cy="30970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龙虎主炒方向，近一月韧性强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龙虎炒作情绪度强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34529"/>
            <a:ext cx="7820008" cy="506496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868353" y="964811"/>
            <a:ext cx="9169400" cy="162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涨跌停的背后，是游资机构的短线推动为主，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龙虎情绪活跃代表龙虎进攻意见统一，炒作溢价能力强。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情绪</a:t>
            </a:r>
            <a:r>
              <a:rPr lang="en-US" altLang="zh-CN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3~5</a:t>
            </a:r>
            <a:r>
              <a:rPr lang="zh-CN" altLang="en-US" sz="2400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日活跃反映进攻性好，一两日不活跃不影响</a:t>
            </a:r>
            <a:endParaRPr lang="en-US" altLang="zh-CN" sz="2400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6596" y="2818655"/>
            <a:ext cx="8085470" cy="3332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552" y="1350725"/>
            <a:ext cx="2412444" cy="46796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盘前消息看点</a:t>
            </a:r>
          </a:p>
        </p:txBody>
      </p:sp>
      <p:graphicFrame>
        <p:nvGraphicFramePr>
          <p:cNvPr id="2" name="表格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554283"/>
              </p:ext>
            </p:extLst>
          </p:nvPr>
        </p:nvGraphicFramePr>
        <p:xfrm>
          <a:off x="442913" y="660400"/>
          <a:ext cx="11341100" cy="490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960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248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序号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消息简要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/>
                        <a:t>具体消息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/>
                        <a:t>相关个股</a:t>
                      </a:r>
                      <a:r>
                        <a:rPr lang="en-US" altLang="zh-CN" sz="1400"/>
                        <a:t>/</a:t>
                      </a:r>
                      <a:r>
                        <a:rPr lang="zh-CN" altLang="en-US" sz="1400"/>
                        <a:t>解读</a:t>
                      </a:r>
                      <a:endParaRPr lang="zh-CN" altLang="en-US" sz="1400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5C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88395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部门发布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关于扩大服务消费的若干政策措施</a:t>
                      </a: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提出五方面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条举措，培育服务消费促进平台，开展消费新业态新模式新场景试点城市建设。积极发展首发经济，推动创新和丰富服务消费场景，支持优质消费资源与知名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IP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跨界合作，打造一批商旅文体健融合的消费新场景，培育一批新型消费龙头企业。支持地方举办大众体育赛事，吸引更多境外人员入境消费，有序扩大单方面免签国家范围。探索设置中小学春秋假，相应缩短寒暑假时间，增加旅游出行等服务消费时间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旅游：凯撒旅业、西域旅游、西安旅游、丽江股份、西藏旅游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8126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zh-CN" altLang="en-US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央视财经：又一爆款！订单涌来！千亿级新风口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广东深圳一家无人环卫机器人企业负责人介绍，截至目前，企业在手订单金额超过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3500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万元，同比去年的销售额增长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以上。根据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年出版的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《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低速无人驾驶清扫车行业发展蓝皮书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》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预测，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年中国无人环卫服务市场规模将达到</a:t>
                      </a:r>
                      <a:r>
                        <a:rPr lang="en-US" altLang="zh-CN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2800</a:t>
                      </a:r>
                      <a:r>
                        <a:rPr lang="zh-CN" altLang="en-US" sz="1400" b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亿元。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无人环卫机器人：玉禾田、福龙马、侨银股份、劲旅环境、汉嘉设计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79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US" altLang="zh-CN" sz="140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</a:pPr>
                      <a:endParaRPr lang="en-US" altLang="zh-CN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占位符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板块看点</a:t>
            </a:r>
            <a:r>
              <a:rPr lang="en-US" altLang="zh-CN" dirty="0"/>
              <a:t>-</a:t>
            </a:r>
            <a:r>
              <a:rPr lang="zh-CN" altLang="en-US" dirty="0"/>
              <a:t>龙虎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" b="1259"/>
          <a:stretch/>
        </p:blipFill>
        <p:spPr>
          <a:xfrm>
            <a:off x="1891574" y="710857"/>
            <a:ext cx="8408852" cy="38841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733550" y="5411917"/>
            <a:ext cx="87249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zh-CN" altLang="en-US" sz="2000" dirty="0">
                <a:solidFill>
                  <a:prstClr val="black"/>
                </a:solidFill>
                <a:latin typeface="思源黑体 CN Regular" panose="020B0500000000000000" pitchFamily="34" charset="-122"/>
                <a:ea typeface="微软雅黑" panose="020B0503020204020204" charset="-122"/>
              </a:rPr>
              <a:t>行业：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电气设备、化工、汽车配件、机械设备、建筑装饰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Regular" panose="020B0500000000000000" pitchFamily="34" charset="-122"/>
                <a:ea typeface="微软雅黑" panose="020B0503020204020204" charset="-122"/>
                <a:cs typeface="+mn-cs"/>
              </a:rPr>
              <a:t>主题：</a:t>
            </a:r>
            <a:r>
              <a:rPr lang="zh-CN" altLang="en-US" sz="2000" spc="1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机器人、汽配、芯片、算力、固态电池、大消费</a:t>
            </a:r>
            <a:endParaRPr lang="en-US" altLang="zh-CN" sz="2000" spc="1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660318" y="4654852"/>
            <a:ext cx="5159832" cy="706608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短打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席位密码</a:t>
            </a:r>
            <a:r>
              <a:rPr lang="en-US" altLang="zh-CN" sz="1600" dirty="0">
                <a:cs typeface="+mn-ea"/>
                <a:sym typeface="+mn-lt"/>
              </a:rPr>
              <a:t>-</a:t>
            </a:r>
            <a:r>
              <a:rPr lang="zh-CN" altLang="en-US" sz="1600" dirty="0">
                <a:cs typeface="+mn-ea"/>
                <a:sym typeface="+mn-lt"/>
              </a:rPr>
              <a:t>板块龙虎：龙虎累计上榜次数靠前，</a:t>
            </a:r>
            <a:endParaRPr lang="en-US" altLang="zh-CN" sz="1600" dirty="0">
              <a:cs typeface="+mn-ea"/>
              <a:sym typeface="+mn-lt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dirty="0">
                <a:cs typeface="+mn-ea"/>
                <a:sym typeface="+mn-lt"/>
              </a:rPr>
              <a:t>游资机构扎堆炒作，易诞生超强势个股</a:t>
            </a:r>
            <a:r>
              <a:rPr lang="en-US" altLang="zh-CN" sz="1600" dirty="0">
                <a:cs typeface="+mn-ea"/>
                <a:sym typeface="+mn-lt"/>
              </a:rPr>
              <a:t>/</a:t>
            </a:r>
            <a:r>
              <a:rPr lang="zh-CN" altLang="en-US" sz="1600" dirty="0">
                <a:cs typeface="+mn-ea"/>
                <a:sym typeface="+mn-lt"/>
              </a:rPr>
              <a:t>热点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追求进攻型龙虎，拉升调整后的潜力爆发波段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3866585" cy="710348"/>
            <a:chOff x="5205386" y="3999768"/>
            <a:chExt cx="3442599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033481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天出龙虎紫旗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龙虎榜净买入，且有机构参与）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37762"/>
            <a:ext cx="5908896" cy="660400"/>
          </a:xfrm>
        </p:spPr>
        <p:txBody>
          <a:bodyPr/>
          <a:lstStyle/>
          <a:p>
            <a:r>
              <a:rPr lang="zh-CN" altLang="en-US"/>
              <a:t>选股条件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8870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4"/>
          <a:stretch>
            <a:fillRect/>
          </a:stretch>
        </p:blipFill>
        <p:spPr>
          <a:xfrm>
            <a:off x="1076553" y="2203980"/>
            <a:ext cx="2898269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" b="2288"/>
          <a:stretch/>
        </p:blipFill>
        <p:spPr>
          <a:xfrm>
            <a:off x="6578869" y="2203980"/>
            <a:ext cx="3087442" cy="4018146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87072" y="3212734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9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16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矩形 4"/>
          <p:cNvSpPr/>
          <p:nvPr/>
        </p:nvSpPr>
        <p:spPr>
          <a:xfrm>
            <a:off x="8026400" y="1527752"/>
            <a:ext cx="1219200" cy="34736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4107</TotalTime>
  <Words>740</Words>
  <Application>Microsoft Office PowerPoint</Application>
  <PresentationFormat>宽屏</PresentationFormat>
  <Paragraphs>81</Paragraphs>
  <Slides>14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1639</cp:revision>
  <dcterms:created xsi:type="dcterms:W3CDTF">2019-06-19T02:08:00Z</dcterms:created>
  <dcterms:modified xsi:type="dcterms:W3CDTF">2025-09-17T09:12:04Z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EBF8DB5FD94B49F7B17BC65F9BA08668</vt:lpwstr>
  </property>
</Properties>
</file>