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877" r:id="rId3"/>
    <p:sldId id="1230" r:id="rId4"/>
    <p:sldId id="1231" r:id="rId5"/>
    <p:sldId id="1239" r:id="rId6"/>
    <p:sldId id="1162" r:id="rId7"/>
    <p:sldId id="1173" r:id="rId8"/>
    <p:sldId id="1232" r:id="rId9"/>
    <p:sldId id="1224" r:id="rId10"/>
    <p:sldId id="1163" r:id="rId11"/>
    <p:sldId id="1154" r:id="rId12"/>
    <p:sldId id="1201" r:id="rId13"/>
    <p:sldId id="1237" r:id="rId14"/>
    <p:sldId id="1236" r:id="rId15"/>
    <p:sldId id="117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30"/>
            <p14:sldId id="1231"/>
            <p14:sldId id="1239"/>
            <p14:sldId id="1162"/>
            <p14:sldId id="1173"/>
            <p14:sldId id="1232"/>
            <p14:sldId id="1224"/>
            <p14:sldId id="1163"/>
            <p14:sldId id="1154"/>
            <p14:sldId id="1201"/>
            <p14:sldId id="1237"/>
            <p14:sldId id="1236"/>
          </p14:sldIdLst>
        </p14:section>
        <p14:section name="无标题节" id="{5F52EC0A-C796-4C5F-8D81-8C50DD54411E}">
          <p14:sldIdLst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4E83FA"/>
    <a:srgbClr val="FFFA9D"/>
    <a:srgbClr val="FFFFFF"/>
    <a:srgbClr val="ED000E"/>
    <a:srgbClr val="FF4E00"/>
    <a:srgbClr val="FF7900"/>
    <a:srgbClr val="0089CF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5558" autoAdjust="0"/>
  </p:normalViewPr>
  <p:slideViewPr>
    <p:cSldViewPr snapToGrid="0" showGuides="1">
      <p:cViewPr varScale="1">
        <p:scale>
          <a:sx n="102" d="100"/>
          <a:sy n="102" d="100"/>
        </p:scale>
        <p:origin x="1284" y="96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96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514253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不破不立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有待巨型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W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底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2024/9/18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19E3508F-69A2-4876-BA68-AE09260C8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龙虎淘金圈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3637" y="5722057"/>
            <a:ext cx="9864726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盘中交流、知识拓展学习的龙虎阵地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5090"/>
          <a:stretch/>
        </p:blipFill>
        <p:spPr>
          <a:xfrm>
            <a:off x="6799885" y="1710672"/>
            <a:ext cx="4194744" cy="3877106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7188" y="2093105"/>
            <a:ext cx="2732012" cy="311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695762"/>
            <a:ext cx="2122673" cy="190692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94460" y="4681110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PC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35964" y="5201584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0FF7BD-FE25-48F9-910F-F647A40F1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7CFA1CF-F91E-43A5-9BCA-33F96EAC6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开通龙虎，得精品课</a:t>
            </a:r>
          </a:p>
        </p:txBody>
      </p:sp>
      <p:sp>
        <p:nvSpPr>
          <p:cNvPr id="14" name="文本占位符 4">
            <a:extLst>
              <a:ext uri="{FF2B5EF4-FFF2-40B4-BE49-F238E27FC236}">
                <a16:creationId xmlns:a16="http://schemas.microsoft.com/office/drawing/2014/main" id="{43D62F4C-288B-45B5-818A-2EFD4044F3CA}"/>
              </a:ext>
            </a:extLst>
          </p:cNvPr>
          <p:cNvSpPr txBox="1">
            <a:spLocks/>
          </p:cNvSpPr>
          <p:nvPr/>
        </p:nvSpPr>
        <p:spPr>
          <a:xfrm>
            <a:off x="1127125" y="5845009"/>
            <a:ext cx="9937750" cy="1012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参与方式：开通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续费后，请把软件个人中心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ID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发给我</a:t>
            </a: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</a:endParaRPr>
          </a:p>
          <a:p>
            <a:pPr marL="0" indent="0" algn="ctr">
              <a:spcBef>
                <a:spcPts val="500"/>
              </a:spcBef>
              <a:spcAft>
                <a:spcPts val="0"/>
              </a:spcAft>
              <a:buNone/>
            </a:pP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graphicFrame>
        <p:nvGraphicFramePr>
          <p:cNvPr id="15" name="表格 18">
            <a:extLst>
              <a:ext uri="{FF2B5EF4-FFF2-40B4-BE49-F238E27FC236}">
                <a16:creationId xmlns:a16="http://schemas.microsoft.com/office/drawing/2014/main" id="{2D8F5603-6214-4854-9CB8-4F44002A5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22322"/>
              </p:ext>
            </p:extLst>
          </p:nvPr>
        </p:nvGraphicFramePr>
        <p:xfrm>
          <a:off x="1127125" y="1677134"/>
          <a:ext cx="9901238" cy="373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470">
                  <a:extLst>
                    <a:ext uri="{9D8B030D-6E8A-4147-A177-3AD203B41FA5}">
                      <a16:colId xmlns:a16="http://schemas.microsoft.com/office/drawing/2014/main" val="2291384099"/>
                    </a:ext>
                  </a:extLst>
                </a:gridCol>
                <a:gridCol w="3973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活动时间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开通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续费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赠送课程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</a:pPr>
                      <a:r>
                        <a:rPr lang="en-US" altLang="zh-CN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9</a:t>
                      </a:r>
                      <a:r>
                        <a:rPr lang="zh-CN" altLang="en-US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8</a:t>
                      </a:r>
                      <a:r>
                        <a:rPr lang="zh-CN" altLang="en-US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日</a:t>
                      </a:r>
                      <a:r>
                        <a:rPr lang="en-US" altLang="zh-CN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~10</a:t>
                      </a:r>
                      <a:r>
                        <a:rPr lang="zh-CN" altLang="en-US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7</a:t>
                      </a:r>
                      <a:r>
                        <a:rPr lang="zh-CN" altLang="en-US" sz="1600" kern="1200" spc="150" dirty="0">
                          <a:solidFill>
                            <a:srgbClr val="C00000"/>
                          </a:solidFill>
                          <a:latin typeface="思源黑体 CN Normal" panose="020B0400000000000000" pitchFamily="34" charset="-122"/>
                          <a:ea typeface="思源黑体 CN Normal" panose="020B0400000000000000" pitchFamily="34" charset="-122"/>
                          <a:cs typeface="+mn-cs"/>
                        </a:rPr>
                        <a:t>日</a:t>
                      </a:r>
                      <a:endParaRPr lang="en-US" altLang="zh-CN" sz="1600" kern="1200" spc="150" dirty="0">
                        <a:solidFill>
                          <a:srgbClr val="C00000"/>
                        </a:solidFill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手机龙虎淘金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月度版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26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手机龙虎淘金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季度版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2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机构版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智尊版  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找服务老师）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股市术语手册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防套解套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13A5ED2F-EBAA-4F8A-98D4-25263AF3B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1" t="39014" r="52282" b="9564"/>
          <a:stretch/>
        </p:blipFill>
        <p:spPr>
          <a:xfrm>
            <a:off x="6239736" y="2799391"/>
            <a:ext cx="1485039" cy="3245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64E86DA-5373-4F76-8FDB-8E182474F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32" t="41327" r="4396" b="10546"/>
          <a:stretch/>
        </p:blipFill>
        <p:spPr>
          <a:xfrm>
            <a:off x="6238875" y="4013352"/>
            <a:ext cx="1485039" cy="3039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229974-E3A1-445F-A262-136DCDFEA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257" y="2379704"/>
            <a:ext cx="1401250" cy="10473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A78CA0-88FC-49D1-A04B-50432DA35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512" y="3610459"/>
            <a:ext cx="1401250" cy="103823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8314002-1058-40C4-BFC4-21B5EECB6310}"/>
              </a:ext>
            </a:extLst>
          </p:cNvPr>
          <p:cNvGrpSpPr/>
          <p:nvPr/>
        </p:nvGrpSpPr>
        <p:grpSpPr>
          <a:xfrm>
            <a:off x="2239565" y="3409877"/>
            <a:ext cx="1371998" cy="1770989"/>
            <a:chOff x="5385879" y="2669739"/>
            <a:chExt cx="1371998" cy="177098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2C647BC-53E2-4EBE-B3B4-A6B0F81F2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408" t="67766" r="69381" b="12715"/>
            <a:stretch>
              <a:fillRect/>
            </a:stretch>
          </p:blipFill>
          <p:spPr>
            <a:xfrm>
              <a:off x="5385879" y="2669739"/>
              <a:ext cx="1371998" cy="134361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F7BF246-6BBE-4A1A-8EE7-16BADDFE21DD}"/>
                </a:ext>
              </a:extLst>
            </p:cNvPr>
            <p:cNvSpPr txBox="1"/>
            <p:nvPr/>
          </p:nvSpPr>
          <p:spPr>
            <a:xfrm>
              <a:off x="5438466" y="4017471"/>
              <a:ext cx="1266825" cy="42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</a:pPr>
              <a:r>
                <a:rPr lang="zh-CN" altLang="en-US" spc="150" dirty="0">
                  <a:solidFill>
                    <a:srgbClr val="C00000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扫码开通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60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8BAC908-715D-430A-BAE2-A99311933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如何联系获课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621E06-B2DB-42E8-9D8B-FBF7532DE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5"/>
          <a:stretch/>
        </p:blipFill>
        <p:spPr>
          <a:xfrm>
            <a:off x="1127126" y="2119123"/>
            <a:ext cx="5011132" cy="39705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A8B024C-7102-413E-BACE-1CFFE5FD8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667" y="2116659"/>
            <a:ext cx="4768337" cy="3970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3FCE70-9371-4B29-B669-8743D72E2AF5}"/>
              </a:ext>
            </a:extLst>
          </p:cNvPr>
          <p:cNvGrpSpPr/>
          <p:nvPr/>
        </p:nvGrpSpPr>
        <p:grpSpPr>
          <a:xfrm>
            <a:off x="4675873" y="3701020"/>
            <a:ext cx="2134802" cy="2238920"/>
            <a:chOff x="7857009" y="-213360"/>
            <a:chExt cx="3070746" cy="322051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C75AA6C-2E28-4C13-B494-C5DC40CC5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4" b="49416"/>
            <a:stretch/>
          </p:blipFill>
          <p:spPr>
            <a:xfrm>
              <a:off x="7857009" y="-213360"/>
              <a:ext cx="3070746" cy="322051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C4F96AF-08F0-4AE1-966D-2BF13C244076}"/>
                </a:ext>
              </a:extLst>
            </p:cNvPr>
            <p:cNvSpPr/>
            <p:nvPr/>
          </p:nvSpPr>
          <p:spPr>
            <a:xfrm>
              <a:off x="10516294" y="-173957"/>
              <a:ext cx="333838" cy="358742"/>
            </a:xfrm>
            <a:prstGeom prst="ellipse">
              <a:avLst/>
            </a:prstGeom>
            <a:noFill/>
            <a:ln w="31750" cap="flat" cmpd="sng" algn="ctr">
              <a:solidFill>
                <a:srgbClr val="F31BF3"/>
              </a:solidFill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57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702629"/>
            <a:ext cx="6162675" cy="3452742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543800" y="1766836"/>
            <a:ext cx="3345180" cy="3478263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01902" y="1894707"/>
            <a:ext cx="3228975" cy="307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缩量到将近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4800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，状态并不良性，机会延续度还是没能起来。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支撑位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-2631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，压力位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辅助线；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可以期待一轮大级别的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W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底，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2700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可守可不守。短线关注题材热点，做紫旗回档，或超短线操作。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828675" y="5421668"/>
            <a:ext cx="10534650" cy="814582"/>
          </a:xfrm>
        </p:spPr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重点关注龙虎炒作强势的方向，穿越短线周期的可能性才大</a:t>
            </a:r>
            <a:endParaRPr lang="en-US" altLang="zh-CN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137" y="2095603"/>
            <a:ext cx="1950919" cy="22589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2060" y="5629869"/>
            <a:ext cx="9707880" cy="865199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行业：光学光电子、电气设备、建筑装饰、机械设备、软件信息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主题：重组、机器人、多元金融、华为产业链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" b="551"/>
          <a:stretch/>
        </p:blipFill>
        <p:spPr>
          <a:xfrm>
            <a:off x="3357416" y="1845841"/>
            <a:ext cx="5481784" cy="36957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E87E43-AA40-4B17-BA7A-7D4617E2E9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重点消息</a:t>
            </a:r>
          </a:p>
        </p:txBody>
      </p:sp>
      <p:graphicFrame>
        <p:nvGraphicFramePr>
          <p:cNvPr id="7" name="表格 18">
            <a:extLst>
              <a:ext uri="{FF2B5EF4-FFF2-40B4-BE49-F238E27FC236}">
                <a16:creationId xmlns:a16="http://schemas.microsoft.com/office/drawing/2014/main" id="{E0F677A7-F4A5-4648-8CB7-8B8083A1B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726254"/>
              </p:ext>
            </p:extLst>
          </p:nvPr>
        </p:nvGraphicFramePr>
        <p:xfrm>
          <a:off x="1881270" y="1846817"/>
          <a:ext cx="7867768" cy="413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3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04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央行相关部门负责人日前表示，未来货币政策将采取更加灵活适度、精准有效的措施，强化调控力度，并加速推进已宣布的金融政策措施，确保其快速见效。此外，还将推出新增政策举措，以进一步减轻企业融资及居民信贷的成本。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利好多元金融（期货）、金融科技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26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美联储</a:t>
                      </a:r>
                      <a:r>
                        <a:rPr lang="en-US" altLang="zh-CN" sz="1400" dirty="0"/>
                        <a:t>9</a:t>
                      </a:r>
                      <a:r>
                        <a:rPr lang="zh-CN" altLang="en-US" sz="1400" dirty="0"/>
                        <a:t>月议息会议将于当地时间</a:t>
                      </a:r>
                      <a:r>
                        <a:rPr lang="en-US" altLang="zh-CN" sz="1400" dirty="0"/>
                        <a:t>9</a:t>
                      </a:r>
                      <a:r>
                        <a:rPr lang="zh-CN" altLang="en-US" sz="1400" dirty="0"/>
                        <a:t>月</a:t>
                      </a:r>
                      <a:r>
                        <a:rPr lang="en-US" altLang="zh-CN" sz="1400" dirty="0"/>
                        <a:t>17</a:t>
                      </a:r>
                      <a:r>
                        <a:rPr lang="zh-CN" altLang="en-US" sz="1400" dirty="0"/>
                        <a:t>日至</a:t>
                      </a:r>
                      <a:r>
                        <a:rPr lang="en-US" altLang="zh-CN" sz="1400" dirty="0"/>
                        <a:t>18</a:t>
                      </a:r>
                      <a:r>
                        <a:rPr lang="zh-CN" altLang="en-US" sz="1400" dirty="0"/>
                        <a:t>日召开，并将于北京时间</a:t>
                      </a:r>
                      <a:r>
                        <a:rPr lang="en-US" altLang="zh-CN" sz="1400" dirty="0"/>
                        <a:t>9</a:t>
                      </a:r>
                      <a:r>
                        <a:rPr lang="zh-CN" altLang="en-US" sz="1400" dirty="0"/>
                        <a:t>月</a:t>
                      </a:r>
                      <a:r>
                        <a:rPr lang="en-US" altLang="zh-CN" sz="1400" dirty="0"/>
                        <a:t>19</a:t>
                      </a:r>
                      <a:r>
                        <a:rPr lang="zh-CN" altLang="en-US" sz="1400" dirty="0"/>
                        <a:t>日凌晨公布会议声明和经济预期摘要。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会不会降息，包括降息会不会超预期，值得期待（降息多了，利好大</a:t>
                      </a:r>
                      <a:r>
                        <a:rPr lang="en-US" altLang="zh-CN" sz="1400" dirty="0"/>
                        <a:t>A</a:t>
                      </a:r>
                      <a:r>
                        <a:rPr lang="zh-CN" altLang="en-US" sz="1400" dirty="0"/>
                        <a:t>）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2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华为将于</a:t>
                      </a:r>
                      <a:r>
                        <a:rPr lang="en-US" altLang="zh-CN" sz="1400" dirty="0"/>
                        <a:t>9</a:t>
                      </a:r>
                      <a:r>
                        <a:rPr lang="zh-CN" altLang="en-US" sz="1400" dirty="0"/>
                        <a:t>月</a:t>
                      </a:r>
                      <a:r>
                        <a:rPr lang="en-US" altLang="zh-CN" sz="1400" dirty="0"/>
                        <a:t>19</a:t>
                      </a:r>
                      <a:r>
                        <a:rPr lang="zh-CN" altLang="en-US" sz="1400" dirty="0"/>
                        <a:t>日至</a:t>
                      </a:r>
                      <a:r>
                        <a:rPr lang="en-US" altLang="zh-CN" sz="1400" dirty="0"/>
                        <a:t>21</a:t>
                      </a:r>
                      <a:r>
                        <a:rPr lang="zh-CN" altLang="en-US" sz="1400" dirty="0"/>
                        <a:t>日举办全联接大会，大会将举办计算（昇腾）峰会和数据存储峰会，在数据存储峰会上，华为将发布新一代全闪存、</a:t>
                      </a:r>
                      <a:r>
                        <a:rPr lang="en-US" altLang="zh-CN" sz="1400" dirty="0"/>
                        <a:t>AI</a:t>
                      </a:r>
                      <a:r>
                        <a:rPr lang="zh-CN" altLang="en-US" sz="1400" dirty="0"/>
                        <a:t>存储等产品。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汽车手机告一段落，接下来看内存芯片</a:t>
                      </a:r>
                      <a:r>
                        <a:rPr lang="en-US" altLang="zh-CN" sz="1400" dirty="0"/>
                        <a:t>AI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11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席位颜色分类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409700" y="5724047"/>
            <a:ext cx="9372600" cy="1012991"/>
          </a:xfrm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席位主要区别：①买卖双方力量；②有无机构（机构有钱，会考虑基本面）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54368" y="1846916"/>
          <a:ext cx="9883263" cy="3577740"/>
        </p:xfrm>
        <a:graphic>
          <a:graphicData uri="http://schemas.openxmlformats.org/drawingml/2006/table">
            <a:tbl>
              <a:tblPr/>
              <a:tblGrid>
                <a:gridCol w="124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旗子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图示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涵义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特点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红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多头较强，席位偏超短操作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紫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多头较强，席位势大力沉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蓝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空头较强，注意波段压力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绿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AB27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空头较强，注意超短压力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747932" y="2707078"/>
            <a:ext cx="202637" cy="2583903"/>
            <a:chOff x="3948752" y="3356037"/>
            <a:chExt cx="202637" cy="2583903"/>
          </a:xfrm>
        </p:grpSpPr>
        <p:grpSp>
          <p:nvGrpSpPr>
            <p:cNvPr id="6" name="组合 5"/>
            <p:cNvGrpSpPr/>
            <p:nvPr/>
          </p:nvGrpSpPr>
          <p:grpSpPr>
            <a:xfrm>
              <a:off x="3948752" y="3356037"/>
              <a:ext cx="202637" cy="417513"/>
              <a:chOff x="-1701800" y="3305476"/>
              <a:chExt cx="765476" cy="1577187"/>
            </a:xfrm>
          </p:grpSpPr>
          <p:sp>
            <p:nvSpPr>
              <p:cNvPr id="16" name="直角三角形 15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3948752" y="4072942"/>
              <a:ext cx="202637" cy="417513"/>
              <a:chOff x="-1701800" y="3305476"/>
              <a:chExt cx="765476" cy="1577187"/>
            </a:xfrm>
          </p:grpSpPr>
          <p:sp>
            <p:nvSpPr>
              <p:cNvPr id="14" name="直角三角形 13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3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3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3948752" y="4775200"/>
              <a:ext cx="202637" cy="417513"/>
              <a:chOff x="-1701800" y="3305476"/>
              <a:chExt cx="765476" cy="1577187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3948752" y="5522427"/>
              <a:ext cx="202637" cy="417513"/>
              <a:chOff x="-1701800" y="3305476"/>
              <a:chExt cx="765476" cy="1577187"/>
            </a:xfrm>
          </p:grpSpPr>
          <p:sp>
            <p:nvSpPr>
              <p:cNvPr id="10" name="直角三角形 9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A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AB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</a:t>
            </a:r>
            <a:r>
              <a:rPr lang="en-US" altLang="zh-CN" dirty="0"/>
              <a:t>-</a:t>
            </a:r>
            <a:r>
              <a:rPr lang="zh-CN" altLang="en-US" dirty="0"/>
              <a:t>紫旗回档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日出龙虎紫旗，追求更强的线上回档爆发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58906C-4A18-4942-B53D-465DA5517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0531" y="1867791"/>
            <a:ext cx="2160809" cy="3585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9E55B7D-6798-4D13-B263-84916919F0AC}"/>
              </a:ext>
            </a:extLst>
          </p:cNvPr>
          <p:cNvSpPr/>
          <p:nvPr/>
        </p:nvSpPr>
        <p:spPr>
          <a:xfrm>
            <a:off x="7790725" y="524236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18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</a:t>
            </a:r>
            <a:r>
              <a:rPr lang="en-US" altLang="zh-CN" dirty="0"/>
              <a:t>--</a:t>
            </a:r>
            <a:r>
              <a:rPr lang="zh-CN" altLang="en-US" dirty="0"/>
              <a:t>盘后</a:t>
            </a: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106"/>
          <a:stretch/>
        </p:blipFill>
        <p:spPr>
          <a:xfrm>
            <a:off x="2559687" y="1646019"/>
            <a:ext cx="7072626" cy="3969924"/>
          </a:xfrm>
        </p:spPr>
      </p:pic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679825" y="5846886"/>
            <a:ext cx="483235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8450349" y="524236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18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WFlZWFlM2IzNDEzMTU0ZjE1ZjU5ZDZlMTk1NDQwM2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630</Words>
  <Application>Microsoft Office PowerPoint</Application>
  <PresentationFormat>宽屏</PresentationFormat>
  <Paragraphs>86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十二 猪肠</cp:lastModifiedBy>
  <cp:revision>1578</cp:revision>
  <dcterms:created xsi:type="dcterms:W3CDTF">2019-06-19T02:08:00Z</dcterms:created>
  <dcterms:modified xsi:type="dcterms:W3CDTF">2024-09-18T09:04:06Z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EBF8DB5FD94B49F7B17BC65F9BA08668</vt:lpwstr>
  </property>
</Properties>
</file>