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68" r:id="rId2"/>
    <p:sldId id="877" r:id="rId3"/>
    <p:sldId id="869" r:id="rId4"/>
    <p:sldId id="906" r:id="rId5"/>
    <p:sldId id="1121" r:id="rId6"/>
    <p:sldId id="1038" r:id="rId7"/>
    <p:sldId id="1123" r:id="rId8"/>
    <p:sldId id="878" r:id="rId9"/>
    <p:sldId id="1090" r:id="rId10"/>
    <p:sldId id="1118" r:id="rId11"/>
    <p:sldId id="1119" r:id="rId12"/>
    <p:sldId id="1124" r:id="rId13"/>
    <p:sldId id="1120" r:id="rId14"/>
    <p:sldId id="1064" r:id="rId15"/>
    <p:sldId id="1110" r:id="rId16"/>
    <p:sldId id="1122" r:id="rId17"/>
    <p:sldId id="985" r:id="rId18"/>
    <p:sldId id="1095" r:id="rId19"/>
    <p:sldId id="1096" r:id="rId20"/>
    <p:sldId id="734" r:id="rId21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906"/>
            <p14:sldId id="1121"/>
            <p14:sldId id="1038"/>
            <p14:sldId id="1123"/>
          </p14:sldIdLst>
        </p14:section>
        <p14:section name="市场节奏" id="{D8B0A2C5-1F55-4F56-9B21-CF550DA541C3}">
          <p14:sldIdLst>
            <p14:sldId id="878"/>
            <p14:sldId id="1090"/>
            <p14:sldId id="1118"/>
            <p14:sldId id="1119"/>
            <p14:sldId id="1124"/>
            <p14:sldId id="1120"/>
            <p14:sldId id="1064"/>
            <p14:sldId id="1110"/>
            <p14:sldId id="1122"/>
            <p14:sldId id="985"/>
            <p14:sldId id="1095"/>
            <p14:sldId id="1096"/>
          </p14:sldIdLst>
        </p14:section>
        <p14:section name="无标题节" id="{5F52EC0A-C796-4C5F-8D81-8C50DD54411E}">
          <p14:sldIdLst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>
    <p:extLst>
      <p:ext uri="{19B8F6BF-5375-455C-9EA6-DF929625EA0E}">
        <p15:presenceInfo xmlns:p15="http://schemas.microsoft.com/office/powerpoint/2012/main" userId="9de54f60b6381d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1BF3"/>
    <a:srgbClr val="0089CF"/>
    <a:srgbClr val="8ED85C"/>
    <a:srgbClr val="00CABE"/>
    <a:srgbClr val="FF8049"/>
    <a:srgbClr val="FF0000"/>
    <a:srgbClr val="F7CD92"/>
    <a:srgbClr val="F2AC4A"/>
    <a:srgbClr val="FFD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6" autoAdjust="0"/>
    <p:restoredTop sz="91688" autoAdjust="0"/>
  </p:normalViewPr>
  <p:slideViewPr>
    <p:cSldViewPr snapToGrid="0">
      <p:cViewPr>
        <p:scale>
          <a:sx n="125" d="100"/>
          <a:sy n="125" d="100"/>
        </p:scale>
        <p:origin x="96" y="-48"/>
      </p:cViewPr>
      <p:guideLst>
        <p:guide pos="6947"/>
        <p:guide pos="3840"/>
        <p:guide pos="710"/>
        <p:guide orient="horz"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58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1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31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64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https://m.n8n8.cn/huodong/2019/profitModel/l2basic?open=renewal&amp;useId=1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https://m.n8n8.cn/huodong/2019/profitModel/l2basic?open=renewal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https://m.n8n8.cn/huodong/2023/level2Basic2?useId=1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45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D4849CD7-111F-4434-9F4B-21B88150A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58E49129-C2E5-48D2-9823-09C923C65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>
            <a:extLst>
              <a:ext uri="{FF2B5EF4-FFF2-40B4-BE49-F238E27FC236}">
                <a16:creationId xmlns:a16="http://schemas.microsoft.com/office/drawing/2014/main" id="{015855EA-A2AD-4112-921F-71131776C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5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ABBD39-AF7A-4539-8BE8-3BE262598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304C1C-3150-43B6-B87E-A0ECBAFB4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C78EF80-B718-4867-B588-239781717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>
            <a:extLst>
              <a:ext uri="{FF2B5EF4-FFF2-40B4-BE49-F238E27FC236}">
                <a16:creationId xmlns:a16="http://schemas.microsoft.com/office/drawing/2014/main" id="{705551BC-CE09-4DA6-AC28-0D13F7F39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F6ED037-F01C-4C7F-821E-B193B310C91B}"/>
              </a:ext>
            </a:extLst>
          </p:cNvPr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7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55043" y="1367647"/>
            <a:ext cx="8081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两手准备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底部选股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FBA5CB0-C151-4821-875D-21CA0A59B486}"/>
              </a:ext>
            </a:extLst>
          </p:cNvPr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BA7F568-CB07-43E8-A9D9-EB89A9B8C381}"/>
                </a:ext>
              </a:extLst>
            </p:cNvPr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BC79E87-C593-4B41-AD6A-6D78A6C1418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AB36A4E-EE7E-4521-8A4B-CD931429A29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经传投研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F086BD1-2A36-4BE2-B607-B735B189DAD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C60F3223-B873-4F5A-B377-BC10E1F03FA0}"/>
                </a:ext>
              </a:extLst>
            </p:cNvPr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6FDD087F-6C54-4DA7-92EF-612317FA745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6220EA7-DE45-4661-9804-6D89472558C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B267884-453E-4A84-A1BC-2EA1222CA7CF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A440EB-125E-4218-A50F-E0EAC1DAFD3A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AD33D73-5A34-4729-B240-2A65C6D5CC6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725135E-8967-4E3B-A4A6-A39496023AA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78C0D63-4749-43B8-8A0A-93B26C335C41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120C045-2E7D-4554-9AA6-199D3984D4DC}"/>
                </a:ext>
              </a:extLst>
            </p:cNvPr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pPr>
                  <a:lnSpc>
                    <a:spcPct val="130000"/>
                  </a:lnSpc>
                  <a:spcBef>
                    <a:spcPts val="500"/>
                  </a:spcBef>
                </a:pPr>
                <a:t>2023/9/22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186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43672E7-4973-41B6-BA19-28920856C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多重龙头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EA0A28-5C82-431B-A6F7-CD98841C8C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8280" y="5629869"/>
            <a:ext cx="9235440" cy="544401"/>
          </a:xfrm>
        </p:spPr>
        <p:txBody>
          <a:bodyPr/>
          <a:lstStyle/>
          <a:p>
            <a:r>
              <a:rPr lang="zh-CN" altLang="en-US" sz="1600" dirty="0"/>
              <a:t>多重热点的龙头（龙一龙二），游资接力意愿度更高，爆发力更强</a:t>
            </a:r>
            <a:endParaRPr lang="en-US" altLang="zh-CN" sz="1600" dirty="0"/>
          </a:p>
          <a:p>
            <a:r>
              <a:rPr lang="zh-CN" altLang="en-US" sz="1600" dirty="0"/>
              <a:t>有超级单介入</a:t>
            </a:r>
            <a:r>
              <a:rPr lang="en-US" altLang="zh-CN" sz="1600" dirty="0"/>
              <a:t>+</a:t>
            </a:r>
            <a:r>
              <a:rPr lang="zh-CN" altLang="en-US" sz="1600" dirty="0"/>
              <a:t>控盘度增加，则是稳上加稳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54DA4B8B-0641-484F-B485-E034EEDBDC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1127125" y="1737564"/>
            <a:ext cx="6663600" cy="373320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F4D901-FE0E-466B-B5DC-7A9477D6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887" y="2270760"/>
            <a:ext cx="4865551" cy="2736872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ACBCAA-DD34-4776-B922-5651543EA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580" y="2811157"/>
            <a:ext cx="2017805" cy="19804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63689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06DA19B-6690-405A-B07C-4AFC10746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分时盘感提升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0E0FED-1B48-4522-A5A8-602B50E371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实盘对分时的资金、趋势判断有更进一步要求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DD8E632A-2135-487B-BC32-6D5E6314B6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7E2949-BB60-4651-B74D-4AEC824E7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209" y="2453489"/>
            <a:ext cx="5058484" cy="2722116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72984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D5D3E8-4D6A-4F8F-99E4-23D801F4EC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分时资金趋势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FFF1AE8C-B8C5-4DA8-BBEC-5BD7AE6F0A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7" b="7"/>
          <a:stretch/>
        </p:blipFill>
        <p:spPr/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7B91EAEA-674A-4A8F-8CD2-C631B79C27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7" b="7"/>
          <a:stretch/>
        </p:blipFill>
        <p:spPr/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360D98-AFAB-4A27-B6F4-46BC6C21E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7984F8A-0FAB-4993-909B-6755D5392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59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AE5D8A-418A-4243-A6D6-426D12291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龙头趋势的判断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0A567979-9EF0-44E8-B48B-E1CE917060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" b="7"/>
          <a:stretch/>
        </p:blipFill>
        <p:spPr/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A9C93260-AB52-4C25-A90E-2E9A1B7CA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" b="7"/>
          <a:stretch/>
        </p:blipFill>
        <p:spPr/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FFBAC8D-AA88-4A68-AEAF-29A98F42E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9260" y="5354223"/>
            <a:ext cx="3691256" cy="340405"/>
          </a:xfrm>
        </p:spPr>
        <p:txBody>
          <a:bodyPr/>
          <a:lstStyle/>
          <a:p>
            <a:r>
              <a:rPr lang="zh-CN" altLang="en-US" dirty="0"/>
              <a:t>尾盘仍死叉，该减就减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589963-83FD-4C7E-A582-877447238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1486" y="5354223"/>
            <a:ext cx="3692050" cy="340405"/>
          </a:xfrm>
        </p:spPr>
        <p:txBody>
          <a:bodyPr/>
          <a:lstStyle/>
          <a:p>
            <a:r>
              <a:rPr lang="zh-CN" altLang="en-US" dirty="0"/>
              <a:t>耐心等待回档机会</a:t>
            </a:r>
          </a:p>
        </p:txBody>
      </p:sp>
    </p:spTree>
    <p:extLst>
      <p:ext uri="{BB962C8B-B14F-4D97-AF65-F5344CB8AC3E}">
        <p14:creationId xmlns:p14="http://schemas.microsoft.com/office/powerpoint/2010/main" val="344730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预览图">
            <a:extLst>
              <a:ext uri="{FF2B5EF4-FFF2-40B4-BE49-F238E27FC236}">
                <a16:creationId xmlns:a16="http://schemas.microsoft.com/office/drawing/2014/main" id="{1D4C4EF9-B1FA-48AE-81A5-7178F5D8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总的">
            <a:extLst>
              <a:ext uri="{FF2B5EF4-FFF2-40B4-BE49-F238E27FC236}">
                <a16:creationId xmlns:a16="http://schemas.microsoft.com/office/drawing/2014/main" id="{922E0FD0-6E31-4448-95DD-63B630967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9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EF04D7F-8965-448F-9058-275E5A5F7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C8B320-2913-4624-A0DE-5FC5C163BB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53E7DB-8743-40E9-B1A1-B84D712DBF9E}"/>
              </a:ext>
            </a:extLst>
          </p:cNvPr>
          <p:cNvSpPr txBox="1"/>
          <p:nvPr/>
        </p:nvSpPr>
        <p:spPr>
          <a:xfrm>
            <a:off x="8678182" y="6286500"/>
            <a:ext cx="2056493" cy="349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毛钱一天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E24C77-9320-46D8-B11C-00C6009E1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r="349"/>
          <a:stretch/>
        </p:blipFill>
        <p:spPr>
          <a:xfrm>
            <a:off x="42575" y="0"/>
            <a:ext cx="1210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4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FB2F601-AA16-48B1-BC81-A3D0A4859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8B9A61-D4A5-49D2-8827-5BC600E49E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0FC356-1B9D-4D86-AEE5-A7C16EE2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DB57D-8E39-4CFA-B80C-3798ABC89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  <p:extLst>
      <p:ext uri="{BB962C8B-B14F-4D97-AF65-F5344CB8AC3E}">
        <p14:creationId xmlns:p14="http://schemas.microsoft.com/office/powerpoint/2010/main" val="2448964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0DC402E-A8D3-4B6E-B6E6-1B94E1D471B7}"/>
              </a:ext>
            </a:extLst>
          </p:cNvPr>
          <p:cNvGrpSpPr/>
          <p:nvPr/>
        </p:nvGrpSpPr>
        <p:grpSpPr>
          <a:xfrm>
            <a:off x="6907307" y="1910881"/>
            <a:ext cx="3965940" cy="3699344"/>
            <a:chOff x="6907307" y="1910881"/>
            <a:chExt cx="3965940" cy="3699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64E4229-ECD2-4EB4-AAD8-3AC3D2017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4" b="32787"/>
            <a:stretch/>
          </p:blipFill>
          <p:spPr>
            <a:xfrm>
              <a:off x="9128009" y="3947118"/>
              <a:ext cx="1745238" cy="16631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AED6282-79D4-47BA-B0E9-5B581277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7307" y="1910881"/>
              <a:ext cx="1653579" cy="369299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4C0252E-D912-4C0E-B63B-6DF0E2C99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98" b="12357"/>
            <a:stretch/>
          </p:blipFill>
          <p:spPr>
            <a:xfrm>
              <a:off x="9128009" y="1932406"/>
              <a:ext cx="1718933" cy="176320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35550A0-4D85-4B51-A89D-AE041BCBCB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怎样找精品课程及复习回顾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EC5F30-CC1C-4F15-B493-C3C79D93E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21" y="1936433"/>
            <a:ext cx="7820008" cy="1012991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91A646-88AE-4B3E-856F-1A4EA0D95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050" y="1936433"/>
            <a:ext cx="4965059" cy="3653603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1351D4DB-F5EB-4F89-9C74-B699B9B861BC}"/>
              </a:ext>
            </a:extLst>
          </p:cNvPr>
          <p:cNvSpPr/>
          <p:nvPr/>
        </p:nvSpPr>
        <p:spPr>
          <a:xfrm>
            <a:off x="8253961" y="3457575"/>
            <a:ext cx="295715" cy="338410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C3DAD9D-DD09-4A4D-9803-8A4F462D8762}"/>
              </a:ext>
            </a:extLst>
          </p:cNvPr>
          <p:cNvSpPr/>
          <p:nvPr/>
        </p:nvSpPr>
        <p:spPr>
          <a:xfrm>
            <a:off x="9845606" y="4446070"/>
            <a:ext cx="281694" cy="412582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1041F8C-4023-4FFA-8985-F02B5CCF6090}"/>
              </a:ext>
            </a:extLst>
          </p:cNvPr>
          <p:cNvSpPr/>
          <p:nvPr/>
        </p:nvSpPr>
        <p:spPr>
          <a:xfrm>
            <a:off x="9791892" y="3893979"/>
            <a:ext cx="389122" cy="412582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18FE3C8-776A-424E-96A2-2A198E3E7996}"/>
              </a:ext>
            </a:extLst>
          </p:cNvPr>
          <p:cNvCxnSpPr>
            <a:cxnSpLocks/>
          </p:cNvCxnSpPr>
          <p:nvPr/>
        </p:nvCxnSpPr>
        <p:spPr>
          <a:xfrm>
            <a:off x="7406096" y="2195610"/>
            <a:ext cx="1761172" cy="93880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6D6595E4-EEEC-48DE-8EBB-86E0E92F1F94}"/>
              </a:ext>
            </a:extLst>
          </p:cNvPr>
          <p:cNvSpPr/>
          <p:nvPr/>
        </p:nvSpPr>
        <p:spPr>
          <a:xfrm>
            <a:off x="9167268" y="2983712"/>
            <a:ext cx="461256" cy="359563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18E01EA-3A03-43C2-983E-58B2229E7218}"/>
              </a:ext>
            </a:extLst>
          </p:cNvPr>
          <p:cNvSpPr/>
          <p:nvPr/>
        </p:nvSpPr>
        <p:spPr>
          <a:xfrm>
            <a:off x="6986713" y="2009775"/>
            <a:ext cx="410457" cy="296500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11B0FA-37D0-4B02-858C-502A2F08B7CD}"/>
              </a:ext>
            </a:extLst>
          </p:cNvPr>
          <p:cNvSpPr txBox="1"/>
          <p:nvPr/>
        </p:nvSpPr>
        <p:spPr>
          <a:xfrm>
            <a:off x="8401819" y="2324520"/>
            <a:ext cx="88525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复习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5E74558-9666-4CB5-A0D6-C2CB1A18DA02}"/>
              </a:ext>
            </a:extLst>
          </p:cNvPr>
          <p:cNvSpPr txBox="1"/>
          <p:nvPr/>
        </p:nvSpPr>
        <p:spPr>
          <a:xfrm>
            <a:off x="7802930" y="3773359"/>
            <a:ext cx="208303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找课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1E106EA-E9AE-4155-98F2-2D8013410813}"/>
              </a:ext>
            </a:extLst>
          </p:cNvPr>
          <p:cNvSpPr txBox="1"/>
          <p:nvPr/>
        </p:nvSpPr>
        <p:spPr>
          <a:xfrm>
            <a:off x="2877416" y="5843234"/>
            <a:ext cx="184727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电脑版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39465BF-1F83-44BE-A9F0-D6FC4BE3CDE3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8549676" y="3626780"/>
            <a:ext cx="1231006" cy="370286"/>
          </a:xfrm>
          <a:prstGeom prst="straightConnector1">
            <a:avLst/>
          </a:prstGeom>
          <a:ln w="63500">
            <a:solidFill>
              <a:srgbClr val="F31BF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D10BCE8-A295-49E8-80B8-8940C9F454C5}"/>
              </a:ext>
            </a:extLst>
          </p:cNvPr>
          <p:cNvSpPr txBox="1"/>
          <p:nvPr/>
        </p:nvSpPr>
        <p:spPr>
          <a:xfrm>
            <a:off x="7920811" y="5843234"/>
            <a:ext cx="184727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手机版</a:t>
            </a:r>
          </a:p>
        </p:txBody>
      </p:sp>
    </p:spTree>
    <p:extLst>
      <p:ext uri="{BB962C8B-B14F-4D97-AF65-F5344CB8AC3E}">
        <p14:creationId xmlns:p14="http://schemas.microsoft.com/office/powerpoint/2010/main" val="2833084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EB9F52E-6290-4EF5-A517-4656C70878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精品课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2624F5-55A5-4A92-AA59-EAB5E1FF4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6" name="表格 18">
            <a:extLst>
              <a:ext uri="{FF2B5EF4-FFF2-40B4-BE49-F238E27FC236}">
                <a16:creationId xmlns:a16="http://schemas.microsoft.com/office/drawing/2014/main" id="{C8A8C9A5-A59E-4C0E-860E-338E9164F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682600"/>
              </p:ext>
            </p:extLst>
          </p:nvPr>
        </p:nvGraphicFramePr>
        <p:xfrm>
          <a:off x="1476375" y="1698309"/>
          <a:ext cx="9372599" cy="4649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160">
                  <a:extLst>
                    <a:ext uri="{9D8B030D-6E8A-4147-A177-3AD203B41FA5}">
                      <a16:colId xmlns:a16="http://schemas.microsoft.com/office/drawing/2014/main" val="49949781"/>
                    </a:ext>
                  </a:extLst>
                </a:gridCol>
                <a:gridCol w="1893805">
                  <a:extLst>
                    <a:ext uri="{9D8B030D-6E8A-4147-A177-3AD203B41FA5}">
                      <a16:colId xmlns:a16="http://schemas.microsoft.com/office/drawing/2014/main" val="4206011744"/>
                    </a:ext>
                  </a:extLst>
                </a:gridCol>
                <a:gridCol w="4168010">
                  <a:extLst>
                    <a:ext uri="{9D8B030D-6E8A-4147-A177-3AD203B41FA5}">
                      <a16:colId xmlns:a16="http://schemas.microsoft.com/office/drawing/2014/main" val="181883522"/>
                    </a:ext>
                  </a:extLst>
                </a:gridCol>
                <a:gridCol w="2714624">
                  <a:extLst>
                    <a:ext uri="{9D8B030D-6E8A-4147-A177-3AD203B41FA5}">
                      <a16:colId xmlns:a16="http://schemas.microsoft.com/office/drawing/2014/main" val="1550896828"/>
                    </a:ext>
                  </a:extLst>
                </a:gridCol>
              </a:tblGrid>
              <a:tr h="4202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序号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课程名</a:t>
                      </a:r>
                    </a:p>
                  </a:txBody>
                  <a:tcPr marL="69055" marR="69055" marT="34528" marB="34528"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介绍</a:t>
                      </a:r>
                    </a:p>
                  </a:txBody>
                  <a:tcPr marL="69055" marR="69055" marT="34528" marB="34528" anchor="ctr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链接</a:t>
                      </a:r>
                    </a:p>
                  </a:txBody>
                  <a:tcPr marL="69055" marR="69055" marT="34528" marB="34528" anchor="ctr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3383"/>
                  </a:ext>
                </a:extLst>
              </a:tr>
              <a:tr h="9826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新手入门手册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适合刚入门股市的朋友。了解什么是股市股票，一些常见的盘口语言，简单的量价关系，分时图等。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https://toujiao.n8n8.cn/introduce/1</a:t>
                      </a:r>
                      <a:endParaRPr lang="zh-CN" altLang="en-US" sz="11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857553657"/>
                  </a:ext>
                </a:extLst>
              </a:tr>
              <a:tr h="71196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小白必修 闯荡股市常见术语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/>
                        <a:t>适合进一步了解股市术语、规则的朋友。术语往往是一个圈子（领域）内人士交流的常用语言，懂了就算进圈，不懂就只能在圈外徘徊</a:t>
                      </a:r>
                      <a:r>
                        <a:rPr lang="en-US" altLang="zh-CN" sz="1100" dirty="0"/>
                        <a:t>……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https://toujiao.n8n8.cn/introduce/17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285459886"/>
                  </a:ext>
                </a:extLst>
              </a:tr>
              <a:tr h="74763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十大看涨 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线组合形态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适合入门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线看涨形态学习的朋友。第一节课为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线基础，免费，必看。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https://toujiao.n8n8.cn/introduce/55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342429884"/>
                  </a:ext>
                </a:extLst>
              </a:tr>
              <a:tr h="85258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股市防套解套攻略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适合有被深套困扰的朋友。进阶课程，适合控盘大师以上（选股王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年）朋友学习。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https://toujiao.n8n8.cn/introduce/66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2254067036"/>
                  </a:ext>
                </a:extLst>
              </a:tr>
              <a:tr h="85258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让主力都服气的资金仓位管理法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适合想做好账户仓位管理的朋友。进阶课程，推荐资金量较大的朋友学习。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https://toujiao.n8n8.cn/introduce/49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999184305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31E66813-0D1D-488C-8D70-B7CD2B724198}"/>
              </a:ext>
            </a:extLst>
          </p:cNvPr>
          <p:cNvGrpSpPr/>
          <p:nvPr/>
        </p:nvGrpSpPr>
        <p:grpSpPr>
          <a:xfrm>
            <a:off x="10966228" y="6374238"/>
            <a:ext cx="1225772" cy="483762"/>
            <a:chOff x="6707298" y="791370"/>
            <a:chExt cx="2466976" cy="9736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95A4C3-9ACE-4FC9-92F5-A3BDE274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7298" y="791370"/>
              <a:ext cx="2466976" cy="973614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8377FF3-DD71-4CE7-BC73-DD7EF089B8BB}"/>
                </a:ext>
              </a:extLst>
            </p:cNvPr>
            <p:cNvSpPr/>
            <p:nvPr/>
          </p:nvSpPr>
          <p:spPr>
            <a:xfrm>
              <a:off x="7140575" y="918060"/>
              <a:ext cx="346075" cy="20457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94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329CD60-3328-462D-8847-6B3573A49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盘面环境</a:t>
            </a:r>
          </a:p>
        </p:txBody>
      </p:sp>
    </p:spTree>
    <p:extLst>
      <p:ext uri="{BB962C8B-B14F-4D97-AF65-F5344CB8AC3E}">
        <p14:creationId xmlns:p14="http://schemas.microsoft.com/office/powerpoint/2010/main" val="63651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>
            <a:extLst>
              <a:ext uri="{FF2B5EF4-FFF2-40B4-BE49-F238E27FC236}">
                <a16:creationId xmlns:a16="http://schemas.microsoft.com/office/drawing/2014/main" id="{8F273B0B-3EFB-43ED-953A-5A52B294F7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687268"/>
            <a:ext cx="6162675" cy="3452742"/>
          </a:xfr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ED7D62-B71B-48A3-9839-C885A5E67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5A3B0E4-B890-4D06-A0CF-36EE6DB9CB67}"/>
              </a:ext>
            </a:extLst>
          </p:cNvPr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22B6C5-7FF6-4ED7-B0D7-657ED4F42633}"/>
              </a:ext>
            </a:extLst>
          </p:cNvPr>
          <p:cNvSpPr txBox="1"/>
          <p:nvPr/>
        </p:nvSpPr>
        <p:spPr>
          <a:xfrm>
            <a:off x="7601902" y="1880420"/>
            <a:ext cx="3228975" cy="2435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3100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，阶段底部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3050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5750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亿，略增量，资金流动性弱；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周五死叉中期，市场仍有反抽需求，注意冲高回落，结合日线分时止盈止损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84A2A2B-8849-42A8-9CB7-FD46529BFB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675" y="5421668"/>
            <a:ext cx="10534650" cy="814582"/>
          </a:xfrm>
        </p:spPr>
        <p:txBody>
          <a:bodyPr/>
          <a:lstStyle/>
          <a:p>
            <a:r>
              <a:rPr lang="zh-CN" altLang="en-US" dirty="0"/>
              <a:t>结合股票常见支撑压力位操作</a:t>
            </a:r>
            <a:endParaRPr lang="en-US" altLang="zh-CN" dirty="0"/>
          </a:p>
          <a:p>
            <a:r>
              <a:rPr lang="zh-CN" altLang="en-US" b="1" dirty="0">
                <a:solidFill>
                  <a:srgbClr val="C00000"/>
                </a:solidFill>
              </a:rPr>
              <a:t>日内均线（分时黄色线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超短），</a:t>
            </a:r>
            <a:r>
              <a:rPr lang="en-US" altLang="zh-CN" b="1" dirty="0">
                <a:solidFill>
                  <a:srgbClr val="C00000"/>
                </a:solidFill>
              </a:rPr>
              <a:t>5MA</a:t>
            </a:r>
            <a:r>
              <a:rPr lang="zh-CN" altLang="en-US" b="1" dirty="0">
                <a:solidFill>
                  <a:srgbClr val="C00000"/>
                </a:solidFill>
              </a:rPr>
              <a:t>（</a:t>
            </a:r>
            <a:r>
              <a:rPr lang="en-US" altLang="zh-CN" b="1" dirty="0">
                <a:solidFill>
                  <a:srgbClr val="C00000"/>
                </a:solidFill>
              </a:rPr>
              <a:t>5</a:t>
            </a:r>
            <a:r>
              <a:rPr lang="zh-CN" altLang="en-US" b="1" dirty="0">
                <a:solidFill>
                  <a:srgbClr val="C00000"/>
                </a:solidFill>
              </a:rPr>
              <a:t>日均线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短），智能辅助线（底线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中）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635E80-3606-4B96-92E1-FC9CF1560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733" y="1902575"/>
            <a:ext cx="2241733" cy="25965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932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51AD9A5-22CB-4826-847C-E1D532811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热门板块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6EEFF8-F9DE-49D0-B193-D1BC47CB1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" y="5549862"/>
            <a:ext cx="9937750" cy="892851"/>
          </a:xfrm>
        </p:spPr>
        <p:txBody>
          <a:bodyPr/>
          <a:lstStyle/>
          <a:p>
            <a:r>
              <a:rPr lang="zh-CN" altLang="en-US" sz="1600" b="1" dirty="0">
                <a:solidFill>
                  <a:srgbClr val="C00000"/>
                </a:solidFill>
              </a:rPr>
              <a:t>资金热门：华为供应链</a:t>
            </a:r>
            <a:r>
              <a:rPr kumimoji="0" lang="zh-CN" altLang="en-US" sz="1100" b="1" i="0" u="none" strike="noStrike" kern="1200" cap="none" spc="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（芯片内存） </a:t>
            </a:r>
            <a:r>
              <a:rPr lang="zh-CN" altLang="en-US" sz="1600" b="1" dirty="0">
                <a:solidFill>
                  <a:srgbClr val="C00000"/>
                </a:solidFill>
              </a:rPr>
              <a:t>、一带一路、医药、新能源</a:t>
            </a:r>
            <a:r>
              <a:rPr lang="zh-CN" altLang="en-US" sz="1100" b="1" dirty="0">
                <a:solidFill>
                  <a:srgbClr val="C00000"/>
                </a:solidFill>
              </a:rPr>
              <a:t>（无人驾驶）</a:t>
            </a:r>
            <a:r>
              <a:rPr lang="zh-CN" altLang="en-US" sz="1600" b="1" dirty="0">
                <a:solidFill>
                  <a:srgbClr val="C00000"/>
                </a:solidFill>
              </a:rPr>
              <a:t>、</a:t>
            </a:r>
            <a:r>
              <a:rPr lang="zh-CN" altLang="en-US" sz="1100" b="1" dirty="0">
                <a:solidFill>
                  <a:srgbClr val="C00000"/>
                </a:solidFill>
              </a:rPr>
              <a:t>（破发）</a:t>
            </a:r>
            <a:r>
              <a:rPr lang="zh-CN" altLang="en-US" sz="1600" b="1" dirty="0">
                <a:solidFill>
                  <a:srgbClr val="C00000"/>
                </a:solidFill>
              </a:rPr>
              <a:t>次新股；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r>
              <a:rPr lang="zh-CN" altLang="en-US" sz="1600" b="1" dirty="0">
                <a:solidFill>
                  <a:srgbClr val="C00000"/>
                </a:solidFill>
              </a:rPr>
              <a:t>二梯队备战：煤炭、大消费、石油化工、航空运输、快递物流</a:t>
            </a:r>
            <a:r>
              <a:rPr lang="zh-CN" altLang="en-US" sz="1100" b="1" dirty="0">
                <a:solidFill>
                  <a:srgbClr val="C00000"/>
                </a:solidFill>
              </a:rPr>
              <a:t>（月线）</a:t>
            </a:r>
            <a:endParaRPr lang="en-US" altLang="zh-CN" sz="1100" b="1" dirty="0">
              <a:solidFill>
                <a:srgbClr val="C00000"/>
              </a:solidFill>
            </a:endParaRP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6CC1DCFD-B916-4B1F-B7A2-2CD637A03A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6508" y="169756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321711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0128A5-AB94-42E7-B90B-1223F507F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消息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41E25B9-A20D-4219-A5E1-BC7FAAFF5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282924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国家鼓励集成电路、工业母机研发（降低费用，利好高科技方向）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优化现金分红制度（和惩罚大股东非法坚持相似，增加持股信心，利好基本面预期向好的个股）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任正非：算力为第四次工业革命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45546F-2157-4524-B164-A450AA07D09A}"/>
              </a:ext>
            </a:extLst>
          </p:cNvPr>
          <p:cNvSpPr txBox="1"/>
          <p:nvPr/>
        </p:nvSpPr>
        <p:spPr>
          <a:xfrm>
            <a:off x="2114550" y="4829175"/>
            <a:ext cx="796290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监管量化，量能萎缩，没有资金的中小盘个股，就更易成为仙股。</a:t>
            </a:r>
          </a:p>
        </p:txBody>
      </p:sp>
    </p:spTree>
    <p:extLst>
      <p:ext uri="{BB962C8B-B14F-4D97-AF65-F5344CB8AC3E}">
        <p14:creationId xmlns:p14="http://schemas.microsoft.com/office/powerpoint/2010/main" val="270205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412B615-CD28-430E-AE03-5C991BB4A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内参</a:t>
            </a:r>
          </a:p>
        </p:txBody>
      </p:sp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36B35BF1-CD01-490D-9365-5B9EB806DA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6818"/>
          <a:stretch/>
        </p:blipFill>
        <p:spPr>
          <a:xfrm>
            <a:off x="1645180" y="1993671"/>
            <a:ext cx="3996796" cy="3046978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A097165-0F5B-4894-836F-07760E57A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159"/>
          <a:stretch/>
        </p:blipFill>
        <p:spPr>
          <a:xfrm>
            <a:off x="6230937" y="1993671"/>
            <a:ext cx="4832350" cy="3046978"/>
          </a:xfrm>
        </p:spPr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1E3F91FC-FE10-4E6F-A5E7-CB2773D2A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6960" y="5205842"/>
            <a:ext cx="5013356" cy="340405"/>
          </a:xfrm>
        </p:spPr>
        <p:txBody>
          <a:bodyPr/>
          <a:lstStyle/>
          <a:p>
            <a:r>
              <a:rPr lang="zh-CN" altLang="en-US" sz="1600" dirty="0"/>
              <a:t>研究院→大咖圈子→金融智识营→内参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37054473-55B3-4A86-B3D8-246D5C3D4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4740" y="5222713"/>
            <a:ext cx="3606182" cy="340405"/>
          </a:xfrm>
        </p:spPr>
        <p:txBody>
          <a:bodyPr/>
          <a:lstStyle/>
          <a:p>
            <a:r>
              <a:rPr lang="zh-CN" altLang="en-US" sz="1600" dirty="0"/>
              <a:t>研究院→经传内参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F4786B5-60C7-4FB8-A1C9-E8526ECBC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37" y="2145865"/>
            <a:ext cx="1838984" cy="2092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ABEB455-8159-4EC1-B14A-1F444973F885}"/>
              </a:ext>
            </a:extLst>
          </p:cNvPr>
          <p:cNvSpPr txBox="1"/>
          <p:nvPr/>
        </p:nvSpPr>
        <p:spPr>
          <a:xfrm>
            <a:off x="3589020" y="5728311"/>
            <a:ext cx="5013962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频率：每周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周二更新）</a:t>
            </a:r>
          </a:p>
        </p:txBody>
      </p:sp>
    </p:spTree>
    <p:extLst>
      <p:ext uri="{BB962C8B-B14F-4D97-AF65-F5344CB8AC3E}">
        <p14:creationId xmlns:p14="http://schemas.microsoft.com/office/powerpoint/2010/main" val="231867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0EDBE34-215F-44C5-B4BB-28CE06332C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05466E-98BF-4504-822A-742D279A8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164C1-F3EA-414E-B641-E0CEB3A15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0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F9548D-0D91-42BD-99BF-D3D42879D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节奏方向</a:t>
            </a:r>
          </a:p>
        </p:txBody>
      </p:sp>
    </p:spTree>
    <p:extLst>
      <p:ext uri="{BB962C8B-B14F-4D97-AF65-F5344CB8AC3E}">
        <p14:creationId xmlns:p14="http://schemas.microsoft.com/office/powerpoint/2010/main" val="307420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CF92AB9-2B0B-49D0-96F3-A3C8394C5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板块选股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015999-4576-4958-86F6-92E3A7C842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280" y="5386682"/>
            <a:ext cx="10759440" cy="786171"/>
          </a:xfrm>
        </p:spPr>
        <p:txBody>
          <a:bodyPr/>
          <a:lstStyle/>
          <a:p>
            <a:r>
              <a:rPr lang="zh-CN" altLang="en-US" sz="1600" dirty="0"/>
              <a:t>周期选股：月线</a:t>
            </a:r>
            <a:r>
              <a:rPr lang="en-US" altLang="zh-CN" sz="1600" dirty="0"/>
              <a:t>/</a:t>
            </a:r>
            <a:r>
              <a:rPr lang="zh-CN" altLang="en-US" sz="1600" dirty="0"/>
              <a:t>周线金叉，日线金叉初期</a:t>
            </a:r>
            <a:endParaRPr lang="en-US" altLang="zh-CN" sz="1600" dirty="0"/>
          </a:p>
          <a:p>
            <a:r>
              <a:rPr lang="zh-CN" altLang="en-US" sz="1600" dirty="0"/>
              <a:t>资金选股：流动资金</a:t>
            </a:r>
            <a:r>
              <a:rPr lang="en-US" altLang="zh-CN" sz="1600" dirty="0"/>
              <a:t>3</a:t>
            </a:r>
            <a:r>
              <a:rPr lang="zh-CN" altLang="en-US" sz="1600" dirty="0"/>
              <a:t>天翻红</a:t>
            </a:r>
            <a:endParaRPr lang="en-US" altLang="zh-CN" sz="1600" dirty="0"/>
          </a:p>
          <a:p>
            <a:endParaRPr lang="zh-CN" altLang="en-US" sz="1600" dirty="0"/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3ABA2599-A3F1-4B7E-9135-EDE9ACBBAC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2"/>
            <a:ext cx="5860415" cy="3283226"/>
          </a:xfr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0B949D-2F86-45E0-9F9D-F03AED85F0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r="6708"/>
          <a:stretch/>
        </p:blipFill>
        <p:spPr>
          <a:xfrm>
            <a:off x="7083649" y="2247900"/>
            <a:ext cx="3981226" cy="245545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3A170DE-C558-4F77-8DAF-69B0638079B6}"/>
              </a:ext>
            </a:extLst>
          </p:cNvPr>
          <p:cNvGrpSpPr/>
          <p:nvPr/>
        </p:nvGrpSpPr>
        <p:grpSpPr>
          <a:xfrm>
            <a:off x="5112577" y="2180765"/>
            <a:ext cx="934972" cy="349711"/>
            <a:chOff x="4166427" y="2917365"/>
            <a:chExt cx="934972" cy="349711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E5C5EEED-8F78-48A3-8E8D-17D038F7D2B7}"/>
                </a:ext>
              </a:extLst>
            </p:cNvPr>
            <p:cNvSpPr/>
            <p:nvPr/>
          </p:nvSpPr>
          <p:spPr>
            <a:xfrm>
              <a:off x="4207670" y="2957513"/>
              <a:ext cx="804862" cy="285750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2F0660D-BEA3-4DAF-83C0-93CBE96BB5B5}"/>
                </a:ext>
              </a:extLst>
            </p:cNvPr>
            <p:cNvSpPr txBox="1"/>
            <p:nvPr/>
          </p:nvSpPr>
          <p:spPr>
            <a:xfrm>
              <a:off x="4166427" y="2917365"/>
              <a:ext cx="934972" cy="349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月</a:t>
              </a: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13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日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A7710A6-8D2E-417F-9773-711293B03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86" y="2690463"/>
            <a:ext cx="2336462" cy="738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591B6BF4-A12D-4069-A86B-39A1BAEF2228}"/>
              </a:ext>
            </a:extLst>
          </p:cNvPr>
          <p:cNvGrpSpPr/>
          <p:nvPr/>
        </p:nvGrpSpPr>
        <p:grpSpPr>
          <a:xfrm>
            <a:off x="3502852" y="3083655"/>
            <a:ext cx="934972" cy="349711"/>
            <a:chOff x="4166427" y="2917365"/>
            <a:chExt cx="934972" cy="349711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3B1E28E-16AD-4419-86BD-2EAB09067C1D}"/>
                </a:ext>
              </a:extLst>
            </p:cNvPr>
            <p:cNvSpPr/>
            <p:nvPr/>
          </p:nvSpPr>
          <p:spPr>
            <a:xfrm>
              <a:off x="4207670" y="2957513"/>
              <a:ext cx="804862" cy="285750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CCC31F0-3111-4EDB-A7D6-E79E17CD6ECB}"/>
                </a:ext>
              </a:extLst>
            </p:cNvPr>
            <p:cNvSpPr txBox="1"/>
            <p:nvPr/>
          </p:nvSpPr>
          <p:spPr>
            <a:xfrm>
              <a:off x="4166427" y="2917365"/>
              <a:ext cx="934972" cy="349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月</a:t>
              </a: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18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33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mZlNWEyYjk1ZmQxZTAxMTM3YmI3YjdlYzA5MzM4M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25665</TotalTime>
  <Words>707</Words>
  <Application>Microsoft Office PowerPoint</Application>
  <PresentationFormat>宽屏</PresentationFormat>
  <Paragraphs>96</Paragraphs>
  <Slides>20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Noto Sans S Chinese Bold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 猪肠</cp:lastModifiedBy>
  <cp:revision>1080</cp:revision>
  <dcterms:created xsi:type="dcterms:W3CDTF">2019-06-19T02:08:00Z</dcterms:created>
  <dcterms:modified xsi:type="dcterms:W3CDTF">2023-09-22T01:26:35Z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EBF8DB5FD94B49F7B17BC65F9BA08668</vt:lpwstr>
  </property>
</Properties>
</file>