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6.xml" ContentType="application/vnd.openxmlformats-officedocument.presentationml.tags+xml"/>
  <Override PartName="/ppt/notesSlides/notesSlide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  <p:sldMasterId id="2147483683" r:id="rId4"/>
    <p:sldMasterId id="2147483695" r:id="rId5"/>
  </p:sldMasterIdLst>
  <p:notesMasterIdLst>
    <p:notesMasterId r:id="rId26"/>
  </p:notesMasterIdLst>
  <p:handoutMasterIdLst>
    <p:handoutMasterId r:id="rId27"/>
  </p:handoutMasterIdLst>
  <p:sldIdLst>
    <p:sldId id="868" r:id="rId6"/>
    <p:sldId id="877" r:id="rId7"/>
    <p:sldId id="869" r:id="rId8"/>
    <p:sldId id="906" r:id="rId9"/>
    <p:sldId id="954" r:id="rId10"/>
    <p:sldId id="959" r:id="rId11"/>
    <p:sldId id="878" r:id="rId12"/>
    <p:sldId id="931" r:id="rId13"/>
    <p:sldId id="952" r:id="rId14"/>
    <p:sldId id="956" r:id="rId15"/>
    <p:sldId id="951" r:id="rId16"/>
    <p:sldId id="945" r:id="rId17"/>
    <p:sldId id="402" r:id="rId18"/>
    <p:sldId id="958" r:id="rId19"/>
    <p:sldId id="957" r:id="rId20"/>
    <p:sldId id="933" r:id="rId21"/>
    <p:sldId id="934" r:id="rId22"/>
    <p:sldId id="256" r:id="rId23"/>
    <p:sldId id="375" r:id="rId24"/>
    <p:sldId id="734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906"/>
            <p14:sldId id="954"/>
            <p14:sldId id="959"/>
          </p14:sldIdLst>
        </p14:section>
        <p14:section name="市场节奏" id="{D8B0A2C5-1F55-4F56-9B21-CF550DA541C3}">
          <p14:sldIdLst>
            <p14:sldId id="878"/>
            <p14:sldId id="931"/>
            <p14:sldId id="952"/>
            <p14:sldId id="956"/>
            <p14:sldId id="951"/>
            <p14:sldId id="945"/>
            <p14:sldId id="402"/>
            <p14:sldId id="958"/>
            <p14:sldId id="957"/>
            <p14:sldId id="933"/>
            <p14:sldId id="934"/>
            <p14:sldId id="256"/>
            <p14:sldId id="375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D85C"/>
    <a:srgbClr val="00CABE"/>
    <a:srgbClr val="FF8049"/>
    <a:srgbClr val="0089CF"/>
    <a:srgbClr val="FF0000"/>
    <a:srgbClr val="F31BF3"/>
    <a:srgbClr val="F7CD92"/>
    <a:srgbClr val="F2AC4A"/>
    <a:srgbClr val="FF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1272" y="684"/>
      </p:cViewPr>
      <p:guideLst>
        <p:guide pos="6970"/>
        <p:guide pos="3840"/>
        <p:guide orient="horz" pos="2160"/>
        <p:guide pos="71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51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6DCBE1-1676-446D-98A9-35D7CE01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FADA9CF-5F46-47EC-AF56-4D7FB8E31782}"/>
              </a:ext>
            </a:extLst>
          </p:cNvPr>
          <p:cNvSpPr/>
          <p:nvPr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978C22E-52D3-41D7-ACC0-B723055DA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34618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6" name="直接连接符 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67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图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D68EA4-42BB-4C91-9169-CA14CC8F57CB}"/>
              </a:ext>
            </a:extLst>
          </p:cNvPr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0F128D4-2556-4F38-945A-6882004317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B9FCA19-AD87-4AD9-AE2C-D016BC79C3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36" name="文本占位符 7">
            <a:extLst>
              <a:ext uri="{FF2B5EF4-FFF2-40B4-BE49-F238E27FC236}">
                <a16:creationId xmlns:a16="http://schemas.microsoft.com/office/drawing/2014/main" id="{96B24F33-16D1-4CDA-8A15-60EF3259A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16185F98-0AE7-4BD5-A125-44159D02B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0714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0" name="文本占位符 38">
            <a:extLst>
              <a:ext uri="{FF2B5EF4-FFF2-40B4-BE49-F238E27FC236}">
                <a16:creationId xmlns:a16="http://schemas.microsoft.com/office/drawing/2014/main" id="{BAEA299A-E95B-40EA-846A-2C9B6EF277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36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2" name="图片占位符 41">
            <a:extLst>
              <a:ext uri="{FF2B5EF4-FFF2-40B4-BE49-F238E27FC236}">
                <a16:creationId xmlns:a16="http://schemas.microsoft.com/office/drawing/2014/main" id="{9F29478B-CB03-477B-A8AE-EF0761C57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7763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  <p:sp>
        <p:nvSpPr>
          <p:cNvPr id="44" name="图片占位符 41">
            <a:extLst>
              <a:ext uri="{FF2B5EF4-FFF2-40B4-BE49-F238E27FC236}">
                <a16:creationId xmlns:a16="http://schemas.microsoft.com/office/drawing/2014/main" id="{296F48DD-567D-4A82-99DD-01A55CBF1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887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248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47643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76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3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9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798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6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39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6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2140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6426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D:\下载中转站\投放课程模板\syncCopiedImage_1655692480126_1655692855194.pngsyncCopiedImage_1655692480126_165569285519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87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画板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5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900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0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36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38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2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2022/9/27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1485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8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2186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0847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" name="图片 2" descr="cd3f1de9ab57fb0cacc4948ed5356d20"/>
          <p:cNvPicPr>
            <a:picLocks noChangeAspect="1"/>
          </p:cNvPicPr>
          <p:nvPr userDrawn="1"/>
        </p:nvPicPr>
        <p:blipFill rotWithShape="1">
          <a:blip r:embed="rId2"/>
          <a:srcRect l="39116"/>
          <a:stretch>
            <a:fillRect/>
          </a:stretch>
        </p:blipFill>
        <p:spPr>
          <a:xfrm>
            <a:off x="8026270" y="2230120"/>
            <a:ext cx="2277544" cy="4629377"/>
          </a:xfrm>
          <a:prstGeom prst="rect">
            <a:avLst/>
          </a:prstGeom>
        </p:spPr>
      </p:pic>
      <p:pic>
        <p:nvPicPr>
          <p:cNvPr id="4" name="图片 3" descr="cd3f1de9ab57fb0cacc4948ed5356d20"/>
          <p:cNvPicPr>
            <a:picLocks noChangeAspect="1"/>
          </p:cNvPicPr>
          <p:nvPr userDrawn="1"/>
        </p:nvPicPr>
        <p:blipFill>
          <a:blip r:embed="rId2"/>
          <a:srcRect l="48994"/>
          <a:stretch>
            <a:fillRect/>
          </a:stretch>
        </p:blipFill>
        <p:spPr>
          <a:xfrm flipH="1">
            <a:off x="10292245" y="2230120"/>
            <a:ext cx="1908010" cy="4629377"/>
          </a:xfrm>
          <a:prstGeom prst="rect">
            <a:avLst/>
          </a:prstGeom>
        </p:spPr>
      </p:pic>
      <p:pic>
        <p:nvPicPr>
          <p:cNvPr id="5" name="图片 4" descr="9cf2c33ed2e6f88fd4944375af927b71"/>
          <p:cNvPicPr>
            <a:picLocks noChangeAspect="1"/>
          </p:cNvPicPr>
          <p:nvPr userDrawn="1"/>
        </p:nvPicPr>
        <p:blipFill>
          <a:blip r:embed="rId3"/>
          <a:srcRect l="1679"/>
          <a:stretch>
            <a:fillRect/>
          </a:stretch>
        </p:blipFill>
        <p:spPr>
          <a:xfrm rot="10800000" flipV="1">
            <a:off x="-4127" y="5610044"/>
            <a:ext cx="12200255" cy="125095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86233" y="2155789"/>
            <a:ext cx="702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唯有不断的学习</a:t>
            </a:r>
            <a:endParaRPr lang="en-US" altLang="zh-CN" sz="4800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才可以在股市里长期生存</a:t>
            </a:r>
          </a:p>
        </p:txBody>
      </p:sp>
      <p:pic>
        <p:nvPicPr>
          <p:cNvPr id="12" name="图片 11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4380" y="2783139"/>
            <a:ext cx="1395730" cy="3149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68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80B836-250B-4E37-83E9-F985F3908928}"/>
              </a:ext>
            </a:extLst>
          </p:cNvPr>
          <p:cNvGrpSpPr/>
          <p:nvPr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E1477A0-F339-4986-A271-33C4D46ABF19}"/>
                </a:ext>
              </a:extLst>
            </p:cNvPr>
            <p:cNvGrpSpPr/>
            <p:nvPr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3525BFB-7AB5-4BF2-AB88-3C8542D52B21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F559AD33-AB83-41ED-90E6-FD9A8796EA1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513760-F33C-42B0-BEBE-4F75B3A10EE7}"/>
                </a:ext>
              </a:extLst>
            </p:cNvPr>
            <p:cNvGrpSpPr/>
            <p:nvPr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253A28E0-0021-4F81-98F7-30D6A289FBD9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9A5CD6D-4DE3-4F35-94FB-72528E1E993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3230CC2-E986-4233-AC3D-9B5293778517}"/>
              </a:ext>
            </a:extLst>
          </p:cNvPr>
          <p:cNvGrpSpPr/>
          <p:nvPr userDrawn="1"/>
        </p:nvGrpSpPr>
        <p:grpSpPr>
          <a:xfrm>
            <a:off x="0" y="-11461750"/>
            <a:ext cx="12192000" cy="1790700"/>
            <a:chOff x="0" y="-11461750"/>
            <a:chExt cx="12192000" cy="1790700"/>
          </a:xfrm>
        </p:grpSpPr>
        <p:sp>
          <p:nvSpPr>
            <p:cNvPr id="10" name="星形: 七角 9">
              <a:extLst>
                <a:ext uri="{FF2B5EF4-FFF2-40B4-BE49-F238E27FC236}">
                  <a16:creationId xmlns:a16="http://schemas.microsoft.com/office/drawing/2014/main" id="{CE4C7635-D440-4C0C-A922-123B14880CA0}"/>
                </a:ext>
              </a:extLst>
            </p:cNvPr>
            <p:cNvSpPr/>
            <p:nvPr userDrawn="1"/>
          </p:nvSpPr>
          <p:spPr>
            <a:xfrm>
              <a:off x="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七角 10">
              <a:extLst>
                <a:ext uri="{FF2B5EF4-FFF2-40B4-BE49-F238E27FC236}">
                  <a16:creationId xmlns:a16="http://schemas.microsoft.com/office/drawing/2014/main" id="{BAB1CCFF-5C1C-42F7-A634-7F7E1327D06F}"/>
                </a:ext>
              </a:extLst>
            </p:cNvPr>
            <p:cNvSpPr/>
            <p:nvPr userDrawn="1"/>
          </p:nvSpPr>
          <p:spPr>
            <a:xfrm>
              <a:off x="1040130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7B5B85-A2B6-4106-953D-E88CA4BBF7BB}"/>
              </a:ext>
            </a:extLst>
          </p:cNvPr>
          <p:cNvGrpSpPr/>
          <p:nvPr userDrawn="1"/>
        </p:nvGrpSpPr>
        <p:grpSpPr>
          <a:xfrm>
            <a:off x="0" y="16529050"/>
            <a:ext cx="12192000" cy="1790700"/>
            <a:chOff x="0" y="16529050"/>
            <a:chExt cx="12192000" cy="1790700"/>
          </a:xfrm>
        </p:grpSpPr>
        <p:sp>
          <p:nvSpPr>
            <p:cNvPr id="13" name="星形: 七角 12">
              <a:extLst>
                <a:ext uri="{FF2B5EF4-FFF2-40B4-BE49-F238E27FC236}">
                  <a16:creationId xmlns:a16="http://schemas.microsoft.com/office/drawing/2014/main" id="{846400E3-AB86-4EAA-9159-3DE9D75DAD23}"/>
                </a:ext>
              </a:extLst>
            </p:cNvPr>
            <p:cNvSpPr/>
            <p:nvPr userDrawn="1"/>
          </p:nvSpPr>
          <p:spPr>
            <a:xfrm>
              <a:off x="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星形: 七角 13">
              <a:extLst>
                <a:ext uri="{FF2B5EF4-FFF2-40B4-BE49-F238E27FC236}">
                  <a16:creationId xmlns:a16="http://schemas.microsoft.com/office/drawing/2014/main" id="{4B2E8275-E61A-4B27-8F87-2341571425F3}"/>
                </a:ext>
              </a:extLst>
            </p:cNvPr>
            <p:cNvSpPr/>
            <p:nvPr userDrawn="1"/>
          </p:nvSpPr>
          <p:spPr>
            <a:xfrm>
              <a:off x="1040130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9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6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3844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6633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5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255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复盘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580134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3100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点</a:t>
            </a:r>
            <a:endParaRPr lang="en-US" altLang="zh-CN" sz="6600" b="1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多头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反攻争夺的重点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7955" y="4648298"/>
            <a:ext cx="427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经传投研</a:t>
            </a:r>
            <a:r>
              <a:rPr lang="zh-CN" altLang="en-US" sz="2000" dirty="0">
                <a:solidFill>
                  <a:srgbClr val="FFFFFF"/>
                </a:solidFill>
                <a:latin typeface="+mn-ea"/>
                <a:cs typeface="思源黑体 CN Light" panose="020B0300000000000000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张明科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执业编号：</a:t>
            </a:r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A1120619100001 </a:t>
            </a:r>
            <a:endParaRPr lang="zh-CN" altLang="en-US" sz="2000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F0E8A03-24DF-4434-BCB4-94DC89CFBCC7}"/>
              </a:ext>
            </a:extLst>
          </p:cNvPr>
          <p:cNvSpPr txBox="1"/>
          <p:nvPr/>
        </p:nvSpPr>
        <p:spPr>
          <a:xfrm>
            <a:off x="4562475" y="3967366"/>
            <a:ext cx="306705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fld id="{D7BC59B6-1A67-4C52-A9EC-2D3EF6E5C563}" type="datetime3"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2022年9月27日星期二</a:t>
            </a:fld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E630138-B647-4541-8ECC-5DB8BE173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控盘选法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956D15-FD38-446C-86D9-AD58F4BD5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500" y="5629869"/>
            <a:ext cx="8509000" cy="544401"/>
          </a:xfrm>
        </p:spPr>
        <p:txBody>
          <a:bodyPr/>
          <a:lstStyle/>
          <a:p>
            <a:r>
              <a:rPr lang="zh-CN" altLang="en-US" dirty="0"/>
              <a:t>捕捞季节金叉初期（</a:t>
            </a:r>
            <a:r>
              <a:rPr lang="en-US" altLang="zh-CN" dirty="0"/>
              <a:t>1~2</a:t>
            </a:r>
            <a:r>
              <a:rPr lang="zh-CN" altLang="en-US" dirty="0"/>
              <a:t>）</a:t>
            </a:r>
            <a:r>
              <a:rPr lang="en-US" altLang="zh-CN" dirty="0"/>
              <a:t>+</a:t>
            </a:r>
            <a:r>
              <a:rPr lang="zh-CN" altLang="en-US" dirty="0"/>
              <a:t>控盘增加</a:t>
            </a:r>
            <a:r>
              <a:rPr lang="en-US" altLang="zh-CN" dirty="0"/>
              <a:t>+</a:t>
            </a:r>
            <a:r>
              <a:rPr lang="zh-CN" altLang="en-US" dirty="0"/>
              <a:t>上升通道</a:t>
            </a:r>
          </a:p>
          <a:p>
            <a:endParaRPr lang="zh-CN" altLang="en-US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D02141A-3DB7-448A-9A6F-B559A3335B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82438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64DDF8-7804-4E31-AE59-FDC1E9A2E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超大单进攻选股模式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329A8E-0979-4F96-95B2-3BB3694BF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5629869"/>
            <a:ext cx="9296400" cy="544401"/>
          </a:xfrm>
        </p:spPr>
        <p:txBody>
          <a:bodyPr/>
          <a:lstStyle/>
          <a:p>
            <a:r>
              <a:rPr lang="zh-CN" altLang="en-US" dirty="0"/>
              <a:t>捕捞季节金叉初期（</a:t>
            </a:r>
            <a:r>
              <a:rPr lang="en-US" altLang="zh-CN" dirty="0"/>
              <a:t>1~2</a:t>
            </a:r>
            <a:r>
              <a:rPr lang="zh-CN" altLang="en-US" dirty="0"/>
              <a:t>） </a:t>
            </a:r>
            <a:r>
              <a:rPr lang="en-US" altLang="zh-CN" dirty="0"/>
              <a:t>+</a:t>
            </a:r>
            <a:r>
              <a:rPr lang="zh-CN" altLang="en-US" dirty="0"/>
              <a:t>超大单净买≥</a:t>
            </a:r>
            <a:r>
              <a:rPr lang="en-US" altLang="zh-CN" dirty="0"/>
              <a:t>1</a:t>
            </a:r>
            <a:r>
              <a:rPr lang="zh-CN" altLang="en-US" dirty="0"/>
              <a:t>（超大单进攻）</a:t>
            </a:r>
            <a:r>
              <a:rPr lang="en-US" altLang="zh-CN" dirty="0"/>
              <a:t>+</a:t>
            </a:r>
            <a:r>
              <a:rPr lang="zh-CN" altLang="en-US" dirty="0"/>
              <a:t>上升通道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F2DE18-1828-46B4-855D-7759CBEAF7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70787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A75655-70FE-4584-9740-A8DC1E41E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紫色超级大单进攻</a:t>
            </a:r>
            <a:r>
              <a:rPr lang="en-US" altLang="zh-CN" dirty="0"/>
              <a:t>-</a:t>
            </a:r>
            <a:r>
              <a:rPr lang="zh-CN" altLang="en-US" dirty="0"/>
              <a:t>股价走强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EB4DB553-50D9-4B06-B348-7F55B47682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032" b="1032"/>
          <a:stretch/>
        </p:blipFill>
        <p:spPr>
          <a:xfrm>
            <a:off x="1600092" y="2015289"/>
            <a:ext cx="3886416" cy="3319378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D55941B1-8C5A-41C0-A242-9F04576296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190" b="1190"/>
          <a:stretch/>
        </p:blipFill>
        <p:spPr>
          <a:xfrm>
            <a:off x="6702715" y="1971291"/>
            <a:ext cx="3886416" cy="3319378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599CAEB-E71D-4F06-8F5B-FE05FD373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5601293"/>
            <a:ext cx="2055334" cy="340405"/>
          </a:xfrm>
        </p:spPr>
        <p:txBody>
          <a:bodyPr/>
          <a:lstStyle/>
          <a:p>
            <a:r>
              <a:rPr lang="zh-CN" altLang="en-US" dirty="0"/>
              <a:t>粤宏远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8D9FE63-E6C6-4A6F-ADF7-FE229C3A9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9844" y="5557295"/>
            <a:ext cx="2055334" cy="340405"/>
          </a:xfrm>
        </p:spPr>
        <p:txBody>
          <a:bodyPr/>
          <a:lstStyle/>
          <a:p>
            <a:r>
              <a:rPr lang="zh-CN" altLang="en-US" dirty="0"/>
              <a:t>天顺股份</a:t>
            </a:r>
          </a:p>
        </p:txBody>
      </p:sp>
    </p:spTree>
    <p:extLst>
      <p:ext uri="{BB962C8B-B14F-4D97-AF65-F5344CB8AC3E}">
        <p14:creationId xmlns:p14="http://schemas.microsoft.com/office/powerpoint/2010/main" val="185402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6D25F49-B642-4AAA-9489-390B95E60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洗盘吸筹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1559D4-80F5-4331-A398-663795103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BC8357-D7EB-46B6-913E-A89453CB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33" y="1807060"/>
            <a:ext cx="7629934" cy="413288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99C3279-A60B-4541-A57B-271D1DDB5477}"/>
              </a:ext>
            </a:extLst>
          </p:cNvPr>
          <p:cNvGrpSpPr/>
          <p:nvPr/>
        </p:nvGrpSpPr>
        <p:grpSpPr>
          <a:xfrm>
            <a:off x="2952442" y="2951224"/>
            <a:ext cx="4644698" cy="1062128"/>
            <a:chOff x="2953249" y="3309364"/>
            <a:chExt cx="3805240" cy="106212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D981BFC-D562-4AF6-93D5-8125E4D3C655}"/>
                </a:ext>
              </a:extLst>
            </p:cNvPr>
            <p:cNvSpPr/>
            <p:nvPr/>
          </p:nvSpPr>
          <p:spPr>
            <a:xfrm>
              <a:off x="2953249" y="3309364"/>
              <a:ext cx="3805240" cy="1062128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8" name="文本占位符 2">
              <a:extLst>
                <a:ext uri="{FF2B5EF4-FFF2-40B4-BE49-F238E27FC236}">
                  <a16:creationId xmlns:a16="http://schemas.microsoft.com/office/drawing/2014/main" id="{E48C8E40-1AF7-4377-A261-730A11681EB4}"/>
                </a:ext>
              </a:extLst>
            </p:cNvPr>
            <p:cNvSpPr txBox="1">
              <a:spLocks/>
            </p:cNvSpPr>
            <p:nvPr/>
          </p:nvSpPr>
          <p:spPr>
            <a:xfrm>
              <a:off x="3073498" y="3372012"/>
              <a:ext cx="3616744" cy="823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18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400" dirty="0">
                  <a:solidFill>
                    <a:schemeClr val="bg1"/>
                  </a:solidFill>
                </a:rPr>
                <a:t>股价涨跌的背后是各类资金在博弈，我们要跟的是「有实力」的资金</a:t>
              </a:r>
              <a:r>
                <a:rPr lang="en-US" altLang="zh-CN" sz="1400" dirty="0">
                  <a:solidFill>
                    <a:schemeClr val="bg1"/>
                  </a:solidFill>
                </a:rPr>
                <a:t>——</a:t>
              </a:r>
            </a:p>
            <a:p>
              <a:pPr algn="just"/>
              <a:r>
                <a:rPr lang="zh-CN" altLang="en-US" sz="1400" dirty="0">
                  <a:solidFill>
                    <a:schemeClr val="bg1"/>
                  </a:solidFill>
                </a:rPr>
                <a:t>股价下跌，大资金不断流入，资金底背离，机会。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19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B43691-4D33-49DF-BE99-0360387B7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高位出货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1DE4B-B7E7-48F5-A44C-8460CAF7A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超大单边拉过撤退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837E788-5478-49F1-A543-7AF4888EB5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65602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6CBA43-41BD-4F4D-9599-FBDE33310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分时阶段买点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C4868-1808-4A9E-A276-C0401981B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808942"/>
            <a:ext cx="9937750" cy="544401"/>
          </a:xfrm>
        </p:spPr>
        <p:txBody>
          <a:bodyPr/>
          <a:lstStyle/>
          <a:p>
            <a:r>
              <a:rPr lang="zh-CN" altLang="en-US" dirty="0"/>
              <a:t>高抛低吸：在确认想买（如符合盈利模式）的前提下，分时买卖的好帮手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A47A381D-E724-4728-A82C-5FD06A9D2A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57368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FE4174E-4F9D-4BF9-9406-B99EB519E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注意热门板块的高低切换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5ECEC6BF-2141-4158-A95E-56B557F2D6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8713" y="1930225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569D3820-3E28-4ECE-BF93-F711478F58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" b="7"/>
          <a:stretch/>
        </p:blipFill>
        <p:spPr>
          <a:xfrm>
            <a:off x="6231336" y="1930225"/>
            <a:ext cx="4832350" cy="271819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9C2F0F8-B3C2-40C0-8DD7-8B104B962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13" y="4824031"/>
            <a:ext cx="4337150" cy="340405"/>
          </a:xfrm>
        </p:spPr>
        <p:txBody>
          <a:bodyPr/>
          <a:lstStyle/>
          <a:p>
            <a:r>
              <a:rPr lang="zh-CN" altLang="en-US" sz="1800" dirty="0"/>
              <a:t>死叉下冲高，依然是压力为主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8465045-B490-49CD-9EC9-64787558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5006" y="4824031"/>
            <a:ext cx="3645010" cy="340405"/>
          </a:xfrm>
        </p:spPr>
        <p:txBody>
          <a:bodyPr/>
          <a:lstStyle/>
          <a:p>
            <a:r>
              <a:rPr lang="zh-CN" altLang="en-US" sz="1800" dirty="0"/>
              <a:t>低位</a:t>
            </a:r>
            <a:r>
              <a:rPr lang="en-US" altLang="zh-CN" sz="1800" dirty="0"/>
              <a:t>+</a:t>
            </a:r>
            <a:r>
              <a:rPr lang="zh-CN" altLang="en-US" sz="1800" dirty="0"/>
              <a:t>低价的轮动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8B6655-2AFC-4389-AAC3-190294944E6E}"/>
              </a:ext>
            </a:extLst>
          </p:cNvPr>
          <p:cNvSpPr txBox="1"/>
          <p:nvPr/>
        </p:nvSpPr>
        <p:spPr>
          <a:xfrm>
            <a:off x="2548390" y="5340045"/>
            <a:ext cx="709522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新能源、光伏等机构扎堆，即使跑路，也需要震荡出货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低位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相对涨的不多；低价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炒高了压力大，就来炒低</a:t>
            </a:r>
          </a:p>
        </p:txBody>
      </p:sp>
    </p:spTree>
    <p:extLst>
      <p:ext uri="{BB962C8B-B14F-4D97-AF65-F5344CB8AC3E}">
        <p14:creationId xmlns:p14="http://schemas.microsoft.com/office/powerpoint/2010/main" val="233441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60F11B-70D3-4E2E-8C3D-584D7C7A1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券商金股</a:t>
            </a:r>
            <a:r>
              <a:rPr lang="en-US" altLang="zh-CN" dirty="0"/>
              <a:t>-</a:t>
            </a:r>
            <a:r>
              <a:rPr lang="zh-CN" altLang="en-US" dirty="0"/>
              <a:t>基本面优选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48EFFDE7-FC74-477D-B677-F75073DA4C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713" y="1953032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E10621AD-E9DB-44B4-81D5-0E2A918A8E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380" y="1972082"/>
            <a:ext cx="4832350" cy="2718196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40F9DAF-683E-4657-B75C-CBD0349C4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3060" y="5035374"/>
            <a:ext cx="3843656" cy="340405"/>
          </a:xfrm>
        </p:spPr>
        <p:txBody>
          <a:bodyPr/>
          <a:lstStyle/>
          <a:p>
            <a:r>
              <a:rPr lang="zh-CN" altLang="en-US" sz="1800" dirty="0"/>
              <a:t>盈利上调：赚钱预期上调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DB6C409-31AF-4BCE-B3FB-97EE6A13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5035374"/>
            <a:ext cx="2817022" cy="340405"/>
          </a:xfrm>
        </p:spPr>
        <p:txBody>
          <a:bodyPr/>
          <a:lstStyle/>
          <a:p>
            <a:r>
              <a:rPr lang="zh-CN" altLang="en-US" sz="1800" dirty="0"/>
              <a:t>持续线上跟踪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9C298F-1EBA-4737-96B7-A7DB28B25198}"/>
              </a:ext>
            </a:extLst>
          </p:cNvPr>
          <p:cNvSpPr txBox="1"/>
          <p:nvPr/>
        </p:nvSpPr>
        <p:spPr>
          <a:xfrm>
            <a:off x="2956875" y="5636051"/>
            <a:ext cx="627825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每个月</a:t>
            </a:r>
            <a:r>
              <a:rPr lang="en-US" altLang="zh-CN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是较好的更新股池时间段</a:t>
            </a:r>
          </a:p>
        </p:txBody>
      </p:sp>
    </p:spTree>
    <p:extLst>
      <p:ext uri="{BB962C8B-B14F-4D97-AF65-F5344CB8AC3E}">
        <p14:creationId xmlns:p14="http://schemas.microsoft.com/office/powerpoint/2010/main" val="400155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50094"/>
          <a:stretch/>
        </p:blipFill>
        <p:spPr>
          <a:xfrm>
            <a:off x="4926330" y="1541146"/>
            <a:ext cx="6795770" cy="25222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805" y="1585595"/>
            <a:ext cx="1169035" cy="19659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9912"/>
          <a:stretch/>
        </p:blipFill>
        <p:spPr>
          <a:xfrm>
            <a:off x="5914172" y="3983990"/>
            <a:ext cx="3441065" cy="25768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05460" y="1783080"/>
            <a:ext cx="1256030" cy="174625"/>
          </a:xfrm>
          <a:prstGeom prst="rect">
            <a:avLst/>
          </a:prstGeom>
          <a:solidFill>
            <a:srgbClr val="C8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5460" y="158559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+mn-cs"/>
              </a:rPr>
              <a:t>一次性学会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5460" y="1957705"/>
            <a:ext cx="16878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合理制定仓位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保持仓位优势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仓位风险控制</a:t>
            </a:r>
          </a:p>
        </p:txBody>
      </p:sp>
      <p:sp>
        <p:nvSpPr>
          <p:cNvPr id="25" name="矩形 24"/>
          <p:cNvSpPr/>
          <p:nvPr/>
        </p:nvSpPr>
        <p:spPr>
          <a:xfrm>
            <a:off x="505460" y="3305175"/>
            <a:ext cx="1256030" cy="174625"/>
          </a:xfrm>
          <a:prstGeom prst="rect">
            <a:avLst/>
          </a:prstGeom>
          <a:solidFill>
            <a:srgbClr val="C8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460" y="31076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+mn-cs"/>
              </a:rPr>
              <a:t>购买方式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5460" y="3479800"/>
            <a:ext cx="3048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PC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端：大咖直播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精品课程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移动端：首页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视频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精品课程</a:t>
            </a:r>
          </a:p>
        </p:txBody>
      </p:sp>
      <p:sp>
        <p:nvSpPr>
          <p:cNvPr id="27" name="矩形 26"/>
          <p:cNvSpPr/>
          <p:nvPr/>
        </p:nvSpPr>
        <p:spPr>
          <a:xfrm>
            <a:off x="505460" y="4561840"/>
            <a:ext cx="1256030" cy="174625"/>
          </a:xfrm>
          <a:prstGeom prst="rect">
            <a:avLst/>
          </a:prstGeom>
          <a:solidFill>
            <a:srgbClr val="C8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5460" y="43834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+mn-cs"/>
              </a:rPr>
              <a:t>观看方式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5460" y="4755515"/>
            <a:ext cx="37122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PC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端：大咖直播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精品课程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我的课程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移动端：个人中心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我的课程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648710" y="1675130"/>
            <a:ext cx="2514600" cy="2241550"/>
            <a:chOff x="5640" y="2477"/>
            <a:chExt cx="3960" cy="35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0" y="2497"/>
              <a:ext cx="3960" cy="351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6" name="矩形 15"/>
            <p:cNvSpPr/>
            <p:nvPr/>
          </p:nvSpPr>
          <p:spPr>
            <a:xfrm>
              <a:off x="5752" y="2477"/>
              <a:ext cx="991" cy="57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2225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97" y="5021"/>
              <a:ext cx="1127" cy="369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2225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211060" y="1625600"/>
            <a:ext cx="601345" cy="257175"/>
          </a:xfrm>
          <a:prstGeom prst="rect">
            <a:avLst/>
          </a:prstGeom>
          <a:solidFill>
            <a:srgbClr val="FF0000">
              <a:alpha val="30000"/>
            </a:srgbClr>
          </a:solidFill>
          <a:ln w="222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82580" y="1906905"/>
            <a:ext cx="601345" cy="257175"/>
          </a:xfrm>
          <a:prstGeom prst="rect">
            <a:avLst/>
          </a:prstGeom>
          <a:solidFill>
            <a:srgbClr val="FF0000">
              <a:alpha val="30000"/>
            </a:srgbClr>
          </a:solidFill>
          <a:ln w="222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8419" y="3995325"/>
            <a:ext cx="3384118" cy="2539697"/>
          </a:xfrm>
          <a:prstGeom prst="rect">
            <a:avLst/>
          </a:prstGeom>
          <a:solidFill>
            <a:srgbClr val="FF0000">
              <a:alpha val="0"/>
            </a:srgbClr>
          </a:solidFill>
          <a:ln w="222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0695" y="222250"/>
            <a:ext cx="3611880" cy="1229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cs typeface="+mn-cs"/>
              </a:rPr>
              <a:t>普通投资者怎么做好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C8101B"/>
              </a:solidFill>
              <a:effectLst/>
              <a:uLnTx/>
              <a:uFillTx/>
              <a:latin typeface="Noto Sans S Chinese Black" panose="020B0A00000000000000" charset="-122"/>
              <a:ea typeface="Noto Sans S Chinese Black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cs typeface="+mn-cs"/>
              </a:rPr>
              <a:t>资金仓位管理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209800" y="836930"/>
            <a:ext cx="1802765" cy="0"/>
          </a:xfrm>
          <a:prstGeom prst="line">
            <a:avLst/>
          </a:prstGeom>
          <a:ln w="38100">
            <a:gradFill>
              <a:gsLst>
                <a:gs pos="0">
                  <a:srgbClr val="C8101B"/>
                </a:gs>
                <a:gs pos="100000">
                  <a:srgbClr val="C8101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180705" y="836930"/>
            <a:ext cx="1802765" cy="0"/>
          </a:xfrm>
          <a:prstGeom prst="line">
            <a:avLst/>
          </a:prstGeom>
          <a:ln w="38100">
            <a:gradFill>
              <a:gsLst>
                <a:gs pos="0">
                  <a:srgbClr val="C8101B"/>
                </a:gs>
                <a:gs pos="100000">
                  <a:srgbClr val="C8101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05460" y="5659120"/>
            <a:ext cx="2697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仅需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788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金钻（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78.8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元）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解锁好课永久观看权限！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5196C26-4F5A-4B35-89F5-699FEF438639}"/>
              </a:ext>
            </a:extLst>
          </p:cNvPr>
          <p:cNvSpPr/>
          <p:nvPr/>
        </p:nvSpPr>
        <p:spPr>
          <a:xfrm>
            <a:off x="3167380" y="2113280"/>
            <a:ext cx="735965" cy="735965"/>
          </a:xfrm>
          <a:prstGeom prst="ellipse">
            <a:avLst/>
          </a:prstGeom>
          <a:solidFill>
            <a:schemeClr val="accent6">
              <a:alpha val="7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C28F1CF-8FF6-4F38-8405-96614CF5887C}"/>
              </a:ext>
            </a:extLst>
          </p:cNvPr>
          <p:cNvSpPr/>
          <p:nvPr/>
        </p:nvSpPr>
        <p:spPr>
          <a:xfrm>
            <a:off x="7858354" y="1398061"/>
            <a:ext cx="735965" cy="735965"/>
          </a:xfrm>
          <a:prstGeom prst="ellipse">
            <a:avLst/>
          </a:prstGeom>
          <a:solidFill>
            <a:schemeClr val="accent6">
              <a:alpha val="7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2DDF99F-CDBE-4A39-AAE2-50FAE048A139}"/>
              </a:ext>
            </a:extLst>
          </p:cNvPr>
          <p:cNvSpPr/>
          <p:nvPr/>
        </p:nvSpPr>
        <p:spPr>
          <a:xfrm>
            <a:off x="7956232" y="3259360"/>
            <a:ext cx="735965" cy="735965"/>
          </a:xfrm>
          <a:prstGeom prst="ellipse">
            <a:avLst/>
          </a:prstGeom>
          <a:solidFill>
            <a:schemeClr val="accent6">
              <a:alpha val="7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经传logo白色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86390" y="175260"/>
            <a:ext cx="1395730" cy="314960"/>
          </a:xfrm>
          <a:prstGeom prst="rect">
            <a:avLst/>
          </a:prstGeom>
        </p:spPr>
      </p:pic>
      <p:pic>
        <p:nvPicPr>
          <p:cNvPr id="2" name="图片 1" descr="模拟炒股大赛海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150" y="1096010"/>
            <a:ext cx="2807970" cy="5280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1980" y="180340"/>
            <a:ext cx="329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charset="-122"/>
                <a:ea typeface="思源黑体" panose="020B0500000000000000" charset="-122"/>
                <a:cs typeface="+mn-cs"/>
              </a:rPr>
              <a:t>模拟炒股大赛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297305" y="1145540"/>
            <a:ext cx="3764915" cy="4614545"/>
            <a:chOff x="13373" y="4161"/>
            <a:chExt cx="5929" cy="7267"/>
          </a:xfrm>
        </p:grpSpPr>
        <p:sp>
          <p:nvSpPr>
            <p:cNvPr id="6" name="文本框 5"/>
            <p:cNvSpPr txBox="1"/>
            <p:nvPr/>
          </p:nvSpPr>
          <p:spPr>
            <a:xfrm>
              <a:off x="13375" y="4161"/>
              <a:ext cx="44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一、参赛福利：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375" y="4859"/>
              <a:ext cx="5927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1.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大赛奖励：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主题猎手、舆情猎手、打板助手、金钻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2.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交易技巧教学课程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373" y="6552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二、时间安排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374" y="7192"/>
              <a:ext cx="5140" cy="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1.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报名时间：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截止至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2022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9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24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2.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比赛时间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2022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-11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11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373" y="9307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三、参赛资格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373" y="9993"/>
              <a:ext cx="514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所有用户均可参加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373" y="10848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四、报名方式：如右图</a:t>
              </a: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619750" y="1087120"/>
            <a:ext cx="3194685" cy="4254500"/>
          </a:xfrm>
          <a:prstGeom prst="roundRect">
            <a:avLst>
              <a:gd name="adj" fmla="val 3721"/>
            </a:avLst>
          </a:prstGeom>
          <a:solidFill>
            <a:srgbClr val="3C30A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charset="-122"/>
              <a:ea typeface="思源黑体" panose="020B0500000000000000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48020" y="3754496"/>
            <a:ext cx="2938780" cy="1547754"/>
            <a:chOff x="9090" y="7060"/>
            <a:chExt cx="4869" cy="256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90" y="7072"/>
              <a:ext cx="4869" cy="2014"/>
            </a:xfrm>
            <a:prstGeom prst="roundRect">
              <a:avLst>
                <a:gd name="adj" fmla="val 4641"/>
              </a:avLst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090" y="9116"/>
              <a:ext cx="4869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PC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端：软件首页软件右下角进入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90" y="7060"/>
              <a:ext cx="4869" cy="2014"/>
            </a:xfrm>
            <a:prstGeom prst="roundRect">
              <a:avLst>
                <a:gd name="adj" fmla="val 4641"/>
              </a:avLst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090" y="9104"/>
              <a:ext cx="4869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PC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端：软件首页软件右下角进入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48020" y="1179830"/>
            <a:ext cx="2938780" cy="2379345"/>
            <a:chOff x="9090" y="1662"/>
            <a:chExt cx="4869" cy="39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0" y="1662"/>
              <a:ext cx="4866" cy="3391"/>
            </a:xfrm>
            <a:prstGeom prst="roundRect">
              <a:avLst>
                <a:gd name="adj" fmla="val 2706"/>
              </a:avLst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090" y="5045"/>
              <a:ext cx="4869" cy="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APP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端：软件首页中间位置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332855" y="5489575"/>
            <a:ext cx="1769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" panose="020B0500000000000000" charset="-122"/>
                <a:ea typeface="思源黑体" panose="020B0500000000000000" charset="-122"/>
                <a:cs typeface="+mn-cs"/>
                <a:sym typeface="+mn-ea"/>
              </a:rPr>
              <a:t>报名方式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FF686-BA24-487B-A991-18AECF4CE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0" y="5713169"/>
            <a:ext cx="9334500" cy="461388"/>
          </a:xfrm>
        </p:spPr>
        <p:txBody>
          <a:bodyPr/>
          <a:lstStyle/>
          <a:p>
            <a:r>
              <a:rPr lang="zh-CN" altLang="en-US" dirty="0"/>
              <a:t>对市场来说，最为关键的是周四表现（节前卖出效应最严重）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1BC120A-2BAE-4842-9059-F1B4A1D90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457"/>
          <a:stretch/>
        </p:blipFill>
        <p:spPr>
          <a:xfrm>
            <a:off x="1127125" y="1897019"/>
            <a:ext cx="6206929" cy="3436982"/>
          </a:xfr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858569"/>
            <a:ext cx="3345180" cy="3810711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77150" y="1972153"/>
            <a:ext cx="309562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高点遇压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，此位置为关键的多空争夺位；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资金量能：量能几乎不变，流动资金翻绿，上涨难以支撑，下行压力依然存在；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节奏：死叉初期，减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成总仓即可（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的反复争夺，节前量能的企稳，以及节前易有资金进驻吸引市场目光）。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关注市场情绪及龙头方向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304899"/>
            <a:ext cx="7820008" cy="828081"/>
          </a:xfrm>
        </p:spPr>
        <p:txBody>
          <a:bodyPr/>
          <a:lstStyle/>
          <a:p>
            <a:r>
              <a:rPr lang="zh-CN" altLang="en-US" dirty="0"/>
              <a:t>接龙不止，行情不止</a:t>
            </a:r>
            <a:endParaRPr lang="en-US" altLang="zh-CN" dirty="0"/>
          </a:p>
          <a:p>
            <a:r>
              <a:rPr lang="zh-CN" altLang="en-US" dirty="0"/>
              <a:t>关注房地产、钠离子电池方向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8C3720-F043-4D54-AC05-F68E6BFFC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796" y="1828800"/>
            <a:ext cx="5395008" cy="3034692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46E396-8E71-4597-9D16-0EF22C5EA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171" y="1785062"/>
            <a:ext cx="3143929" cy="307843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5E5ABF-A5CB-4576-BF12-8E413E092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私募的仓位表现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9A669E-E5AA-4A02-9F24-88E7478C8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260065"/>
            <a:ext cx="7820008" cy="544401"/>
          </a:xfrm>
        </p:spPr>
        <p:txBody>
          <a:bodyPr/>
          <a:lstStyle/>
          <a:p>
            <a:r>
              <a:rPr lang="zh-CN" altLang="en-US" dirty="0"/>
              <a:t>资金的背后也是人，也会追涨杀跌，也会跟风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69DB804D-B1B1-4A77-8FC3-1B71038C2D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/>
        </p:blipFill>
        <p:spPr>
          <a:xfrm>
            <a:off x="1600272" y="2639505"/>
            <a:ext cx="3622794" cy="1578990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3DA11-EF60-474E-90D0-A31A1F9AB1FF}"/>
              </a:ext>
            </a:extLst>
          </p:cNvPr>
          <p:cNvSpPr txBox="1"/>
          <p:nvPr/>
        </p:nvSpPr>
        <p:spPr>
          <a:xfrm>
            <a:off x="1748748" y="4393710"/>
            <a:ext cx="3091990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来源：中国证券报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714145-8B36-4F64-81E9-C27E49D2B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459" y="2114579"/>
            <a:ext cx="5398416" cy="2628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D62F3C02-98CE-4127-BAC7-FB3C7BF33CD9}"/>
              </a:ext>
            </a:extLst>
          </p:cNvPr>
          <p:cNvSpPr/>
          <p:nvPr/>
        </p:nvSpPr>
        <p:spPr>
          <a:xfrm>
            <a:off x="9671050" y="3740150"/>
            <a:ext cx="82550" cy="431800"/>
          </a:xfrm>
          <a:prstGeom prst="ellipse">
            <a:avLst/>
          </a:prstGeom>
          <a:noFill/>
          <a:ln w="1270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F7AAFF-318D-4083-AE1F-20E7E6463998}"/>
              </a:ext>
            </a:extLst>
          </p:cNvPr>
          <p:cNvSpPr txBox="1"/>
          <p:nvPr/>
        </p:nvSpPr>
        <p:spPr>
          <a:xfrm>
            <a:off x="9400835" y="4107983"/>
            <a:ext cx="622980" cy="22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700" spc="150" dirty="0">
                <a:solidFill>
                  <a:srgbClr val="F31BF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79.60%</a:t>
            </a:r>
            <a:endParaRPr lang="zh-CN" altLang="en-US" sz="700" spc="150" dirty="0">
              <a:solidFill>
                <a:srgbClr val="F31BF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28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79B2A12-0AA4-432E-90B1-B915306C1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政策无忧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7A735-71DF-47F4-A9AD-EA6697396468}"/>
              </a:ext>
            </a:extLst>
          </p:cNvPr>
          <p:cNvSpPr txBox="1"/>
          <p:nvPr/>
        </p:nvSpPr>
        <p:spPr>
          <a:xfrm>
            <a:off x="3160179" y="1930050"/>
            <a:ext cx="5871642" cy="192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26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日，央行在公开市场实现净投放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1330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亿元的逆回购→解决季末资金利率抬升带来的流动性弱问题；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26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日，央行称金融稳定保障基金基础框架初步建立，并有一定资金积累→利好金融市场。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A24434-89F4-4C06-B558-3A8024F85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743" y="4054833"/>
            <a:ext cx="5602514" cy="1971594"/>
          </a:xfrm>
          <a:prstGeom prst="rect">
            <a:avLst/>
          </a:prstGeom>
          <a:ln>
            <a:solidFill>
              <a:srgbClr val="0089CF"/>
            </a:solidFill>
          </a:ln>
        </p:spPr>
      </p:pic>
    </p:spTree>
    <p:extLst>
      <p:ext uri="{BB962C8B-B14F-4D97-AF65-F5344CB8AC3E}">
        <p14:creationId xmlns:p14="http://schemas.microsoft.com/office/powerpoint/2010/main" val="18707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7C738A-52FD-44E3-87DC-E5956F1C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选股操作节奏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392FF-227E-4DE2-BCB9-401B7F237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9240" y="5725119"/>
            <a:ext cx="9113520" cy="544401"/>
          </a:xfrm>
        </p:spPr>
        <p:txBody>
          <a:bodyPr/>
          <a:lstStyle/>
          <a:p>
            <a:r>
              <a:rPr lang="zh-CN" altLang="en-US" dirty="0"/>
              <a:t>牛线下移，下杀压力体现在昨日长上影线中，留意熊线的支撑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84D6F8-7755-4F1C-A773-64A0D83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4288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64DDF8-7804-4E31-AE59-FDC1E9A2E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三线拉升选股模式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329A8E-0979-4F96-95B2-3BB3694BF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5629869"/>
            <a:ext cx="9296400" cy="544401"/>
          </a:xfrm>
        </p:spPr>
        <p:txBody>
          <a:bodyPr/>
          <a:lstStyle/>
          <a:p>
            <a:r>
              <a:rPr lang="zh-CN" altLang="en-US" dirty="0"/>
              <a:t>捕捞季节金叉初期（</a:t>
            </a:r>
            <a:r>
              <a:rPr lang="en-US" altLang="zh-CN" dirty="0"/>
              <a:t>1~2</a:t>
            </a:r>
            <a:r>
              <a:rPr lang="zh-CN" altLang="en-US" dirty="0"/>
              <a:t>） </a:t>
            </a:r>
            <a:r>
              <a:rPr lang="en-US" altLang="zh-CN" dirty="0"/>
              <a:t>+</a:t>
            </a:r>
            <a:r>
              <a:rPr lang="zh-CN" altLang="en-US" dirty="0"/>
              <a:t>三线拉升（资金合力方向）</a:t>
            </a:r>
            <a:r>
              <a:rPr lang="en-US" altLang="zh-CN" dirty="0"/>
              <a:t>+</a:t>
            </a:r>
            <a:r>
              <a:rPr lang="zh-CN" altLang="en-US" dirty="0"/>
              <a:t>上升通道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F2DE18-1828-46B4-855D-7759CBEAF7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1657"/>
          <a:stretch/>
        </p:blipFill>
        <p:spPr>
          <a:xfrm>
            <a:off x="2766508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2234696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6,&quot;width&quot;:219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精讲主题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精讲主题" id="{BFB550E1-ACBE-413E-A97D-2E05940D34C5}" vid="{29AF6291-4B6D-40B4-82BE-5BE76205869C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7762</TotalTime>
  <Words>704</Words>
  <Application>Microsoft Office PowerPoint</Application>
  <PresentationFormat>宽屏</PresentationFormat>
  <Paragraphs>87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Noto Sans S Chinese Black</vt:lpstr>
      <vt:lpstr>Noto Sans S Chinese Medium</vt:lpstr>
      <vt:lpstr>Noto Sans S Chinese Regular</vt:lpstr>
      <vt:lpstr>等线</vt:lpstr>
      <vt:lpstr>思源黑体</vt:lpstr>
      <vt:lpstr>思源黑体 CN Heavy</vt:lpstr>
      <vt:lpstr>思源黑体 CN Normal</vt:lpstr>
      <vt:lpstr>微软雅黑</vt:lpstr>
      <vt:lpstr>微软雅黑</vt:lpstr>
      <vt:lpstr>Arial</vt:lpstr>
      <vt:lpstr>Calibri</vt:lpstr>
      <vt:lpstr>Roboto</vt:lpstr>
      <vt:lpstr>Segoe UI</vt:lpstr>
      <vt:lpstr>Wingdings</vt:lpstr>
      <vt:lpstr>Office 主题​​</vt:lpstr>
      <vt:lpstr>精讲主题</vt:lpstr>
      <vt:lpstr>包图主题2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403</cp:revision>
  <dcterms:created xsi:type="dcterms:W3CDTF">2019-06-19T02:08:00Z</dcterms:created>
  <dcterms:modified xsi:type="dcterms:W3CDTF">2022-09-27T02:21:36Z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