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8" r:id="rId2"/>
    <p:sldId id="877" r:id="rId3"/>
    <p:sldId id="869" r:id="rId4"/>
    <p:sldId id="906" r:id="rId5"/>
    <p:sldId id="1121" r:id="rId6"/>
    <p:sldId id="1038" r:id="rId7"/>
    <p:sldId id="878" r:id="rId8"/>
    <p:sldId id="1090" r:id="rId9"/>
    <p:sldId id="1118" r:id="rId10"/>
    <p:sldId id="1119" r:id="rId11"/>
    <p:sldId id="1120" r:id="rId12"/>
    <p:sldId id="1064" r:id="rId13"/>
    <p:sldId id="1123" r:id="rId14"/>
    <p:sldId id="985" r:id="rId15"/>
    <p:sldId id="1095" r:id="rId16"/>
    <p:sldId id="1096" r:id="rId17"/>
    <p:sldId id="734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906"/>
            <p14:sldId id="1121"/>
            <p14:sldId id="1038"/>
          </p14:sldIdLst>
        </p14:section>
        <p14:section name="市场节奏" id="{D8B0A2C5-1F55-4F56-9B21-CF550DA541C3}">
          <p14:sldIdLst>
            <p14:sldId id="878"/>
            <p14:sldId id="1090"/>
            <p14:sldId id="1118"/>
            <p14:sldId id="1119"/>
            <p14:sldId id="1120"/>
            <p14:sldId id="1064"/>
            <p14:sldId id="1123"/>
            <p14:sldId id="985"/>
            <p14:sldId id="1095"/>
            <p14:sldId id="1096"/>
          </p14:sldIdLst>
        </p14:section>
        <p14:section name="无标题节" id="{5F52EC0A-C796-4C5F-8D81-8C50DD54411E}">
          <p14:sldIdLst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3FA"/>
    <a:srgbClr val="0089CF"/>
    <a:srgbClr val="FFFFFF"/>
    <a:srgbClr val="F31BF3"/>
    <a:srgbClr val="8ED85C"/>
    <a:srgbClr val="00CABE"/>
    <a:srgbClr val="FF8049"/>
    <a:srgbClr val="FF0000"/>
    <a:srgbClr val="F7CD92"/>
    <a:srgbClr val="F2A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1688" autoAdjust="0"/>
  </p:normalViewPr>
  <p:slideViewPr>
    <p:cSldViewPr snapToGrid="0">
      <p:cViewPr>
        <p:scale>
          <a:sx n="100" d="100"/>
          <a:sy n="100" d="100"/>
        </p:scale>
        <p:origin x="1026" y="342"/>
      </p:cViewPr>
      <p:guideLst>
        <p:guide pos="6947"/>
        <p:guide pos="3840"/>
        <p:guide pos="710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8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                       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5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7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957398"/>
            <a:ext cx="8081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最大卖盘压力已过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2023/9/28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6DA19B-6690-405A-B07C-4AFC10746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分时盘感提升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0E0FED-1B48-4522-A5A8-602B50E37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实盘对分时的资金、趋势判断有更进一步要求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D8E632A-2135-487B-BC32-6D5E6314B6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7E2949-BB60-4651-B74D-4AEC824E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209" y="2453489"/>
            <a:ext cx="5058484" cy="2722116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29843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AE5D8A-418A-4243-A6D6-426D12291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龙头趋势的判断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0A567979-9EF0-44E8-B48B-E1CE917060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A9C93260-AB52-4C25-A90E-2E9A1B7CA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/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FFBAC8D-AA88-4A68-AEAF-29A98F42E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9260" y="5354223"/>
            <a:ext cx="3691256" cy="340405"/>
          </a:xfrm>
        </p:spPr>
        <p:txBody>
          <a:bodyPr/>
          <a:lstStyle/>
          <a:p>
            <a:r>
              <a:rPr lang="zh-CN" altLang="en-US" dirty="0"/>
              <a:t>尾盘仍死叉，该减就减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589963-83FD-4C7E-A582-877447238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1486" y="5354223"/>
            <a:ext cx="3692050" cy="340405"/>
          </a:xfrm>
        </p:spPr>
        <p:txBody>
          <a:bodyPr/>
          <a:lstStyle/>
          <a:p>
            <a:r>
              <a:rPr lang="zh-CN" altLang="en-US" dirty="0"/>
              <a:t>耐心等待回档机会</a:t>
            </a:r>
          </a:p>
        </p:txBody>
      </p:sp>
    </p:spTree>
    <p:extLst>
      <p:ext uri="{BB962C8B-B14F-4D97-AF65-F5344CB8AC3E}">
        <p14:creationId xmlns:p14="http://schemas.microsoft.com/office/powerpoint/2010/main" val="3447301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预览图">
            <a:extLst>
              <a:ext uri="{FF2B5EF4-FFF2-40B4-BE49-F238E27FC236}">
                <a16:creationId xmlns:a16="http://schemas.microsoft.com/office/drawing/2014/main" id="{1D4C4EF9-B1FA-48AE-81A5-7178F5D8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总的">
            <a:extLst>
              <a:ext uri="{FF2B5EF4-FFF2-40B4-BE49-F238E27FC236}">
                <a16:creationId xmlns:a16="http://schemas.microsoft.com/office/drawing/2014/main" id="{922E0FD0-6E31-4448-95DD-63B63096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958329D-0328-4442-A73F-DEF19D6294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77F917-9B34-4AA7-B212-5B4318178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EA2823-D91A-479A-836B-5DA7416B3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0DC402E-A8D3-4B6E-B6E6-1B94E1D471B7}"/>
              </a:ext>
            </a:extLst>
          </p:cNvPr>
          <p:cNvGrpSpPr/>
          <p:nvPr/>
        </p:nvGrpSpPr>
        <p:grpSpPr>
          <a:xfrm>
            <a:off x="6907307" y="1910881"/>
            <a:ext cx="3965940" cy="3699344"/>
            <a:chOff x="6907307" y="1910881"/>
            <a:chExt cx="3965940" cy="3699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64E4229-ECD2-4EB4-AAD8-3AC3D2017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4" b="32787"/>
            <a:stretch/>
          </p:blipFill>
          <p:spPr>
            <a:xfrm>
              <a:off x="9128009" y="3947118"/>
              <a:ext cx="1745238" cy="1663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AED6282-79D4-47BA-B0E9-5B581277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307" y="1910881"/>
              <a:ext cx="1653579" cy="36929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4C0252E-D912-4C0E-B63B-6DF0E2C99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98" b="12357"/>
            <a:stretch/>
          </p:blipFill>
          <p:spPr>
            <a:xfrm>
              <a:off x="9128009" y="1932406"/>
              <a:ext cx="1718933" cy="17632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5550A0-4D85-4B51-A89D-AE041BCBC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怎样找精品课程及复习回顾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EC5F30-CC1C-4F15-B493-C3C79D93E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21" y="1936433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91A646-88AE-4B3E-856F-1A4EA0D95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50" y="1936433"/>
            <a:ext cx="4965059" cy="3653603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1351D4DB-F5EB-4F89-9C74-B699B9B861BC}"/>
              </a:ext>
            </a:extLst>
          </p:cNvPr>
          <p:cNvSpPr/>
          <p:nvPr/>
        </p:nvSpPr>
        <p:spPr>
          <a:xfrm>
            <a:off x="8253961" y="3457575"/>
            <a:ext cx="295715" cy="338410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C3DAD9D-DD09-4A4D-9803-8A4F462D8762}"/>
              </a:ext>
            </a:extLst>
          </p:cNvPr>
          <p:cNvSpPr/>
          <p:nvPr/>
        </p:nvSpPr>
        <p:spPr>
          <a:xfrm>
            <a:off x="9845606" y="4446070"/>
            <a:ext cx="281694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1041F8C-4023-4FFA-8985-F02B5CCF6090}"/>
              </a:ext>
            </a:extLst>
          </p:cNvPr>
          <p:cNvSpPr/>
          <p:nvPr/>
        </p:nvSpPr>
        <p:spPr>
          <a:xfrm>
            <a:off x="9791892" y="3893979"/>
            <a:ext cx="389122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8FE3C8-776A-424E-96A2-2A198E3E7996}"/>
              </a:ext>
            </a:extLst>
          </p:cNvPr>
          <p:cNvCxnSpPr>
            <a:cxnSpLocks/>
          </p:cNvCxnSpPr>
          <p:nvPr/>
        </p:nvCxnSpPr>
        <p:spPr>
          <a:xfrm>
            <a:off x="7406096" y="2195610"/>
            <a:ext cx="1761172" cy="9388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6D6595E4-EEEC-48DE-8EBB-86E0E92F1F94}"/>
              </a:ext>
            </a:extLst>
          </p:cNvPr>
          <p:cNvSpPr/>
          <p:nvPr/>
        </p:nvSpPr>
        <p:spPr>
          <a:xfrm>
            <a:off x="9167268" y="2983712"/>
            <a:ext cx="461256" cy="359563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18E01EA-3A03-43C2-983E-58B2229E7218}"/>
              </a:ext>
            </a:extLst>
          </p:cNvPr>
          <p:cNvSpPr/>
          <p:nvPr/>
        </p:nvSpPr>
        <p:spPr>
          <a:xfrm>
            <a:off x="6986713" y="2009775"/>
            <a:ext cx="410457" cy="296500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11B0FA-37D0-4B02-858C-502A2F08B7CD}"/>
              </a:ext>
            </a:extLst>
          </p:cNvPr>
          <p:cNvSpPr txBox="1"/>
          <p:nvPr/>
        </p:nvSpPr>
        <p:spPr>
          <a:xfrm>
            <a:off x="8401819" y="2324520"/>
            <a:ext cx="88525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E74558-9666-4CB5-A0D6-C2CB1A18DA02}"/>
              </a:ext>
            </a:extLst>
          </p:cNvPr>
          <p:cNvSpPr txBox="1"/>
          <p:nvPr/>
        </p:nvSpPr>
        <p:spPr>
          <a:xfrm>
            <a:off x="7802930" y="3773359"/>
            <a:ext cx="20830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找课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1E106EA-E9AE-4155-98F2-2D8013410813}"/>
              </a:ext>
            </a:extLst>
          </p:cNvPr>
          <p:cNvSpPr txBox="1"/>
          <p:nvPr/>
        </p:nvSpPr>
        <p:spPr>
          <a:xfrm>
            <a:off x="2877416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电脑版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39465BF-1F83-44BE-A9F0-D6FC4BE3CDE3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8549676" y="3626780"/>
            <a:ext cx="1231006" cy="37028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D10BCE8-A295-49E8-80B8-8940C9F454C5}"/>
              </a:ext>
            </a:extLst>
          </p:cNvPr>
          <p:cNvSpPr txBox="1"/>
          <p:nvPr/>
        </p:nvSpPr>
        <p:spPr>
          <a:xfrm>
            <a:off x="7920811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手机版</a:t>
            </a:r>
          </a:p>
        </p:txBody>
      </p:sp>
    </p:spTree>
    <p:extLst>
      <p:ext uri="{BB962C8B-B14F-4D97-AF65-F5344CB8AC3E}">
        <p14:creationId xmlns:p14="http://schemas.microsoft.com/office/powerpoint/2010/main" val="2833084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9F52E-6290-4EF5-A517-4656C7087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精品课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624F5-55A5-4A92-AA59-EAB5E1FF4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" name="表格 18">
            <a:extLst>
              <a:ext uri="{FF2B5EF4-FFF2-40B4-BE49-F238E27FC236}">
                <a16:creationId xmlns:a16="http://schemas.microsoft.com/office/drawing/2014/main" id="{C8A8C9A5-A59E-4C0E-860E-338E9164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82600"/>
              </p:ext>
            </p:extLst>
          </p:nvPr>
        </p:nvGraphicFramePr>
        <p:xfrm>
          <a:off x="1476375" y="1698309"/>
          <a:ext cx="9372599" cy="464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160">
                  <a:extLst>
                    <a:ext uri="{9D8B030D-6E8A-4147-A177-3AD203B41FA5}">
                      <a16:colId xmlns:a16="http://schemas.microsoft.com/office/drawing/2014/main" val="49949781"/>
                    </a:ext>
                  </a:extLst>
                </a:gridCol>
                <a:gridCol w="1893805">
                  <a:extLst>
                    <a:ext uri="{9D8B030D-6E8A-4147-A177-3AD203B41FA5}">
                      <a16:colId xmlns:a16="http://schemas.microsoft.com/office/drawing/2014/main" val="4206011744"/>
                    </a:ext>
                  </a:extLst>
                </a:gridCol>
                <a:gridCol w="4168010">
                  <a:extLst>
                    <a:ext uri="{9D8B030D-6E8A-4147-A177-3AD203B41FA5}">
                      <a16:colId xmlns:a16="http://schemas.microsoft.com/office/drawing/2014/main" val="181883522"/>
                    </a:ext>
                  </a:extLst>
                </a:gridCol>
                <a:gridCol w="2714624">
                  <a:extLst>
                    <a:ext uri="{9D8B030D-6E8A-4147-A177-3AD203B41FA5}">
                      <a16:colId xmlns:a16="http://schemas.microsoft.com/office/drawing/2014/main" val="1550896828"/>
                    </a:ext>
                  </a:extLst>
                </a:gridCol>
              </a:tblGrid>
              <a:tr h="4202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序号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课程名</a:t>
                      </a:r>
                    </a:p>
                  </a:txBody>
                  <a:tcPr marL="69055" marR="69055" marT="34528" marB="34528"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介绍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链接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383"/>
                  </a:ext>
                </a:extLst>
              </a:tr>
              <a:tr h="9826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新手入门手册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适合刚入门股市的朋友。了解什么是股市股票，一些常见的盘口语言，简单的量价关系，分时图等。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https://toujiao.n8n8.cn/introduce/1</a:t>
                      </a:r>
                      <a:endParaRPr lang="zh-CN" altLang="en-US" sz="11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857553657"/>
                  </a:ext>
                </a:extLst>
              </a:tr>
              <a:tr h="7119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小白必修 闯荡股市常见术语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适合进一步了解股市术语、规则的朋友。术语往往是一个圈子（领域）内人士交流的常用语言，懂了就算进圈，不懂就只能在圈外徘徊</a:t>
                      </a:r>
                      <a:r>
                        <a:rPr lang="en-US" altLang="zh-CN" sz="1100" dirty="0"/>
                        <a:t>……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https://toujiao.n8n8.cn/introduce/17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285459886"/>
                  </a:ext>
                </a:extLst>
              </a:tr>
              <a:tr h="7476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十大看涨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线组合形态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适合入门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线看涨形态学习的朋友。第一节课为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线基础，免费，必看。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https://toujiao.n8n8.cn/introduce/55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342429884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股市防套解套攻略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适合有被深套困扰的朋友。进阶课程，适合控盘大师以上（选股王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年）朋友学习。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https://toujiao.n8n8.cn/introduce/66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2254067036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让主力都服气的资金仓位管理法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适合想做好账户仓位管理的朋友。进阶课程，推荐资金量较大的朋友学习。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https://toujiao.n8n8.cn/introduce/49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999184305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31E66813-0D1D-488C-8D70-B7CD2B724198}"/>
              </a:ext>
            </a:extLst>
          </p:cNvPr>
          <p:cNvGrpSpPr/>
          <p:nvPr/>
        </p:nvGrpSpPr>
        <p:grpSpPr>
          <a:xfrm>
            <a:off x="10966228" y="6374238"/>
            <a:ext cx="1225772" cy="483762"/>
            <a:chOff x="6707298" y="791370"/>
            <a:chExt cx="2466976" cy="9736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95A4C3-9ACE-4FC9-92F5-A3BDE27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298" y="791370"/>
              <a:ext cx="2466976" cy="97361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8377FF3-DD71-4CE7-BC73-DD7EF089B8BB}"/>
                </a:ext>
              </a:extLst>
            </p:cNvPr>
            <p:cNvSpPr/>
            <p:nvPr/>
          </p:nvSpPr>
          <p:spPr>
            <a:xfrm>
              <a:off x="7140575" y="918060"/>
              <a:ext cx="346075" cy="20457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94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687268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307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3200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，阶段底部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3050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7134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亿，增量，节前预期下已表现相当不错；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周四金叉初期，不作仓位调整，周一周二分化，周三反弹，空头跑周四反弹吸引人气的情况。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5421668"/>
            <a:ext cx="10534650" cy="814582"/>
          </a:xfrm>
        </p:spPr>
        <p:txBody>
          <a:bodyPr/>
          <a:lstStyle/>
          <a:p>
            <a:r>
              <a:rPr lang="zh-CN" altLang="en-US" dirty="0"/>
              <a:t>结合股票常见支撑压力位操作</a:t>
            </a:r>
            <a:endParaRPr lang="en-US" altLang="zh-CN" dirty="0"/>
          </a:p>
          <a:p>
            <a:r>
              <a:rPr lang="zh-CN" altLang="en-US" b="1" dirty="0">
                <a:solidFill>
                  <a:srgbClr val="C00000"/>
                </a:solidFill>
              </a:rPr>
              <a:t>日内均线（分时黄色线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超短），</a:t>
            </a:r>
            <a:r>
              <a:rPr lang="en-US" altLang="zh-CN" b="1" dirty="0">
                <a:solidFill>
                  <a:srgbClr val="C00000"/>
                </a:solidFill>
              </a:rPr>
              <a:t>5MA</a:t>
            </a:r>
            <a:r>
              <a:rPr lang="zh-CN" altLang="en-US" b="1" dirty="0">
                <a:solidFill>
                  <a:srgbClr val="C00000"/>
                </a:solidFill>
              </a:rPr>
              <a:t>（</a:t>
            </a:r>
            <a:r>
              <a:rPr lang="en-US" altLang="zh-CN" b="1" dirty="0">
                <a:solidFill>
                  <a:srgbClr val="C00000"/>
                </a:solidFill>
              </a:rPr>
              <a:t>5</a:t>
            </a:r>
            <a:r>
              <a:rPr lang="zh-CN" altLang="en-US" b="1" dirty="0">
                <a:solidFill>
                  <a:srgbClr val="C00000"/>
                </a:solidFill>
              </a:rPr>
              <a:t>日均线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短），智能辅助线（底线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中）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热门板块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49862"/>
            <a:ext cx="9937750" cy="892851"/>
          </a:xfrm>
        </p:spPr>
        <p:txBody>
          <a:bodyPr/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资金热门：华为供应链</a:t>
            </a:r>
            <a:r>
              <a:rPr kumimoji="0" lang="zh-CN" altLang="en-US" sz="1100" b="1" i="0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（芯片内存） </a:t>
            </a:r>
            <a:r>
              <a:rPr lang="zh-CN" altLang="en-US" sz="1600" b="1" dirty="0">
                <a:solidFill>
                  <a:srgbClr val="C00000"/>
                </a:solidFill>
              </a:rPr>
              <a:t>、一带一路、医药、新能源</a:t>
            </a:r>
            <a:r>
              <a:rPr lang="zh-CN" altLang="en-US" sz="1100" b="1" dirty="0">
                <a:solidFill>
                  <a:srgbClr val="C00000"/>
                </a:solidFill>
              </a:rPr>
              <a:t>（无人驾驶）</a:t>
            </a:r>
            <a:r>
              <a:rPr lang="zh-CN" altLang="en-US" sz="1600" b="1" dirty="0">
                <a:solidFill>
                  <a:srgbClr val="C00000"/>
                </a:solidFill>
              </a:rPr>
              <a:t>、</a:t>
            </a:r>
            <a:r>
              <a:rPr lang="zh-CN" altLang="en-US" sz="1100" b="1" dirty="0">
                <a:solidFill>
                  <a:srgbClr val="C00000"/>
                </a:solidFill>
              </a:rPr>
              <a:t>（破发）</a:t>
            </a:r>
            <a:r>
              <a:rPr lang="zh-CN" altLang="en-US" sz="1600" b="1" dirty="0">
                <a:solidFill>
                  <a:srgbClr val="C00000"/>
                </a:solidFill>
              </a:rPr>
              <a:t>次新股；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r>
              <a:rPr lang="zh-CN" altLang="en-US" sz="1600" b="1" dirty="0">
                <a:solidFill>
                  <a:srgbClr val="C00000"/>
                </a:solidFill>
              </a:rPr>
              <a:t>二梯队备战：大消费、石油化工、快递物流</a:t>
            </a:r>
            <a:r>
              <a:rPr lang="zh-CN" altLang="en-US" sz="1100" b="1" dirty="0">
                <a:solidFill>
                  <a:srgbClr val="C00000"/>
                </a:solidFill>
              </a:rPr>
              <a:t>（月线）</a:t>
            </a:r>
            <a:endParaRPr lang="en-US" altLang="zh-CN" sz="1100" b="1" dirty="0">
              <a:solidFill>
                <a:srgbClr val="C00000"/>
              </a:solidFill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69756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0128A5-AB94-42E7-B90B-1223F507F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41E25B9-A20D-4219-A5E1-BC7FAAFF5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282924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中美经济领域成立工作组：对峙对抗→博弈，中美关系有所缓和；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亚运会：数字人点火（数字经济、</a:t>
            </a:r>
            <a:r>
              <a:rPr lang="en-US" altLang="zh-CN" dirty="0"/>
              <a:t>AI</a:t>
            </a:r>
            <a:r>
              <a:rPr lang="zh-CN" altLang="en-US" dirty="0"/>
              <a:t>）零碳火炬（碳中和）；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/>
              <a:t>全国新型工业化大会推进（高端装备、机器人、工业母机）；</a:t>
            </a:r>
            <a:endParaRPr lang="en-US" altLang="zh-CN" b="1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首套房贷利率向下调整（房产）。</a:t>
            </a:r>
          </a:p>
        </p:txBody>
      </p:sp>
    </p:spTree>
    <p:extLst>
      <p:ext uri="{BB962C8B-B14F-4D97-AF65-F5344CB8AC3E}">
        <p14:creationId xmlns:p14="http://schemas.microsoft.com/office/powerpoint/2010/main" val="270205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/>
        </p:blipFill>
        <p:spPr>
          <a:xfrm>
            <a:off x="1645180" y="1993671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159"/>
          <a:stretch/>
        </p:blipFill>
        <p:spPr>
          <a:xfrm>
            <a:off x="6230937" y="1993671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960" y="5205842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4740" y="5222713"/>
            <a:ext cx="3606182" cy="340405"/>
          </a:xfrm>
        </p:spPr>
        <p:txBody>
          <a:bodyPr/>
          <a:lstStyle/>
          <a:p>
            <a:r>
              <a:rPr lang="zh-CN" altLang="en-US" sz="1600" dirty="0"/>
              <a:t>研究院→经传内参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7" y="2145865"/>
            <a:ext cx="1838984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3589020" y="5728311"/>
            <a:ext cx="501396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周二更新）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F92AB9-2B0B-49D0-96F3-A3C8394C5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板块选股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15999-4576-4958-86F6-92E3A7C84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80" y="5386682"/>
            <a:ext cx="10759440" cy="786171"/>
          </a:xfrm>
        </p:spPr>
        <p:txBody>
          <a:bodyPr/>
          <a:lstStyle/>
          <a:p>
            <a:r>
              <a:rPr lang="zh-CN" altLang="en-US" sz="1600" dirty="0"/>
              <a:t>周期选股：月线</a:t>
            </a:r>
            <a:r>
              <a:rPr lang="en-US" altLang="zh-CN" sz="1600" dirty="0"/>
              <a:t>/</a:t>
            </a:r>
            <a:r>
              <a:rPr lang="zh-CN" altLang="en-US" sz="1600" dirty="0"/>
              <a:t>周线金叉，日线金叉初期</a:t>
            </a:r>
            <a:endParaRPr lang="en-US" altLang="zh-CN" sz="1600" dirty="0"/>
          </a:p>
          <a:p>
            <a:r>
              <a:rPr lang="zh-CN" altLang="en-US" sz="1600" dirty="0"/>
              <a:t>资金选股：流动资金</a:t>
            </a:r>
            <a:r>
              <a:rPr lang="en-US" altLang="zh-CN" sz="1600" dirty="0"/>
              <a:t>3</a:t>
            </a:r>
            <a:r>
              <a:rPr lang="zh-CN" altLang="en-US" sz="1600" dirty="0"/>
              <a:t>天翻红</a:t>
            </a:r>
            <a:endParaRPr lang="en-US" altLang="zh-CN" sz="1600" dirty="0"/>
          </a:p>
          <a:p>
            <a:endParaRPr lang="zh-CN" altLang="en-US" sz="1600" dirty="0"/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ABA2599-A3F1-4B7E-9135-EDE9ACBBA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2"/>
            <a:ext cx="5860415" cy="3283226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A7710A6-8D2E-417F-9773-711293B03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86" y="2690463"/>
            <a:ext cx="2336462" cy="738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1B6BF4-A12D-4069-A86B-39A1BAEF2228}"/>
              </a:ext>
            </a:extLst>
          </p:cNvPr>
          <p:cNvGrpSpPr/>
          <p:nvPr/>
        </p:nvGrpSpPr>
        <p:grpSpPr>
          <a:xfrm>
            <a:off x="3502852" y="3083655"/>
            <a:ext cx="934972" cy="349711"/>
            <a:chOff x="4166427" y="2917365"/>
            <a:chExt cx="934972" cy="34971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3B1E28E-16AD-4419-86BD-2EAB09067C1D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CCC31F0-3111-4EDB-A7D6-E79E17CD6ECB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18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  <p:sp>
        <p:nvSpPr>
          <p:cNvPr id="8" name="双波形 7">
            <a:extLst>
              <a:ext uri="{FF2B5EF4-FFF2-40B4-BE49-F238E27FC236}">
                <a16:creationId xmlns:a16="http://schemas.microsoft.com/office/drawing/2014/main" id="{A8BD2553-138D-4309-A4C1-46C87A44A901}"/>
              </a:ext>
            </a:extLst>
          </p:cNvPr>
          <p:cNvSpPr/>
          <p:nvPr/>
        </p:nvSpPr>
        <p:spPr>
          <a:xfrm>
            <a:off x="8082116" y="1786287"/>
            <a:ext cx="2182761" cy="594606"/>
          </a:xfrm>
          <a:prstGeom prst="doubleWave">
            <a:avLst/>
          </a:prstGeom>
          <a:gradFill flip="none" rotWithShape="1">
            <a:gsLst>
              <a:gs pos="0">
                <a:srgbClr val="4E83FA"/>
              </a:gs>
              <a:gs pos="100000">
                <a:srgbClr val="C00000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49A5B8-F3E9-4867-AA66-87E8846AF114}"/>
              </a:ext>
            </a:extLst>
          </p:cNvPr>
          <p:cNvSpPr txBox="1"/>
          <p:nvPr/>
        </p:nvSpPr>
        <p:spPr>
          <a:xfrm>
            <a:off x="8210551" y="1871961"/>
            <a:ext cx="81915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9-25</a:t>
            </a:r>
            <a:endParaRPr lang="zh-CN" altLang="en-US" spc="15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E017E4-9D09-4EF4-9B91-28F5E1976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08"/>
          <a:stretch/>
        </p:blipFill>
        <p:spPr>
          <a:xfrm>
            <a:off x="7548154" y="2538253"/>
            <a:ext cx="3100746" cy="1171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4962F58-2ECA-4992-9E4B-7C47E0715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154" y="3866713"/>
            <a:ext cx="3100746" cy="113155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68EECFC-7EDC-4B4E-A410-FA201404445D}"/>
              </a:ext>
            </a:extLst>
          </p:cNvPr>
          <p:cNvSpPr txBox="1"/>
          <p:nvPr/>
        </p:nvSpPr>
        <p:spPr>
          <a:xfrm>
            <a:off x="8897257" y="1871961"/>
            <a:ext cx="1409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资金延续</a:t>
            </a:r>
          </a:p>
        </p:txBody>
      </p:sp>
    </p:spTree>
    <p:extLst>
      <p:ext uri="{BB962C8B-B14F-4D97-AF65-F5344CB8AC3E}">
        <p14:creationId xmlns:p14="http://schemas.microsoft.com/office/powerpoint/2010/main" val="84403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43672E7-4973-41B6-BA19-28920856C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多重龙头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EA0A28-5C82-431B-A6F7-CD98841C8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8280" y="5629869"/>
            <a:ext cx="9235440" cy="544401"/>
          </a:xfrm>
        </p:spPr>
        <p:txBody>
          <a:bodyPr/>
          <a:lstStyle/>
          <a:p>
            <a:r>
              <a:rPr lang="zh-CN" altLang="en-US" sz="1600" dirty="0"/>
              <a:t>多重热点的龙头（龙一龙二），游资接力意愿度更高，爆发力更强</a:t>
            </a:r>
            <a:endParaRPr lang="en-US" altLang="zh-CN" sz="1600" dirty="0"/>
          </a:p>
          <a:p>
            <a:r>
              <a:rPr lang="zh-CN" altLang="en-US" sz="1600" dirty="0"/>
              <a:t>有超级单介入</a:t>
            </a:r>
            <a:r>
              <a:rPr lang="en-US" altLang="zh-CN" sz="1600" dirty="0"/>
              <a:t>+</a:t>
            </a:r>
            <a:r>
              <a:rPr lang="zh-CN" altLang="en-US" sz="1600" dirty="0"/>
              <a:t>控盘度增加，则是稳上加稳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54DA4B8B-0641-484F-B485-E034EEDBD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2764200" y="1737564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636891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25805</TotalTime>
  <Words>631</Words>
  <Application>Microsoft Office PowerPoint</Application>
  <PresentationFormat>宽屏</PresentationFormat>
  <Paragraphs>78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1087</cp:revision>
  <dcterms:created xsi:type="dcterms:W3CDTF">2019-06-19T02:08:00Z</dcterms:created>
  <dcterms:modified xsi:type="dcterms:W3CDTF">2023-09-28T01:25:10Z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