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heme/theme6.xml" ContentType="application/vnd.openxmlformats-officedocument.theme+xml"/>
  <Override PartName="/ppt/theme/theme7.xml" ContentType="application/vnd.openxmlformats-officedocument.theme+xml"/>
  <Override PartName="/ppt/tags/tag12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26.xml" ContentType="application/vnd.openxmlformats-officedocument.presentationml.tags+xml"/>
  <Override PartName="/ppt/notesSlides/notesSlide4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6" r:id="rId3"/>
    <p:sldMasterId id="2147483683" r:id="rId4"/>
    <p:sldMasterId id="2147483695" r:id="rId5"/>
  </p:sldMasterIdLst>
  <p:notesMasterIdLst>
    <p:notesMasterId r:id="rId27"/>
  </p:notesMasterIdLst>
  <p:handoutMasterIdLst>
    <p:handoutMasterId r:id="rId28"/>
  </p:handoutMasterIdLst>
  <p:sldIdLst>
    <p:sldId id="868" r:id="rId6"/>
    <p:sldId id="877" r:id="rId7"/>
    <p:sldId id="869" r:id="rId8"/>
    <p:sldId id="906" r:id="rId9"/>
    <p:sldId id="954" r:id="rId10"/>
    <p:sldId id="959" r:id="rId11"/>
    <p:sldId id="960" r:id="rId12"/>
    <p:sldId id="878" r:id="rId13"/>
    <p:sldId id="931" r:id="rId14"/>
    <p:sldId id="952" r:id="rId15"/>
    <p:sldId id="956" r:id="rId16"/>
    <p:sldId id="951" r:id="rId17"/>
    <p:sldId id="945" r:id="rId18"/>
    <p:sldId id="402" r:id="rId19"/>
    <p:sldId id="958" r:id="rId20"/>
    <p:sldId id="957" r:id="rId21"/>
    <p:sldId id="933" r:id="rId22"/>
    <p:sldId id="934" r:id="rId23"/>
    <p:sldId id="256" r:id="rId24"/>
    <p:sldId id="375" r:id="rId25"/>
    <p:sldId id="734" r:id="rId26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869"/>
            <p14:sldId id="906"/>
            <p14:sldId id="954"/>
            <p14:sldId id="959"/>
            <p14:sldId id="960"/>
          </p14:sldIdLst>
        </p14:section>
        <p14:section name="市场节奏" id="{D8B0A2C5-1F55-4F56-9B21-CF550DA541C3}">
          <p14:sldIdLst>
            <p14:sldId id="878"/>
            <p14:sldId id="931"/>
            <p14:sldId id="952"/>
            <p14:sldId id="956"/>
            <p14:sldId id="951"/>
            <p14:sldId id="945"/>
            <p14:sldId id="402"/>
            <p14:sldId id="958"/>
            <p14:sldId id="957"/>
            <p14:sldId id="933"/>
            <p14:sldId id="934"/>
            <p14:sldId id="256"/>
            <p14:sldId id="375"/>
          </p14:sldIdLst>
        </p14:section>
        <p14:section name="无标题节" id="{5F52EC0A-C796-4C5F-8D81-8C50DD54411E}">
          <p14:sldIdLst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697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71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ED85C"/>
    <a:srgbClr val="00CABE"/>
    <a:srgbClr val="FF8049"/>
    <a:srgbClr val="0089CF"/>
    <a:srgbClr val="FF0000"/>
    <a:srgbClr val="F31BF3"/>
    <a:srgbClr val="F7CD92"/>
    <a:srgbClr val="F2AC4A"/>
    <a:srgbClr val="FFD4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8" autoAdjust="0"/>
    <p:restoredTop sz="96096" autoAdjust="0"/>
  </p:normalViewPr>
  <p:slideViewPr>
    <p:cSldViewPr snapToGrid="0">
      <p:cViewPr varScale="1">
        <p:scale>
          <a:sx n="102" d="100"/>
          <a:sy n="102" d="100"/>
        </p:scale>
        <p:origin x="1350" y="108"/>
      </p:cViewPr>
      <p:guideLst>
        <p:guide pos="6970"/>
        <p:guide pos="3840"/>
        <p:guide orient="horz" pos="2160"/>
        <p:guide pos="71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461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0315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调低远期售汇业务的风险准备金率，是为了减少对远期外汇行为的约束，或者说是增加外汇市场的需求。</a:t>
            </a:r>
            <a:endParaRPr lang="en-US" altLang="zh-CN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原外汇风险准备金率为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20%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时，假设某银行要做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100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万美元的远期售汇业务，需要计提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20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万美元的外汇风险准备金，这笔资金将以零利息在人民银行存放一年。此种情况下，银行会把损失的利息，转嫁为做远期售汇业务的成本，最终将由与银行签订远期合约的客户承担，客户远期购汇的积极性就会因此下降。而准备金率降至</a:t>
            </a:r>
            <a:r>
              <a:rPr lang="en-US" altLang="zh-CN" b="0" i="0" dirty="0">
                <a:solidFill>
                  <a:srgbClr val="333333"/>
                </a:solidFill>
                <a:effectLst/>
                <a:latin typeface="Helvetica Neue"/>
              </a:rPr>
              <a:t>0</a:t>
            </a:r>
            <a:r>
              <a:rPr lang="zh-CN" altLang="en-US" b="0" i="0" dirty="0">
                <a:solidFill>
                  <a:srgbClr val="333333"/>
                </a:solidFill>
                <a:effectLst/>
                <a:latin typeface="Helvetica Neue"/>
              </a:rPr>
              <a:t>后，对于有实际贸易需求的企业来说，将能够以较低的成本实现购汇。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204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35185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3.xml"/><Relationship Id="rId4" Type="http://schemas.openxmlformats.org/officeDocument/2006/relationships/tags" Target="../tags/tag1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8.xml"/><Relationship Id="rId4" Type="http://schemas.openxmlformats.org/officeDocument/2006/relationships/tags" Target="../tags/tag17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23.xml"/><Relationship Id="rId4" Type="http://schemas.openxmlformats.org/officeDocument/2006/relationships/tags" Target="../tags/tag2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tags" Target="../tags/tag27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37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9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4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5" Type="http://schemas.openxmlformats.org/officeDocument/2006/relationships/tags" Target="../tags/tag49.xml"/><Relationship Id="rId4" Type="http://schemas.openxmlformats.org/officeDocument/2006/relationships/tags" Target="../tags/tag48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55.xml"/><Relationship Id="rId4" Type="http://schemas.openxmlformats.org/officeDocument/2006/relationships/tags" Target="../tags/tag5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59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64.xml"/><Relationship Id="rId4" Type="http://schemas.openxmlformats.org/officeDocument/2006/relationships/tags" Target="../tags/tag6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image" Target="../media/image6.png"/><Relationship Id="rId4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image" Target="../media/image7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83.xml"/><Relationship Id="rId4" Type="http://schemas.openxmlformats.org/officeDocument/2006/relationships/tags" Target="../tags/tag8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5" Type="http://schemas.openxmlformats.org/officeDocument/2006/relationships/tags" Target="../tags/tag88.xml"/><Relationship Id="rId4" Type="http://schemas.openxmlformats.org/officeDocument/2006/relationships/tags" Target="../tags/tag87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97.xml"/><Relationship Id="rId3" Type="http://schemas.openxmlformats.org/officeDocument/2006/relationships/tags" Target="../tags/tag92.xml"/><Relationship Id="rId7" Type="http://schemas.openxmlformats.org/officeDocument/2006/relationships/tags" Target="../tags/tag96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5" Type="http://schemas.openxmlformats.org/officeDocument/2006/relationships/tags" Target="../tags/tag94.xml"/><Relationship Id="rId4" Type="http://schemas.openxmlformats.org/officeDocument/2006/relationships/tags" Target="../tags/tag93.xml"/><Relationship Id="rId9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10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4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7" Type="http://schemas.openxmlformats.org/officeDocument/2006/relationships/slideMaster" Target="../slideMasters/slideMaster5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115.xml"/><Relationship Id="rId4" Type="http://schemas.openxmlformats.org/officeDocument/2006/relationships/tags" Target="../tags/tag11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5" Type="http://schemas.openxmlformats.org/officeDocument/2006/relationships/slideMaster" Target="../slideMasters/slideMaster5.xml"/><Relationship Id="rId4" Type="http://schemas.openxmlformats.org/officeDocument/2006/relationships/tags" Target="../tags/tag119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122.xml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slideMaster" Target="../slideMasters/slideMaster5.xml"/><Relationship Id="rId5" Type="http://schemas.openxmlformats.org/officeDocument/2006/relationships/tags" Target="../tags/tag124.xml"/><Relationship Id="rId4" Type="http://schemas.openxmlformats.org/officeDocument/2006/relationships/tags" Target="../tags/tag12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F6DCBE1-1676-446D-98A9-35D7CE014C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2" b="1673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椭圆 2">
            <a:extLst>
              <a:ext uri="{FF2B5EF4-FFF2-40B4-BE49-F238E27FC236}">
                <a16:creationId xmlns:a16="http://schemas.microsoft.com/office/drawing/2014/main" id="{1FADA9CF-5F46-47EC-AF56-4D7FB8E31782}"/>
              </a:ext>
            </a:extLst>
          </p:cNvPr>
          <p:cNvSpPr/>
          <p:nvPr/>
        </p:nvSpPr>
        <p:spPr>
          <a:xfrm>
            <a:off x="4296229" y="1629229"/>
            <a:ext cx="3599543" cy="3599543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id="{3978C22E-52D3-41D7-ACC0-B723055DABF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38675" y="2895600"/>
            <a:ext cx="2914650" cy="1066798"/>
          </a:xfrm>
          <a:prstGeom prst="rect">
            <a:avLst/>
          </a:prstGeom>
        </p:spPr>
        <p:txBody>
          <a:bodyPr anchor="ctr" anchorCtr="1"/>
          <a:lstStyle>
            <a:lvl1pPr>
              <a:buFontTx/>
              <a:buNone/>
              <a:defRPr lang="zh-CN" altLang="en-US" sz="4400" b="1" kern="12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小节标题</a:t>
            </a:r>
          </a:p>
        </p:txBody>
      </p:sp>
    </p:spTree>
    <p:extLst>
      <p:ext uri="{BB962C8B-B14F-4D97-AF65-F5344CB8AC3E}">
        <p14:creationId xmlns:p14="http://schemas.microsoft.com/office/powerpoint/2010/main" val="3461830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692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5"/>
            <a:ext cx="12192000" cy="6854370"/>
          </a:xfrm>
          <a:prstGeom prst="rect">
            <a:avLst/>
          </a:prstGeom>
        </p:spPr>
      </p:pic>
      <p:sp>
        <p:nvSpPr>
          <p:cNvPr id="8" name="Rectangle: Rounded Corners 7"/>
          <p:cNvSpPr/>
          <p:nvPr userDrawn="1"/>
        </p:nvSpPr>
        <p:spPr>
          <a:xfrm>
            <a:off x="661035" y="674914"/>
            <a:ext cx="10869930" cy="5815421"/>
          </a:xfrm>
          <a:custGeom>
            <a:avLst/>
            <a:gdLst>
              <a:gd name="connsiteX0" fmla="*/ 2 w 17117"/>
              <a:gd name="connsiteY0" fmla="*/ 499 h 8287"/>
              <a:gd name="connsiteX1" fmla="*/ 512 w 17117"/>
              <a:gd name="connsiteY1" fmla="*/ 4 h 8287"/>
              <a:gd name="connsiteX2" fmla="*/ 16573 w 17117"/>
              <a:gd name="connsiteY2" fmla="*/ 51 h 8287"/>
              <a:gd name="connsiteX3" fmla="*/ 17072 w 17117"/>
              <a:gd name="connsiteY3" fmla="*/ 574 h 8287"/>
              <a:gd name="connsiteX4" fmla="*/ 17113 w 17117"/>
              <a:gd name="connsiteY4" fmla="*/ 7719 h 8287"/>
              <a:gd name="connsiteX5" fmla="*/ 16636 w 17117"/>
              <a:gd name="connsiteY5" fmla="*/ 8287 h 8287"/>
              <a:gd name="connsiteX6" fmla="*/ 640 w 17117"/>
              <a:gd name="connsiteY6" fmla="*/ 8187 h 8287"/>
              <a:gd name="connsiteX7" fmla="*/ 118 w 17117"/>
              <a:gd name="connsiteY7" fmla="*/ 7733 h 8287"/>
              <a:gd name="connsiteX8" fmla="*/ 2 w 17117"/>
              <a:gd name="connsiteY8" fmla="*/ 499 h 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18" h="8287">
                <a:moveTo>
                  <a:pt x="2" y="499"/>
                </a:moveTo>
                <a:cubicBezTo>
                  <a:pt x="2" y="-79"/>
                  <a:pt x="-55" y="4"/>
                  <a:pt x="512" y="4"/>
                </a:cubicBezTo>
                <a:lnTo>
                  <a:pt x="16573" y="51"/>
                </a:lnTo>
                <a:cubicBezTo>
                  <a:pt x="17140" y="51"/>
                  <a:pt x="17072" y="-4"/>
                  <a:pt x="17072" y="574"/>
                </a:cubicBezTo>
                <a:lnTo>
                  <a:pt x="17113" y="7719"/>
                </a:lnTo>
                <a:cubicBezTo>
                  <a:pt x="17113" y="8297"/>
                  <a:pt x="17203" y="8287"/>
                  <a:pt x="16636" y="8287"/>
                </a:cubicBezTo>
                <a:lnTo>
                  <a:pt x="640" y="8187"/>
                </a:lnTo>
                <a:cubicBezTo>
                  <a:pt x="73" y="8187"/>
                  <a:pt x="118" y="8311"/>
                  <a:pt x="118" y="7733"/>
                </a:cubicBezTo>
                <a:lnTo>
                  <a:pt x="2" y="499"/>
                </a:lnTo>
                <a:close/>
              </a:path>
            </a:pathLst>
          </a:custGeom>
          <a:solidFill>
            <a:schemeClr val="bg1"/>
          </a:solidFill>
          <a:ln w="22225" cmpd="sng">
            <a:noFill/>
            <a:prstDash val="sysDot"/>
          </a:ln>
          <a:effectLst>
            <a:outerShdw blurRad="292100" dir="6600000" sx="101000" sy="101000" algn="t" rotWithShape="0">
              <a:srgbClr val="64A9E2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+mn-ea"/>
              <a:cs typeface="+mn-cs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风险提示：观点基于软件数据与理论模型分析，仅供参考，不构成买卖建议，股市有风险，投资需谨慎</a:t>
            </a:r>
          </a:p>
        </p:txBody>
      </p:sp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rgbClr val="4E60D4"/>
                    </a:gs>
                    <a:gs pos="0">
                      <a:srgbClr val="5825C7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1179830" y="1266190"/>
            <a:ext cx="9764378" cy="0"/>
            <a:chOff x="1179830" y="1653540"/>
            <a:chExt cx="9764378" cy="0"/>
          </a:xfrm>
        </p:grpSpPr>
        <p:cxnSp>
          <p:nvCxnSpPr>
            <p:cNvPr id="6" name="直接连接符 5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5825C7"/>
                  </a:gs>
                  <a:gs pos="100000">
                    <a:srgbClr val="0B5B9F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5825C7"/>
                  </a:gs>
                  <a:gs pos="100000">
                    <a:srgbClr val="0B5B9F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9675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图对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5"/>
            <a:ext cx="12192000" cy="6854370"/>
          </a:xfrm>
          <a:prstGeom prst="rect">
            <a:avLst/>
          </a:prstGeom>
        </p:spPr>
      </p:pic>
      <p:sp>
        <p:nvSpPr>
          <p:cNvPr id="8" name="Rectangle: Rounded Corners 7"/>
          <p:cNvSpPr/>
          <p:nvPr userDrawn="1"/>
        </p:nvSpPr>
        <p:spPr>
          <a:xfrm>
            <a:off x="661035" y="674914"/>
            <a:ext cx="10869930" cy="5815421"/>
          </a:xfrm>
          <a:custGeom>
            <a:avLst/>
            <a:gdLst>
              <a:gd name="connsiteX0" fmla="*/ 2 w 17117"/>
              <a:gd name="connsiteY0" fmla="*/ 499 h 8287"/>
              <a:gd name="connsiteX1" fmla="*/ 512 w 17117"/>
              <a:gd name="connsiteY1" fmla="*/ 4 h 8287"/>
              <a:gd name="connsiteX2" fmla="*/ 16573 w 17117"/>
              <a:gd name="connsiteY2" fmla="*/ 51 h 8287"/>
              <a:gd name="connsiteX3" fmla="*/ 17072 w 17117"/>
              <a:gd name="connsiteY3" fmla="*/ 574 h 8287"/>
              <a:gd name="connsiteX4" fmla="*/ 17113 w 17117"/>
              <a:gd name="connsiteY4" fmla="*/ 7719 h 8287"/>
              <a:gd name="connsiteX5" fmla="*/ 16636 w 17117"/>
              <a:gd name="connsiteY5" fmla="*/ 8287 h 8287"/>
              <a:gd name="connsiteX6" fmla="*/ 640 w 17117"/>
              <a:gd name="connsiteY6" fmla="*/ 8187 h 8287"/>
              <a:gd name="connsiteX7" fmla="*/ 118 w 17117"/>
              <a:gd name="connsiteY7" fmla="*/ 7733 h 8287"/>
              <a:gd name="connsiteX8" fmla="*/ 2 w 17117"/>
              <a:gd name="connsiteY8" fmla="*/ 499 h 82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118" h="8287">
                <a:moveTo>
                  <a:pt x="2" y="499"/>
                </a:moveTo>
                <a:cubicBezTo>
                  <a:pt x="2" y="-79"/>
                  <a:pt x="-55" y="4"/>
                  <a:pt x="512" y="4"/>
                </a:cubicBezTo>
                <a:lnTo>
                  <a:pt x="16573" y="51"/>
                </a:lnTo>
                <a:cubicBezTo>
                  <a:pt x="17140" y="51"/>
                  <a:pt x="17072" y="-4"/>
                  <a:pt x="17072" y="574"/>
                </a:cubicBezTo>
                <a:lnTo>
                  <a:pt x="17113" y="7719"/>
                </a:lnTo>
                <a:cubicBezTo>
                  <a:pt x="17113" y="8297"/>
                  <a:pt x="17203" y="8287"/>
                  <a:pt x="16636" y="8287"/>
                </a:cubicBezTo>
                <a:lnTo>
                  <a:pt x="640" y="8187"/>
                </a:lnTo>
                <a:cubicBezTo>
                  <a:pt x="73" y="8187"/>
                  <a:pt x="118" y="8311"/>
                  <a:pt x="118" y="7733"/>
                </a:cubicBezTo>
                <a:lnTo>
                  <a:pt x="2" y="499"/>
                </a:lnTo>
                <a:close/>
              </a:path>
            </a:pathLst>
          </a:custGeom>
          <a:solidFill>
            <a:schemeClr val="bg1"/>
          </a:solidFill>
          <a:ln w="22225" cmpd="sng">
            <a:noFill/>
            <a:prstDash val="sysDot"/>
          </a:ln>
          <a:effectLst>
            <a:outerShdw blurRad="292100" dir="6600000" sx="101000" sy="101000" algn="t" rotWithShape="0">
              <a:srgbClr val="64A9E2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/>
              <a:ea typeface="+mn-ea"/>
              <a:cs typeface="+mn-cs"/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风险提示：观点基于软件数据与理论模型分析，仅供参考，不构成买卖建议，股市有风险，投资需谨慎</a:t>
            </a:r>
          </a:p>
        </p:txBody>
      </p:sp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9" name="组合 28">
            <a:extLst>
              <a:ext uri="{FF2B5EF4-FFF2-40B4-BE49-F238E27FC236}">
                <a16:creationId xmlns:a16="http://schemas.microsoft.com/office/drawing/2014/main" id="{E8D68EA4-42BB-4C91-9169-CA14CC8F57CB}"/>
              </a:ext>
            </a:extLst>
          </p:cNvPr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30" name="直接连接符 29">
              <a:extLst>
                <a:ext uri="{FF2B5EF4-FFF2-40B4-BE49-F238E27FC236}">
                  <a16:creationId xmlns:a16="http://schemas.microsoft.com/office/drawing/2014/main" id="{F0F128D4-2556-4F38-945A-68820043170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noFill/>
            <a:ln w="63500" cap="rnd" cmpd="sng" algn="ctr">
              <a:gradFill flip="none" rotWithShape="1">
                <a:gsLst>
                  <a:gs pos="0">
                    <a:srgbClr val="5825C7"/>
                  </a:gs>
                  <a:gs pos="100000">
                    <a:srgbClr val="0B5B9F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  <a:miter lim="800000"/>
            </a:ln>
            <a:effectLst/>
          </p:spPr>
        </p:cxnSp>
        <p:cxnSp>
          <p:nvCxnSpPr>
            <p:cNvPr id="31" name="直接连接符 30">
              <a:extLst>
                <a:ext uri="{FF2B5EF4-FFF2-40B4-BE49-F238E27FC236}">
                  <a16:creationId xmlns:a16="http://schemas.microsoft.com/office/drawing/2014/main" id="{6B9FCA19-AD87-4AD9-AE2C-D016BC79C34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noFill/>
            <a:ln w="63500" cap="rnd" cmpd="sng" algn="ctr">
              <a:gradFill flip="none" rotWithShape="1">
                <a:gsLst>
                  <a:gs pos="0">
                    <a:srgbClr val="5825C7"/>
                  </a:gs>
                  <a:gs pos="100000">
                    <a:srgbClr val="0B5B9F">
                      <a:alpha val="0"/>
                    </a:srgbClr>
                  </a:gs>
                </a:gsLst>
                <a:lin ang="0" scaled="1"/>
                <a:tileRect/>
              </a:gradFill>
              <a:prstDash val="solid"/>
              <a:miter lim="800000"/>
            </a:ln>
            <a:effectLst/>
          </p:spPr>
        </p:cxnSp>
      </p:grpSp>
      <p:sp>
        <p:nvSpPr>
          <p:cNvPr id="36" name="文本占位符 7">
            <a:extLst>
              <a:ext uri="{FF2B5EF4-FFF2-40B4-BE49-F238E27FC236}">
                <a16:creationId xmlns:a16="http://schemas.microsoft.com/office/drawing/2014/main" id="{96B24F33-16D1-4CDA-8A15-60EF3259A6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rgbClr val="4E60D4"/>
                    </a:gs>
                    <a:gs pos="0">
                      <a:srgbClr val="5825C7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39" name="文本占位符 38">
            <a:extLst>
              <a:ext uri="{FF2B5EF4-FFF2-40B4-BE49-F238E27FC236}">
                <a16:creationId xmlns:a16="http://schemas.microsoft.com/office/drawing/2014/main" id="{16185F98-0AE7-4BD5-A125-44159D02B06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50714" y="5469844"/>
            <a:ext cx="2025650" cy="4111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40" name="文本占位符 38">
            <a:extLst>
              <a:ext uri="{FF2B5EF4-FFF2-40B4-BE49-F238E27FC236}">
                <a16:creationId xmlns:a16="http://schemas.microsoft.com/office/drawing/2014/main" id="{BAEA299A-E95B-40EA-846A-2C9B6EF277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15636" y="5469844"/>
            <a:ext cx="2025650" cy="4111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zh-CN" altLang="en-US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42" name="图片占位符 41">
            <a:extLst>
              <a:ext uri="{FF2B5EF4-FFF2-40B4-BE49-F238E27FC236}">
                <a16:creationId xmlns:a16="http://schemas.microsoft.com/office/drawing/2014/main" id="{9F29478B-CB03-477B-A8AE-EF0761C577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47763" y="2243138"/>
            <a:ext cx="4832350" cy="3019425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  <a:tabLst/>
            </a:pPr>
            <a:endParaRPr lang="zh-CN" altLang="en-US" dirty="0"/>
          </a:p>
        </p:txBody>
      </p:sp>
      <p:sp>
        <p:nvSpPr>
          <p:cNvPr id="44" name="图片占位符 41">
            <a:extLst>
              <a:ext uri="{FF2B5EF4-FFF2-40B4-BE49-F238E27FC236}">
                <a16:creationId xmlns:a16="http://schemas.microsoft.com/office/drawing/2014/main" id="{296F48DD-567D-4A82-99DD-01A55CBF1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11887" y="2243138"/>
            <a:ext cx="4832350" cy="3019425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  <a:tabLst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252487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2" b="16732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椭圆 2"/>
          <p:cNvSpPr/>
          <p:nvPr userDrawn="1"/>
        </p:nvSpPr>
        <p:spPr>
          <a:xfrm>
            <a:off x="4296229" y="1629229"/>
            <a:ext cx="3599543" cy="3599543"/>
          </a:xfrm>
          <a:prstGeom prst="ellipse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0" hasCustomPrompt="1"/>
          </p:nvPr>
        </p:nvSpPr>
        <p:spPr>
          <a:xfrm>
            <a:off x="4638675" y="2895600"/>
            <a:ext cx="2914650" cy="1066798"/>
          </a:xfrm>
          <a:prstGeom prst="rect">
            <a:avLst/>
          </a:prstGeom>
        </p:spPr>
        <p:txBody>
          <a:bodyPr anchor="ctr" anchorCtr="1"/>
          <a:lstStyle>
            <a:lvl1pPr>
              <a:buFontTx/>
              <a:buNone/>
              <a:defRPr lang="zh-CN" altLang="en-US" sz="44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小节标题</a:t>
            </a:r>
          </a:p>
        </p:txBody>
      </p:sp>
    </p:spTree>
    <p:extLst>
      <p:ext uri="{BB962C8B-B14F-4D97-AF65-F5344CB8AC3E}">
        <p14:creationId xmlns:p14="http://schemas.microsoft.com/office/powerpoint/2010/main" val="476431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9766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5232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3390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9798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9403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4305300"/>
            <a:ext cx="12192000" cy="2567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-14312"/>
            <a:ext cx="12192000" cy="43196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风险提示：观点基于软件数据与理论模型分析，仅供参考，不构成买卖建议，股市有风险，投资需谨慎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0464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8403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2022/9/29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53915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73689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821405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164262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4" name="图片 3" descr="D:\下载中转站\投放课程模板\syncCopiedImage_1655692480126_1655692855194.pngsyncCopiedImage_1655692480126_1655692855194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987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 descr="画板 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317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7353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9007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404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4305300"/>
            <a:ext cx="12192000" cy="2567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-14312"/>
            <a:ext cx="12192000" cy="43196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风险提示：观点基于软件数据与理论模型分析，仅供参考，不构成买卖建议，股市有风险，投资需谨慎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03603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1383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5212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2022/9/29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3214858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382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821867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608478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4305300"/>
            <a:ext cx="12192000" cy="2567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-14312"/>
            <a:ext cx="12192000" cy="43196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风险提示：观点基于软件数据与理论模型分析，仅供参考，不构成买卖建议，股市有风险，投资需谨慎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3" name="图片 2" descr="cd3f1de9ab57fb0cacc4948ed5356d20"/>
          <p:cNvPicPr>
            <a:picLocks noChangeAspect="1"/>
          </p:cNvPicPr>
          <p:nvPr userDrawn="1"/>
        </p:nvPicPr>
        <p:blipFill rotWithShape="1">
          <a:blip r:embed="rId2"/>
          <a:srcRect l="39116"/>
          <a:stretch>
            <a:fillRect/>
          </a:stretch>
        </p:blipFill>
        <p:spPr>
          <a:xfrm>
            <a:off x="8026270" y="2230120"/>
            <a:ext cx="2277544" cy="4629377"/>
          </a:xfrm>
          <a:prstGeom prst="rect">
            <a:avLst/>
          </a:prstGeom>
        </p:spPr>
      </p:pic>
      <p:pic>
        <p:nvPicPr>
          <p:cNvPr id="4" name="图片 3" descr="cd3f1de9ab57fb0cacc4948ed5356d20"/>
          <p:cNvPicPr>
            <a:picLocks noChangeAspect="1"/>
          </p:cNvPicPr>
          <p:nvPr userDrawn="1"/>
        </p:nvPicPr>
        <p:blipFill>
          <a:blip r:embed="rId2"/>
          <a:srcRect l="48994"/>
          <a:stretch>
            <a:fillRect/>
          </a:stretch>
        </p:blipFill>
        <p:spPr>
          <a:xfrm flipH="1">
            <a:off x="10292245" y="2230120"/>
            <a:ext cx="1908010" cy="4629377"/>
          </a:xfrm>
          <a:prstGeom prst="rect">
            <a:avLst/>
          </a:prstGeom>
        </p:spPr>
      </p:pic>
      <p:pic>
        <p:nvPicPr>
          <p:cNvPr id="5" name="图片 4" descr="9cf2c33ed2e6f88fd4944375af927b71"/>
          <p:cNvPicPr>
            <a:picLocks noChangeAspect="1"/>
          </p:cNvPicPr>
          <p:nvPr userDrawn="1"/>
        </p:nvPicPr>
        <p:blipFill>
          <a:blip r:embed="rId3"/>
          <a:srcRect l="1679"/>
          <a:stretch>
            <a:fillRect/>
          </a:stretch>
        </p:blipFill>
        <p:spPr>
          <a:xfrm rot="10800000" flipV="1">
            <a:off x="-4127" y="5610044"/>
            <a:ext cx="12200255" cy="1250950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1086233" y="2155789"/>
            <a:ext cx="70253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唯有不断的学习</a:t>
            </a:r>
            <a:endParaRPr lang="en-US" altLang="zh-CN" sz="4800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/>
            <a:r>
              <a:rPr lang="zh-CN" altLang="en-US" sz="4800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才可以在股市里长期生存</a:t>
            </a:r>
          </a:p>
        </p:txBody>
      </p:sp>
      <p:pic>
        <p:nvPicPr>
          <p:cNvPr id="12" name="图片 11" descr="经传logo白色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594380" y="2783139"/>
            <a:ext cx="1395730" cy="31496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ags" Target="../tags/tag3.xml"/><Relationship Id="rId18" Type="http://schemas.openxmlformats.org/officeDocument/2006/relationships/tags" Target="../tags/tag8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17" Type="http://schemas.openxmlformats.org/officeDocument/2006/relationships/tags" Target="../tags/tag7.xml"/><Relationship Id="rId2" Type="http://schemas.openxmlformats.org/officeDocument/2006/relationships/slideLayout" Target="../slideLayouts/slideLayout16.xml"/><Relationship Id="rId16" Type="http://schemas.openxmlformats.org/officeDocument/2006/relationships/tags" Target="../tags/tag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ags" Target="../tags/tag65.xml"/><Relationship Id="rId18" Type="http://schemas.openxmlformats.org/officeDocument/2006/relationships/tags" Target="../tags/tag70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5.xml"/><Relationship Id="rId17" Type="http://schemas.openxmlformats.org/officeDocument/2006/relationships/tags" Target="../tags/tag69.xml"/><Relationship Id="rId2" Type="http://schemas.openxmlformats.org/officeDocument/2006/relationships/slideLayout" Target="../slideLayouts/slideLayout27.xml"/><Relationship Id="rId16" Type="http://schemas.openxmlformats.org/officeDocument/2006/relationships/tags" Target="../tags/tag68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ags" Target="../tags/tag67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ags" Target="../tags/tag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F6ED037-F01C-4C7F-821E-B193B310C91B}"/>
              </a:ext>
            </a:extLst>
          </p:cNvPr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1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2280B836-250B-4E37-83E9-F985F3908928}"/>
              </a:ext>
            </a:extLst>
          </p:cNvPr>
          <p:cNvGrpSpPr/>
          <p:nvPr/>
        </p:nvGrpSpPr>
        <p:grpSpPr>
          <a:xfrm>
            <a:off x="1416789" y="-5404976"/>
            <a:ext cx="9358422" cy="15894458"/>
            <a:chOff x="-214422" y="-5251654"/>
            <a:chExt cx="9358422" cy="15894458"/>
          </a:xfrm>
        </p:grpSpPr>
        <p:grpSp>
          <p:nvGrpSpPr>
            <p:cNvPr id="3" name="组合 2">
              <a:extLst>
                <a:ext uri="{FF2B5EF4-FFF2-40B4-BE49-F238E27FC236}">
                  <a16:creationId xmlns:a16="http://schemas.microsoft.com/office/drawing/2014/main" id="{5E1477A0-F339-4986-A271-33C4D46ABF19}"/>
                </a:ext>
              </a:extLst>
            </p:cNvPr>
            <p:cNvGrpSpPr/>
            <p:nvPr/>
          </p:nvGrpSpPr>
          <p:grpSpPr>
            <a:xfrm>
              <a:off x="-214422" y="-5251654"/>
              <a:ext cx="9358422" cy="1061882"/>
              <a:chOff x="-214422" y="-5251654"/>
              <a:chExt cx="9358422" cy="1061882"/>
            </a:xfrm>
          </p:grpSpPr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33525BFB-7AB5-4BF2-AB88-3C8542D52B21}"/>
                  </a:ext>
                </a:extLst>
              </p:cNvPr>
              <p:cNvSpPr/>
              <p:nvPr/>
            </p:nvSpPr>
            <p:spPr>
              <a:xfrm>
                <a:off x="-214422" y="-5251654"/>
                <a:ext cx="1061882" cy="1061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8" name="椭圆 7">
                <a:extLst>
                  <a:ext uri="{FF2B5EF4-FFF2-40B4-BE49-F238E27FC236}">
                    <a16:creationId xmlns:a16="http://schemas.microsoft.com/office/drawing/2014/main" id="{F559AD33-AB83-41ED-90E6-FD9A8796EA1A}"/>
                  </a:ext>
                </a:extLst>
              </p:cNvPr>
              <p:cNvSpPr/>
              <p:nvPr/>
            </p:nvSpPr>
            <p:spPr>
              <a:xfrm>
                <a:off x="8082118" y="-5251654"/>
                <a:ext cx="1061882" cy="1061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BF513760-F33C-42B0-BEBE-4F75B3A10EE7}"/>
                </a:ext>
              </a:extLst>
            </p:cNvPr>
            <p:cNvGrpSpPr/>
            <p:nvPr/>
          </p:nvGrpSpPr>
          <p:grpSpPr>
            <a:xfrm>
              <a:off x="-214422" y="9580922"/>
              <a:ext cx="9358422" cy="1061882"/>
              <a:chOff x="-214422" y="-5251654"/>
              <a:chExt cx="9358422" cy="1061882"/>
            </a:xfrm>
          </p:grpSpPr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253A28E0-0021-4F81-98F7-30D6A289FBD9}"/>
                  </a:ext>
                </a:extLst>
              </p:cNvPr>
              <p:cNvSpPr/>
              <p:nvPr/>
            </p:nvSpPr>
            <p:spPr>
              <a:xfrm>
                <a:off x="-214422" y="-5251654"/>
                <a:ext cx="1061882" cy="1061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29A5CD6D-4DE3-4F35-94FB-72528E1E993A}"/>
                  </a:ext>
                </a:extLst>
              </p:cNvPr>
              <p:cNvSpPr/>
              <p:nvPr/>
            </p:nvSpPr>
            <p:spPr>
              <a:xfrm>
                <a:off x="8082118" y="-5251654"/>
                <a:ext cx="1061882" cy="1061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F3230CC2-E986-4233-AC3D-9B5293778517}"/>
              </a:ext>
            </a:extLst>
          </p:cNvPr>
          <p:cNvGrpSpPr/>
          <p:nvPr userDrawn="1"/>
        </p:nvGrpSpPr>
        <p:grpSpPr>
          <a:xfrm>
            <a:off x="0" y="-11461750"/>
            <a:ext cx="12192000" cy="1790700"/>
            <a:chOff x="0" y="-11461750"/>
            <a:chExt cx="12192000" cy="1790700"/>
          </a:xfrm>
        </p:grpSpPr>
        <p:sp>
          <p:nvSpPr>
            <p:cNvPr id="10" name="星形: 七角 9">
              <a:extLst>
                <a:ext uri="{FF2B5EF4-FFF2-40B4-BE49-F238E27FC236}">
                  <a16:creationId xmlns:a16="http://schemas.microsoft.com/office/drawing/2014/main" id="{CE4C7635-D440-4C0C-A922-123B14880CA0}"/>
                </a:ext>
              </a:extLst>
            </p:cNvPr>
            <p:cNvSpPr/>
            <p:nvPr userDrawn="1"/>
          </p:nvSpPr>
          <p:spPr>
            <a:xfrm>
              <a:off x="0" y="-11461750"/>
              <a:ext cx="1790700" cy="1790700"/>
            </a:xfrm>
            <a:prstGeom prst="star7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星形: 七角 10">
              <a:extLst>
                <a:ext uri="{FF2B5EF4-FFF2-40B4-BE49-F238E27FC236}">
                  <a16:creationId xmlns:a16="http://schemas.microsoft.com/office/drawing/2014/main" id="{BAB1CCFF-5C1C-42F7-A634-7F7E1327D06F}"/>
                </a:ext>
              </a:extLst>
            </p:cNvPr>
            <p:cNvSpPr/>
            <p:nvPr userDrawn="1"/>
          </p:nvSpPr>
          <p:spPr>
            <a:xfrm>
              <a:off x="10401300" y="-11461750"/>
              <a:ext cx="1790700" cy="1790700"/>
            </a:xfrm>
            <a:prstGeom prst="star7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4E7B5B85-A2B6-4106-953D-E88CA4BBF7BB}"/>
              </a:ext>
            </a:extLst>
          </p:cNvPr>
          <p:cNvGrpSpPr/>
          <p:nvPr userDrawn="1"/>
        </p:nvGrpSpPr>
        <p:grpSpPr>
          <a:xfrm>
            <a:off x="0" y="16529050"/>
            <a:ext cx="12192000" cy="1790700"/>
            <a:chOff x="0" y="16529050"/>
            <a:chExt cx="12192000" cy="1790700"/>
          </a:xfrm>
        </p:grpSpPr>
        <p:sp>
          <p:nvSpPr>
            <p:cNvPr id="13" name="星形: 七角 12">
              <a:extLst>
                <a:ext uri="{FF2B5EF4-FFF2-40B4-BE49-F238E27FC236}">
                  <a16:creationId xmlns:a16="http://schemas.microsoft.com/office/drawing/2014/main" id="{846400E3-AB86-4EAA-9159-3DE9D75DAD23}"/>
                </a:ext>
              </a:extLst>
            </p:cNvPr>
            <p:cNvSpPr/>
            <p:nvPr userDrawn="1"/>
          </p:nvSpPr>
          <p:spPr>
            <a:xfrm>
              <a:off x="0" y="16529050"/>
              <a:ext cx="1790700" cy="1790700"/>
            </a:xfrm>
            <a:prstGeom prst="star7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星形: 七角 13">
              <a:extLst>
                <a:ext uri="{FF2B5EF4-FFF2-40B4-BE49-F238E27FC236}">
                  <a16:creationId xmlns:a16="http://schemas.microsoft.com/office/drawing/2014/main" id="{4B2E8275-E61A-4B27-8F87-2341571425F3}"/>
                </a:ext>
              </a:extLst>
            </p:cNvPr>
            <p:cNvSpPr/>
            <p:nvPr userDrawn="1"/>
          </p:nvSpPr>
          <p:spPr>
            <a:xfrm>
              <a:off x="10401300" y="16529050"/>
              <a:ext cx="1790700" cy="1790700"/>
            </a:xfrm>
            <a:prstGeom prst="star7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08971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416789" y="-5404976"/>
            <a:ext cx="9358422" cy="15894458"/>
            <a:chOff x="-214422" y="-5251654"/>
            <a:chExt cx="9358422" cy="15894458"/>
          </a:xfrm>
        </p:grpSpPr>
        <p:grpSp>
          <p:nvGrpSpPr>
            <p:cNvPr id="3" name="组合 2"/>
            <p:cNvGrpSpPr/>
            <p:nvPr userDrawn="1"/>
          </p:nvGrpSpPr>
          <p:grpSpPr>
            <a:xfrm>
              <a:off x="-214422" y="-5251654"/>
              <a:ext cx="9358422" cy="1061882"/>
              <a:chOff x="-214422" y="-5251654"/>
              <a:chExt cx="9358422" cy="1061882"/>
            </a:xfrm>
          </p:grpSpPr>
          <p:sp>
            <p:nvSpPr>
              <p:cNvPr id="7" name="椭圆 6"/>
              <p:cNvSpPr/>
              <p:nvPr userDrawn="1"/>
            </p:nvSpPr>
            <p:spPr>
              <a:xfrm>
                <a:off x="-214422" y="-5251654"/>
                <a:ext cx="1061882" cy="1061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8" name="椭圆 7"/>
              <p:cNvSpPr/>
              <p:nvPr userDrawn="1"/>
            </p:nvSpPr>
            <p:spPr>
              <a:xfrm>
                <a:off x="8082118" y="-5251654"/>
                <a:ext cx="1061882" cy="1061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  <p:grpSp>
          <p:nvGrpSpPr>
            <p:cNvPr id="4" name="组合 3"/>
            <p:cNvGrpSpPr/>
            <p:nvPr userDrawn="1"/>
          </p:nvGrpSpPr>
          <p:grpSpPr>
            <a:xfrm>
              <a:off x="-214422" y="9580922"/>
              <a:ext cx="9358422" cy="1061882"/>
              <a:chOff x="-214422" y="-5251654"/>
              <a:chExt cx="9358422" cy="1061882"/>
            </a:xfrm>
          </p:grpSpPr>
          <p:sp>
            <p:nvSpPr>
              <p:cNvPr id="5" name="椭圆 4"/>
              <p:cNvSpPr/>
              <p:nvPr userDrawn="1"/>
            </p:nvSpPr>
            <p:spPr>
              <a:xfrm>
                <a:off x="-214422" y="-5251654"/>
                <a:ext cx="1061882" cy="1061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  <p:sp>
            <p:nvSpPr>
              <p:cNvPr id="6" name="椭圆 5"/>
              <p:cNvSpPr/>
              <p:nvPr userDrawn="1"/>
            </p:nvSpPr>
            <p:spPr>
              <a:xfrm>
                <a:off x="8082118" y="-5251654"/>
                <a:ext cx="1061882" cy="106188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39601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1384414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2022/9/29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166334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25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2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34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image" Target="../media/image33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0255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复盘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055043" y="1580134"/>
            <a:ext cx="80819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600" b="1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rPr>
              <a:t>留意周四卖效应</a:t>
            </a:r>
            <a:endParaRPr kumimoji="0" lang="en-US" altLang="zh-CN" sz="6600" b="1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思源黑体 CN Heavy" panose="020B0A00000000000000" charset="-122"/>
              <a:ea typeface="思源黑体 CN Heavy" panose="020B0A00000000000000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主力逆势布局</a:t>
            </a:r>
            <a:endParaRPr kumimoji="0" lang="en-US" altLang="zh-CN" sz="6600" b="1" i="0" u="none" strike="noStrike" kern="1200" cap="none" spc="0" normalizeH="0" baseline="0" noProof="0" dirty="0">
              <a:ln>
                <a:noFill/>
              </a:ln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思源黑体 CN Heavy" panose="020B0A00000000000000" charset="-122"/>
              <a:ea typeface="思源黑体 CN Heavy" panose="020B0A00000000000000" charset="-122"/>
              <a:cs typeface="+mn-cs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957955" y="4648298"/>
            <a:ext cx="42760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思源黑体 CN Light" panose="020B0300000000000000" charset="-122"/>
              </a:rPr>
              <a:t>经传投研</a:t>
            </a:r>
            <a:r>
              <a:rPr lang="zh-CN" altLang="en-US" sz="2000" dirty="0">
                <a:solidFill>
                  <a:srgbClr val="FFFFFF"/>
                </a:solidFill>
                <a:latin typeface="+mn-ea"/>
                <a:cs typeface="思源黑体 CN Light" panose="020B0300000000000000" charset="-122"/>
              </a:rPr>
              <a:t>：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思源黑体 CN Light" panose="020B0300000000000000" charset="-122"/>
              </a:rPr>
              <a:t>张明科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思源黑体 CN Light" panose="020B0300000000000000" charset="-122"/>
              </a:rPr>
              <a:t>执业编号：</a:t>
            </a:r>
            <a:r>
              <a:rPr lang="en-US" altLang="zh-CN" sz="2000" dirty="0">
                <a:solidFill>
                  <a:srgbClr val="FFFFFF"/>
                </a:solidFill>
                <a:latin typeface="+mn-ea"/>
              </a:rPr>
              <a:t>A1120619100001 </a:t>
            </a:r>
            <a:endParaRPr lang="zh-CN" altLang="en-US" sz="2000" dirty="0">
              <a:solidFill>
                <a:srgbClr val="FFFFFF"/>
              </a:solidFill>
              <a:latin typeface="+mn-ea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1F0E8A03-24DF-4434-BCB4-94DC89CFBCC7}"/>
              </a:ext>
            </a:extLst>
          </p:cNvPr>
          <p:cNvSpPr txBox="1"/>
          <p:nvPr/>
        </p:nvSpPr>
        <p:spPr>
          <a:xfrm>
            <a:off x="4562475" y="3967366"/>
            <a:ext cx="3067050" cy="417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1000"/>
              </a:spcBef>
            </a:pPr>
            <a:fld id="{D7BC59B6-1A67-4C52-A9EC-2D3EF6E5C563}" type="datetime3">
              <a:rPr lang="zh-CN" altLang="en-US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2022年9月29日星期四</a:t>
            </a:fld>
            <a:endParaRPr lang="zh-CN" altLang="en-US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1862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1B64DDF8-7804-4E31-AE59-FDC1E9A2EF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三线拉升选股模式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329A8E-0979-4F96-95B2-3BB3694BF6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47800" y="5629869"/>
            <a:ext cx="9296400" cy="544401"/>
          </a:xfrm>
        </p:spPr>
        <p:txBody>
          <a:bodyPr/>
          <a:lstStyle/>
          <a:p>
            <a:r>
              <a:rPr lang="zh-CN" altLang="en-US" dirty="0"/>
              <a:t>捕捞季节金叉初期（</a:t>
            </a:r>
            <a:r>
              <a:rPr lang="en-US" altLang="zh-CN" dirty="0"/>
              <a:t>1~2</a:t>
            </a:r>
            <a:r>
              <a:rPr lang="zh-CN" altLang="en-US" dirty="0"/>
              <a:t>） </a:t>
            </a:r>
            <a:r>
              <a:rPr lang="en-US" altLang="zh-CN" dirty="0"/>
              <a:t>+</a:t>
            </a:r>
            <a:r>
              <a:rPr lang="zh-CN" altLang="en-US" dirty="0"/>
              <a:t>三线拉升（资金合力方向）</a:t>
            </a:r>
            <a:r>
              <a:rPr lang="en-US" altLang="zh-CN" dirty="0"/>
              <a:t>+</a:t>
            </a:r>
            <a:r>
              <a:rPr lang="zh-CN" altLang="en-US" dirty="0"/>
              <a:t>上升通道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ACF2DE18-1828-46B4-855D-7759CBEAF7C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" r="1657"/>
          <a:stretch/>
        </p:blipFill>
        <p:spPr>
          <a:xfrm>
            <a:off x="2766508" y="1827101"/>
            <a:ext cx="6663600" cy="3733200"/>
          </a:xfrm>
        </p:spPr>
      </p:pic>
    </p:spTree>
    <p:extLst>
      <p:ext uri="{BB962C8B-B14F-4D97-AF65-F5344CB8AC3E}">
        <p14:creationId xmlns:p14="http://schemas.microsoft.com/office/powerpoint/2010/main" val="22346965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AE630138-B647-4541-8ECC-5DB8BE1735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控盘选法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956D15-FD38-446C-86D9-AD58F4BD50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41500" y="5629869"/>
            <a:ext cx="8509000" cy="544401"/>
          </a:xfrm>
        </p:spPr>
        <p:txBody>
          <a:bodyPr/>
          <a:lstStyle/>
          <a:p>
            <a:r>
              <a:rPr lang="zh-CN" altLang="en-US" dirty="0"/>
              <a:t>捕捞季节金叉初期（</a:t>
            </a:r>
            <a:r>
              <a:rPr lang="en-US" altLang="zh-CN" dirty="0"/>
              <a:t>1~2</a:t>
            </a:r>
            <a:r>
              <a:rPr lang="zh-CN" altLang="en-US" dirty="0"/>
              <a:t>）</a:t>
            </a:r>
            <a:r>
              <a:rPr lang="en-US" altLang="zh-CN" dirty="0"/>
              <a:t>+</a:t>
            </a:r>
            <a:r>
              <a:rPr lang="zh-CN" altLang="en-US" dirty="0"/>
              <a:t>控盘增加</a:t>
            </a:r>
            <a:r>
              <a:rPr lang="en-US" altLang="zh-CN" dirty="0"/>
              <a:t>+</a:t>
            </a:r>
            <a:r>
              <a:rPr lang="zh-CN" altLang="en-US" dirty="0"/>
              <a:t>上升通道</a:t>
            </a:r>
          </a:p>
          <a:p>
            <a:endParaRPr lang="zh-CN" altLang="en-US" dirty="0"/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9D02141A-3DB7-448A-9A6F-B559A3335B6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187" b="187"/>
          <a:stretch/>
        </p:blipFill>
        <p:spPr/>
      </p:pic>
    </p:spTree>
    <p:extLst>
      <p:ext uri="{BB962C8B-B14F-4D97-AF65-F5344CB8AC3E}">
        <p14:creationId xmlns:p14="http://schemas.microsoft.com/office/powerpoint/2010/main" val="1824389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1B64DDF8-7804-4E31-AE59-FDC1E9A2EF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超大单进攻选股模式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329A8E-0979-4F96-95B2-3BB3694BF6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47800" y="5629869"/>
            <a:ext cx="9296400" cy="544401"/>
          </a:xfrm>
        </p:spPr>
        <p:txBody>
          <a:bodyPr/>
          <a:lstStyle/>
          <a:p>
            <a:r>
              <a:rPr lang="zh-CN" altLang="en-US" dirty="0"/>
              <a:t>捕捞季节金叉初期（</a:t>
            </a:r>
            <a:r>
              <a:rPr lang="en-US" altLang="zh-CN" dirty="0"/>
              <a:t>1~2</a:t>
            </a:r>
            <a:r>
              <a:rPr lang="zh-CN" altLang="en-US" dirty="0"/>
              <a:t>） </a:t>
            </a:r>
            <a:r>
              <a:rPr lang="en-US" altLang="zh-CN" dirty="0"/>
              <a:t>+</a:t>
            </a:r>
            <a:r>
              <a:rPr lang="zh-CN" altLang="en-US" dirty="0"/>
              <a:t>超大单净买≥</a:t>
            </a:r>
            <a:r>
              <a:rPr lang="en-US" altLang="zh-CN" dirty="0"/>
              <a:t>1</a:t>
            </a:r>
            <a:r>
              <a:rPr lang="zh-CN" altLang="en-US" dirty="0"/>
              <a:t>（超大单进攻）</a:t>
            </a:r>
            <a:r>
              <a:rPr lang="en-US" altLang="zh-CN" dirty="0"/>
              <a:t>+</a:t>
            </a:r>
            <a:r>
              <a:rPr lang="zh-CN" altLang="en-US" dirty="0"/>
              <a:t>上升通道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ACF2DE18-1828-46B4-855D-7759CBEAF7C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187" b="187"/>
          <a:stretch/>
        </p:blipFill>
        <p:spPr/>
      </p:pic>
    </p:spTree>
    <p:extLst>
      <p:ext uri="{BB962C8B-B14F-4D97-AF65-F5344CB8AC3E}">
        <p14:creationId xmlns:p14="http://schemas.microsoft.com/office/powerpoint/2010/main" val="1707874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FA75655-70FE-4584-9740-A8DC1E41EA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紫色超级大单进攻</a:t>
            </a:r>
            <a:r>
              <a:rPr lang="en-US" altLang="zh-CN" dirty="0"/>
              <a:t>-</a:t>
            </a:r>
            <a:r>
              <a:rPr lang="zh-CN" altLang="en-US" dirty="0"/>
              <a:t>股价走强</a:t>
            </a:r>
          </a:p>
        </p:txBody>
      </p:sp>
      <p:pic>
        <p:nvPicPr>
          <p:cNvPr id="11" name="图片占位符 10">
            <a:extLst>
              <a:ext uri="{FF2B5EF4-FFF2-40B4-BE49-F238E27FC236}">
                <a16:creationId xmlns:a16="http://schemas.microsoft.com/office/drawing/2014/main" id="{EB4DB553-50D9-4B06-B348-7F55B47682C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t="1032" b="1032"/>
          <a:stretch/>
        </p:blipFill>
        <p:spPr>
          <a:xfrm>
            <a:off x="1600092" y="2015289"/>
            <a:ext cx="3886416" cy="3319378"/>
          </a:xfrm>
        </p:spPr>
      </p:pic>
      <p:pic>
        <p:nvPicPr>
          <p:cNvPr id="15" name="图片占位符 14">
            <a:extLst>
              <a:ext uri="{FF2B5EF4-FFF2-40B4-BE49-F238E27FC236}">
                <a16:creationId xmlns:a16="http://schemas.microsoft.com/office/drawing/2014/main" id="{D55941B1-8C5A-41C0-A242-9F045762964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1190" b="1190"/>
          <a:stretch/>
        </p:blipFill>
        <p:spPr>
          <a:xfrm>
            <a:off x="6702715" y="1971291"/>
            <a:ext cx="3886416" cy="3319378"/>
          </a:xfrm>
        </p:spPr>
      </p:pic>
      <p:sp>
        <p:nvSpPr>
          <p:cNvPr id="8" name="文本占位符 7">
            <a:extLst>
              <a:ext uri="{FF2B5EF4-FFF2-40B4-BE49-F238E27FC236}">
                <a16:creationId xmlns:a16="http://schemas.microsoft.com/office/drawing/2014/main" id="{0599CAEB-E71D-4F06-8F5B-FE05FD373E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17221" y="5601293"/>
            <a:ext cx="2055334" cy="340405"/>
          </a:xfrm>
        </p:spPr>
        <p:txBody>
          <a:bodyPr/>
          <a:lstStyle/>
          <a:p>
            <a:r>
              <a:rPr lang="zh-CN" altLang="en-US" dirty="0"/>
              <a:t>粤宏远</a:t>
            </a:r>
            <a:r>
              <a:rPr lang="en-US" altLang="zh-CN" dirty="0"/>
              <a:t>A</a:t>
            </a:r>
            <a:endParaRPr lang="zh-CN" altLang="en-US" dirty="0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08D9FE63-E6C6-4A6F-ADF7-FE229C3A9A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619844" y="5557295"/>
            <a:ext cx="2055334" cy="340405"/>
          </a:xfrm>
        </p:spPr>
        <p:txBody>
          <a:bodyPr/>
          <a:lstStyle/>
          <a:p>
            <a:r>
              <a:rPr lang="zh-CN" altLang="en-US" dirty="0"/>
              <a:t>天顺股份</a:t>
            </a:r>
          </a:p>
        </p:txBody>
      </p:sp>
    </p:spTree>
    <p:extLst>
      <p:ext uri="{BB962C8B-B14F-4D97-AF65-F5344CB8AC3E}">
        <p14:creationId xmlns:p14="http://schemas.microsoft.com/office/powerpoint/2010/main" val="1854027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6D25F49-B642-4AAA-9489-390B95E606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洗盘吸筹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11559D4-80F5-4331-A398-663795103D6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FBC8357-D7EB-46B6-913E-A89453CBE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033" y="1807060"/>
            <a:ext cx="7629934" cy="413288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199C3279-A60B-4541-A57B-271D1DDB5477}"/>
              </a:ext>
            </a:extLst>
          </p:cNvPr>
          <p:cNvGrpSpPr/>
          <p:nvPr/>
        </p:nvGrpSpPr>
        <p:grpSpPr>
          <a:xfrm>
            <a:off x="2952442" y="2951224"/>
            <a:ext cx="4644698" cy="1062128"/>
            <a:chOff x="2953249" y="3309364"/>
            <a:chExt cx="3805240" cy="1062128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AD981BFC-D562-4AF6-93D5-8125E4D3C655}"/>
                </a:ext>
              </a:extLst>
            </p:cNvPr>
            <p:cNvSpPr/>
            <p:nvPr/>
          </p:nvSpPr>
          <p:spPr>
            <a:xfrm>
              <a:off x="2953249" y="3309364"/>
              <a:ext cx="3805240" cy="1062128"/>
            </a:xfrm>
            <a:prstGeom prst="rect">
              <a:avLst/>
            </a:prstGeom>
            <a:solidFill>
              <a:srgbClr val="C00000">
                <a:alpha val="80000"/>
              </a:srgb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algn="ctr"/>
              <a:endParaRPr lang="zh-CN" altLang="en-US" sz="1600" kern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</p:txBody>
        </p:sp>
        <p:sp>
          <p:nvSpPr>
            <p:cNvPr id="8" name="文本占位符 2">
              <a:extLst>
                <a:ext uri="{FF2B5EF4-FFF2-40B4-BE49-F238E27FC236}">
                  <a16:creationId xmlns:a16="http://schemas.microsoft.com/office/drawing/2014/main" id="{E48C8E40-1AF7-4377-A261-730A11681EB4}"/>
                </a:ext>
              </a:extLst>
            </p:cNvPr>
            <p:cNvSpPr txBox="1">
              <a:spLocks/>
            </p:cNvSpPr>
            <p:nvPr/>
          </p:nvSpPr>
          <p:spPr>
            <a:xfrm>
              <a:off x="3073498" y="3372012"/>
              <a:ext cx="3616744" cy="823057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3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lang="zh-CN" altLang="en-US" sz="180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zh-CN" altLang="en-US" sz="1400" dirty="0">
                  <a:solidFill>
                    <a:schemeClr val="bg1"/>
                  </a:solidFill>
                </a:rPr>
                <a:t>股价涨跌的背后是各类资金在博弈，我们要跟的是「有实力」的资金</a:t>
              </a:r>
              <a:r>
                <a:rPr lang="en-US" altLang="zh-CN" sz="1400" dirty="0">
                  <a:solidFill>
                    <a:schemeClr val="bg1"/>
                  </a:solidFill>
                </a:rPr>
                <a:t>——</a:t>
              </a:r>
            </a:p>
            <a:p>
              <a:pPr algn="just"/>
              <a:r>
                <a:rPr lang="zh-CN" altLang="en-US" sz="1400" dirty="0">
                  <a:solidFill>
                    <a:schemeClr val="bg1"/>
                  </a:solidFill>
                </a:rPr>
                <a:t>股价下跌，大资金不断流入，资金底背离，机会。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341937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FB43691-4D33-49DF-BE99-0360387B7F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高位出货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91DE4B-B7E7-48F5-A44C-8460CAF7A9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超大单边拉过撤退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A837E788-5478-49F1-A543-7AF4888EB599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187" b="187"/>
          <a:stretch/>
        </p:blipFill>
        <p:spPr/>
      </p:pic>
    </p:spTree>
    <p:extLst>
      <p:ext uri="{BB962C8B-B14F-4D97-AF65-F5344CB8AC3E}">
        <p14:creationId xmlns:p14="http://schemas.microsoft.com/office/powerpoint/2010/main" val="1656020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66CBA43-41BD-4F4D-9599-FBDE333103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分时阶段买点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44C4868-1808-4A9E-A276-C0401981B5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27125" y="5808942"/>
            <a:ext cx="9937750" cy="544401"/>
          </a:xfrm>
        </p:spPr>
        <p:txBody>
          <a:bodyPr/>
          <a:lstStyle/>
          <a:p>
            <a:r>
              <a:rPr lang="zh-CN" altLang="en-US" dirty="0"/>
              <a:t>高抛低吸：在确认想买（如符合盈利模式）的前提下，分时买卖的好帮手</a:t>
            </a: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A47A381D-E724-4728-A82C-5FD06A9D2A3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187" b="187"/>
          <a:stretch/>
        </p:blipFill>
        <p:spPr/>
      </p:pic>
    </p:spTree>
    <p:extLst>
      <p:ext uri="{BB962C8B-B14F-4D97-AF65-F5344CB8AC3E}">
        <p14:creationId xmlns:p14="http://schemas.microsoft.com/office/powerpoint/2010/main" val="573686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7FE4174E-4F9D-4BF9-9406-B99EB519E8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注意热门板块的高低切换</a:t>
            </a: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5ECEC6BF-2141-4158-A95E-56B557F2D65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/>
          <a:srcRect t="7" b="7"/>
          <a:stretch/>
        </p:blipFill>
        <p:spPr>
          <a:xfrm>
            <a:off x="1128713" y="1930225"/>
            <a:ext cx="4832350" cy="2718197"/>
          </a:xfrm>
        </p:spPr>
      </p:pic>
      <p:pic>
        <p:nvPicPr>
          <p:cNvPr id="10" name="图片占位符 9">
            <a:extLst>
              <a:ext uri="{FF2B5EF4-FFF2-40B4-BE49-F238E27FC236}">
                <a16:creationId xmlns:a16="http://schemas.microsoft.com/office/drawing/2014/main" id="{569D3820-3E28-4ECE-BF93-F711478F583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/>
          <a:srcRect t="7" b="7"/>
          <a:stretch/>
        </p:blipFill>
        <p:spPr>
          <a:xfrm>
            <a:off x="6231336" y="1930225"/>
            <a:ext cx="4832350" cy="2718197"/>
          </a:xfrm>
        </p:spPr>
      </p:pic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9C2F0F8-B3C2-40C0-8DD7-8B104B962E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6313" y="4824031"/>
            <a:ext cx="4337150" cy="340405"/>
          </a:xfrm>
        </p:spPr>
        <p:txBody>
          <a:bodyPr/>
          <a:lstStyle/>
          <a:p>
            <a:r>
              <a:rPr lang="zh-CN" altLang="en-US" sz="1800" dirty="0"/>
              <a:t>死叉下冲高，依然是压力为主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A8465045-B490-49CD-9EC9-6478755865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25006" y="4824031"/>
            <a:ext cx="3645010" cy="340405"/>
          </a:xfrm>
        </p:spPr>
        <p:txBody>
          <a:bodyPr/>
          <a:lstStyle/>
          <a:p>
            <a:r>
              <a:rPr lang="zh-CN" altLang="en-US" sz="1800" dirty="0"/>
              <a:t>低位</a:t>
            </a:r>
            <a:r>
              <a:rPr lang="en-US" altLang="zh-CN" sz="1800" dirty="0"/>
              <a:t>+</a:t>
            </a:r>
            <a:r>
              <a:rPr lang="zh-CN" altLang="en-US" sz="1800" dirty="0"/>
              <a:t>低价的轮动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E88B6655-2AFC-4389-AAC3-190294944E6E}"/>
              </a:ext>
            </a:extLst>
          </p:cNvPr>
          <p:cNvSpPr txBox="1"/>
          <p:nvPr/>
        </p:nvSpPr>
        <p:spPr>
          <a:xfrm>
            <a:off x="2548390" y="5340045"/>
            <a:ext cx="7095220" cy="84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新能源、光伏等机构扎堆，即使跑路，也需要震荡出货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低位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相对涨的不多；低价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炒高了压力大，就来炒低</a:t>
            </a:r>
          </a:p>
        </p:txBody>
      </p:sp>
    </p:spTree>
    <p:extLst>
      <p:ext uri="{BB962C8B-B14F-4D97-AF65-F5344CB8AC3E}">
        <p14:creationId xmlns:p14="http://schemas.microsoft.com/office/powerpoint/2010/main" val="2334410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4A60F11B-70D3-4E2E-8C3D-584D7C7A14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券商金股</a:t>
            </a:r>
            <a:r>
              <a:rPr lang="en-US" altLang="zh-CN" dirty="0"/>
              <a:t>-</a:t>
            </a:r>
            <a:r>
              <a:rPr lang="zh-CN" altLang="en-US" dirty="0"/>
              <a:t>基本面优选</a:t>
            </a: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48EFFDE7-FC74-477D-B677-F75073DA4C3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8713" y="1953032"/>
            <a:ext cx="4832350" cy="2718197"/>
          </a:xfrm>
        </p:spPr>
      </p:pic>
      <p:pic>
        <p:nvPicPr>
          <p:cNvPr id="10" name="图片占位符 9">
            <a:extLst>
              <a:ext uri="{FF2B5EF4-FFF2-40B4-BE49-F238E27FC236}">
                <a16:creationId xmlns:a16="http://schemas.microsoft.com/office/drawing/2014/main" id="{E10621AD-E9DB-44B4-81D5-0E2A918A8EE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0380" y="1972082"/>
            <a:ext cx="4832350" cy="2718196"/>
          </a:xfrm>
        </p:spPr>
      </p:pic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40F9DAF-683E-4657-B75C-CBD0349C49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23060" y="5035374"/>
            <a:ext cx="3843656" cy="340405"/>
          </a:xfrm>
        </p:spPr>
        <p:txBody>
          <a:bodyPr/>
          <a:lstStyle/>
          <a:p>
            <a:r>
              <a:rPr lang="zh-CN" altLang="en-US" sz="1800" dirty="0"/>
              <a:t>盈利上调：赚钱预期上调</a:t>
            </a: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id="{BDB6C409-31AF-4BCE-B3FB-97EE6A13AD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239000" y="5035374"/>
            <a:ext cx="2817022" cy="340405"/>
          </a:xfrm>
        </p:spPr>
        <p:txBody>
          <a:bodyPr/>
          <a:lstStyle/>
          <a:p>
            <a:r>
              <a:rPr lang="zh-CN" altLang="en-US" sz="1800" dirty="0"/>
              <a:t>持续线上跟踪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DB9C298F-1EBA-4737-96B7-A7DB28B25198}"/>
              </a:ext>
            </a:extLst>
          </p:cNvPr>
          <p:cNvSpPr txBox="1"/>
          <p:nvPr/>
        </p:nvSpPr>
        <p:spPr>
          <a:xfrm>
            <a:off x="2956875" y="5636051"/>
            <a:ext cx="6278250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b="1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每个月</a:t>
            </a:r>
            <a:r>
              <a:rPr lang="en-US" altLang="zh-CN" b="1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5</a:t>
            </a:r>
            <a:r>
              <a:rPr lang="zh-CN" altLang="en-US" b="1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号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是较好的更新股池时间段</a:t>
            </a:r>
          </a:p>
        </p:txBody>
      </p:sp>
    </p:spTree>
    <p:extLst>
      <p:ext uri="{BB962C8B-B14F-4D97-AF65-F5344CB8AC3E}">
        <p14:creationId xmlns:p14="http://schemas.microsoft.com/office/powerpoint/2010/main" val="4001553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/>
          <a:srcRect b="50094"/>
          <a:stretch/>
        </p:blipFill>
        <p:spPr>
          <a:xfrm>
            <a:off x="4926330" y="1541146"/>
            <a:ext cx="6795770" cy="252222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77805" y="1585595"/>
            <a:ext cx="1169035" cy="196596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/>
          <a:srcRect l="49912"/>
          <a:stretch/>
        </p:blipFill>
        <p:spPr>
          <a:xfrm>
            <a:off x="5914172" y="3983990"/>
            <a:ext cx="3441065" cy="257683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505460" y="1783080"/>
            <a:ext cx="1256030" cy="174625"/>
          </a:xfrm>
          <a:prstGeom prst="rect">
            <a:avLst/>
          </a:prstGeom>
          <a:solidFill>
            <a:srgbClr val="C81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5460" y="1585595"/>
            <a:ext cx="1325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+mn-cs"/>
              </a:rPr>
              <a:t>一次性学会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05460" y="1957705"/>
            <a:ext cx="168783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S Chinese Regular" panose="020B0500000000000000" charset="-122"/>
                <a:ea typeface="Noto Sans S Chinese Regular" panose="020B0500000000000000" charset="-122"/>
                <a:cs typeface="+mn-cs"/>
              </a:rPr>
              <a:t>合理制定仓位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S Chinese Regular" panose="020B0500000000000000" charset="-122"/>
                <a:ea typeface="Noto Sans S Chinese Regular" panose="020B0500000000000000" charset="-122"/>
                <a:cs typeface="+mn-cs"/>
              </a:rPr>
              <a:t>保持仓位优势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S Chinese Regular" panose="020B0500000000000000" charset="-122"/>
                <a:ea typeface="Noto Sans S Chinese Regular" panose="020B0500000000000000" charset="-122"/>
                <a:cs typeface="+mn-cs"/>
              </a:rPr>
              <a:t>仓位风险控制</a:t>
            </a:r>
          </a:p>
        </p:txBody>
      </p:sp>
      <p:sp>
        <p:nvSpPr>
          <p:cNvPr id="25" name="矩形 24"/>
          <p:cNvSpPr/>
          <p:nvPr/>
        </p:nvSpPr>
        <p:spPr>
          <a:xfrm>
            <a:off x="505460" y="3305175"/>
            <a:ext cx="1256030" cy="174625"/>
          </a:xfrm>
          <a:prstGeom prst="rect">
            <a:avLst/>
          </a:prstGeom>
          <a:solidFill>
            <a:srgbClr val="C81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5460" y="3107690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+mn-cs"/>
              </a:rPr>
              <a:t>购买方式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05460" y="3479800"/>
            <a:ext cx="30480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S Chinese Regular" panose="020B0500000000000000" charset="-122"/>
                <a:ea typeface="Noto Sans S Chinese Regular" panose="020B0500000000000000" charset="-122"/>
                <a:cs typeface="+mn-cs"/>
              </a:rPr>
              <a:t>PC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S Chinese Regular" panose="020B0500000000000000" charset="-122"/>
                <a:ea typeface="Noto Sans S Chinese Regular" panose="020B0500000000000000" charset="-122"/>
                <a:cs typeface="+mn-cs"/>
              </a:rPr>
              <a:t>端：大咖直播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S Chinese Regular" panose="020B0500000000000000" charset="-122"/>
                <a:ea typeface="Noto Sans S Chinese Regular" panose="020B0500000000000000" charset="-122"/>
                <a:cs typeface="+mn-cs"/>
              </a:rPr>
              <a:t>-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S Chinese Regular" panose="020B0500000000000000" charset="-122"/>
                <a:ea typeface="Noto Sans S Chinese Regular" panose="020B0500000000000000" charset="-122"/>
                <a:cs typeface="+mn-cs"/>
              </a:rPr>
              <a:t>精品课程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S Chinese Regular" panose="020B0500000000000000" charset="-122"/>
                <a:ea typeface="Noto Sans S Chinese Regular" panose="020B0500000000000000" charset="-122"/>
                <a:cs typeface="+mn-cs"/>
              </a:rPr>
              <a:t>移动端：首页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S Chinese Regular" panose="020B0500000000000000" charset="-122"/>
                <a:ea typeface="Noto Sans S Chinese Regular" panose="020B0500000000000000" charset="-122"/>
                <a:cs typeface="+mn-cs"/>
              </a:rPr>
              <a:t>-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S Chinese Regular" panose="020B0500000000000000" charset="-122"/>
                <a:ea typeface="Noto Sans S Chinese Regular" panose="020B0500000000000000" charset="-122"/>
                <a:cs typeface="+mn-cs"/>
              </a:rPr>
              <a:t>视频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S Chinese Regular" panose="020B0500000000000000" charset="-122"/>
                <a:ea typeface="Noto Sans S Chinese Regular" panose="020B0500000000000000" charset="-122"/>
                <a:cs typeface="+mn-cs"/>
              </a:rPr>
              <a:t>-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S Chinese Regular" panose="020B0500000000000000" charset="-122"/>
                <a:ea typeface="Noto Sans S Chinese Regular" panose="020B0500000000000000" charset="-122"/>
                <a:cs typeface="+mn-cs"/>
              </a:rPr>
              <a:t>精品课程</a:t>
            </a:r>
          </a:p>
        </p:txBody>
      </p:sp>
      <p:sp>
        <p:nvSpPr>
          <p:cNvPr id="27" name="矩形 26"/>
          <p:cNvSpPr/>
          <p:nvPr/>
        </p:nvSpPr>
        <p:spPr>
          <a:xfrm>
            <a:off x="505460" y="4561840"/>
            <a:ext cx="1256030" cy="174625"/>
          </a:xfrm>
          <a:prstGeom prst="rect">
            <a:avLst/>
          </a:prstGeom>
          <a:solidFill>
            <a:srgbClr val="C810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05460" y="4383405"/>
            <a:ext cx="10972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+mn-cs"/>
              </a:rPr>
              <a:t>观看方式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05460" y="4755515"/>
            <a:ext cx="371221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S Chinese Regular" panose="020B0500000000000000" charset="-122"/>
                <a:ea typeface="Noto Sans S Chinese Regular" panose="020B0500000000000000" charset="-122"/>
                <a:cs typeface="+mn-cs"/>
              </a:rPr>
              <a:t>PC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S Chinese Regular" panose="020B0500000000000000" charset="-122"/>
                <a:ea typeface="Noto Sans S Chinese Regular" panose="020B0500000000000000" charset="-122"/>
                <a:cs typeface="+mn-cs"/>
              </a:rPr>
              <a:t>端：大咖直播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S Chinese Regular" panose="020B0500000000000000" charset="-122"/>
                <a:ea typeface="Noto Sans S Chinese Regular" panose="020B0500000000000000" charset="-122"/>
                <a:cs typeface="+mn-cs"/>
              </a:rPr>
              <a:t>-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S Chinese Regular" panose="020B0500000000000000" charset="-122"/>
                <a:ea typeface="Noto Sans S Chinese Regular" panose="020B0500000000000000" charset="-122"/>
                <a:cs typeface="+mn-cs"/>
              </a:rPr>
              <a:t>精品课程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S Chinese Regular" panose="020B0500000000000000" charset="-122"/>
                <a:ea typeface="Noto Sans S Chinese Regular" panose="020B0500000000000000" charset="-122"/>
                <a:cs typeface="+mn-cs"/>
              </a:rPr>
              <a:t>-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S Chinese Regular" panose="020B0500000000000000" charset="-122"/>
                <a:ea typeface="Noto Sans S Chinese Regular" panose="020B0500000000000000" charset="-122"/>
                <a:cs typeface="+mn-cs"/>
              </a:rPr>
              <a:t>我的课程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S Chinese Regular" panose="020B0500000000000000" charset="-122"/>
                <a:ea typeface="Noto Sans S Chinese Regular" panose="020B0500000000000000" charset="-122"/>
                <a:cs typeface="+mn-cs"/>
              </a:rPr>
              <a:t>移动端：个人中心</a:t>
            </a: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S Chinese Regular" panose="020B0500000000000000" charset="-122"/>
                <a:ea typeface="Noto Sans S Chinese Regular" panose="020B0500000000000000" charset="-122"/>
                <a:cs typeface="+mn-cs"/>
              </a:rPr>
              <a:t>-</a:t>
            </a:r>
            <a:r>
              <a:rPr kumimoji="0" lang="zh-CN" alt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oto Sans S Chinese Regular" panose="020B0500000000000000" charset="-122"/>
                <a:ea typeface="Noto Sans S Chinese Regular" panose="020B0500000000000000" charset="-122"/>
                <a:cs typeface="+mn-cs"/>
              </a:rPr>
              <a:t>我的课程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3648710" y="1675130"/>
            <a:ext cx="2514600" cy="2241550"/>
            <a:chOff x="5640" y="2477"/>
            <a:chExt cx="3960" cy="353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640" y="2497"/>
              <a:ext cx="3960" cy="3510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16" name="矩形 15"/>
            <p:cNvSpPr/>
            <p:nvPr/>
          </p:nvSpPr>
          <p:spPr>
            <a:xfrm>
              <a:off x="5752" y="2477"/>
              <a:ext cx="991" cy="571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 w="22225" cmpd="sng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5797" y="5021"/>
              <a:ext cx="1127" cy="369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  <a:ln w="22225" cmpd="sng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</p:grpSp>
      <p:sp>
        <p:nvSpPr>
          <p:cNvPr id="18" name="矩形 17"/>
          <p:cNvSpPr/>
          <p:nvPr/>
        </p:nvSpPr>
        <p:spPr>
          <a:xfrm>
            <a:off x="7211060" y="1625600"/>
            <a:ext cx="601345" cy="257175"/>
          </a:xfrm>
          <a:prstGeom prst="rect">
            <a:avLst/>
          </a:prstGeom>
          <a:solidFill>
            <a:srgbClr val="FF0000">
              <a:alpha val="30000"/>
            </a:srgbClr>
          </a:solidFill>
          <a:ln w="22225" cmpd="sng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0482580" y="1906905"/>
            <a:ext cx="601345" cy="257175"/>
          </a:xfrm>
          <a:prstGeom prst="rect">
            <a:avLst/>
          </a:prstGeom>
          <a:solidFill>
            <a:srgbClr val="FF0000">
              <a:alpha val="30000"/>
            </a:srgbClr>
          </a:solidFill>
          <a:ln w="22225" cmpd="sng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5948419" y="3995325"/>
            <a:ext cx="3384118" cy="2539697"/>
          </a:xfrm>
          <a:prstGeom prst="rect">
            <a:avLst/>
          </a:prstGeom>
          <a:solidFill>
            <a:srgbClr val="FF0000">
              <a:alpha val="0"/>
            </a:srgbClr>
          </a:solidFill>
          <a:ln w="22225" cmpd="sng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290695" y="222250"/>
            <a:ext cx="3611880" cy="1229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0" b="0" i="0" u="none" strike="noStrike" kern="1200" cap="none" spc="0" normalizeH="0" baseline="0" noProof="0">
                <a:ln>
                  <a:noFill/>
                </a:ln>
                <a:solidFill>
                  <a:srgbClr val="C8101B"/>
                </a:solidFill>
                <a:effectLst/>
                <a:uLnTx/>
                <a:uFillTx/>
                <a:latin typeface="Noto Sans S Chinese Black" panose="020B0A00000000000000" charset="-122"/>
                <a:ea typeface="Noto Sans S Chinese Black" panose="020B0A00000000000000" charset="-122"/>
                <a:cs typeface="+mn-cs"/>
              </a:rPr>
              <a:t>普通投资者怎么做好</a:t>
            </a:r>
            <a:endParaRPr kumimoji="0" lang="zh-CN" altLang="en-US" sz="3600" b="0" i="0" u="none" strike="noStrike" kern="1200" cap="none" spc="0" normalizeH="0" baseline="0" noProof="0">
              <a:ln>
                <a:noFill/>
              </a:ln>
              <a:solidFill>
                <a:srgbClr val="C8101B"/>
              </a:solidFill>
              <a:effectLst/>
              <a:uLnTx/>
              <a:uFillTx/>
              <a:latin typeface="Noto Sans S Chinese Black" panose="020B0A00000000000000" charset="-122"/>
              <a:ea typeface="Noto Sans S Chinese Black" panose="020B0A00000000000000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4400" b="0" i="0" u="none" strike="noStrike" kern="1200" cap="none" spc="0" normalizeH="0" baseline="0" noProof="0">
                <a:ln>
                  <a:noFill/>
                </a:ln>
                <a:solidFill>
                  <a:srgbClr val="C8101B"/>
                </a:solidFill>
                <a:effectLst/>
                <a:uLnTx/>
                <a:uFillTx/>
                <a:latin typeface="Noto Sans S Chinese Black" panose="020B0A00000000000000" charset="-122"/>
                <a:ea typeface="Noto Sans S Chinese Black" panose="020B0A00000000000000" charset="-122"/>
                <a:cs typeface="+mn-cs"/>
              </a:rPr>
              <a:t>资金仓位管理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2209800" y="836930"/>
            <a:ext cx="1802765" cy="0"/>
          </a:xfrm>
          <a:prstGeom prst="line">
            <a:avLst/>
          </a:prstGeom>
          <a:ln w="38100">
            <a:gradFill>
              <a:gsLst>
                <a:gs pos="0">
                  <a:srgbClr val="C8101B"/>
                </a:gs>
                <a:gs pos="100000">
                  <a:srgbClr val="C8101B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8180705" y="836930"/>
            <a:ext cx="1802765" cy="0"/>
          </a:xfrm>
          <a:prstGeom prst="line">
            <a:avLst/>
          </a:prstGeom>
          <a:ln w="38100">
            <a:gradFill>
              <a:gsLst>
                <a:gs pos="0">
                  <a:srgbClr val="C8101B"/>
                </a:gs>
                <a:gs pos="100000">
                  <a:srgbClr val="C8101B">
                    <a:alpha val="0"/>
                  </a:srgb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505460" y="5659120"/>
            <a:ext cx="26974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8101B"/>
                </a:solidFill>
                <a:effectLst/>
                <a:uLnTx/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仅需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C8101B"/>
                </a:solidFill>
                <a:effectLst/>
                <a:uLnTx/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788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8101B"/>
                </a:solidFill>
                <a:effectLst/>
                <a:uLnTx/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金钻（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C8101B"/>
                </a:solidFill>
                <a:effectLst/>
                <a:uLnTx/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78.8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8101B"/>
                </a:solidFill>
                <a:effectLst/>
                <a:uLnTx/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元）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C8101B"/>
                </a:solidFill>
                <a:effectLst/>
                <a:uLnTx/>
                <a:uFillTx/>
                <a:latin typeface="Noto Sans S Chinese Medium" panose="020B0600000000000000" charset="-122"/>
                <a:ea typeface="Noto Sans S Chinese Medium" panose="020B0600000000000000" charset="-122"/>
                <a:cs typeface="Noto Sans S Chinese Medium" panose="020B0600000000000000" charset="-122"/>
              </a:rPr>
              <a:t>解锁好课永久观看权限！</a:t>
            </a:r>
          </a:p>
        </p:txBody>
      </p:sp>
      <p:sp>
        <p:nvSpPr>
          <p:cNvPr id="2" name="椭圆 1">
            <a:extLst>
              <a:ext uri="{FF2B5EF4-FFF2-40B4-BE49-F238E27FC236}">
                <a16:creationId xmlns:a16="http://schemas.microsoft.com/office/drawing/2014/main" id="{95196C26-4F5A-4B35-89F5-699FEF438639}"/>
              </a:ext>
            </a:extLst>
          </p:cNvPr>
          <p:cNvSpPr/>
          <p:nvPr/>
        </p:nvSpPr>
        <p:spPr>
          <a:xfrm>
            <a:off x="3167380" y="2113280"/>
            <a:ext cx="735965" cy="735965"/>
          </a:xfrm>
          <a:prstGeom prst="ellipse">
            <a:avLst/>
          </a:prstGeom>
          <a:solidFill>
            <a:schemeClr val="accent6">
              <a:alpha val="79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1</a:t>
            </a:r>
            <a:endParaRPr lang="zh-CN" altLang="en-US" sz="3200" b="1" dirty="0"/>
          </a:p>
        </p:txBody>
      </p:sp>
      <p:sp>
        <p:nvSpPr>
          <p:cNvPr id="26" name="椭圆 25">
            <a:extLst>
              <a:ext uri="{FF2B5EF4-FFF2-40B4-BE49-F238E27FC236}">
                <a16:creationId xmlns:a16="http://schemas.microsoft.com/office/drawing/2014/main" id="{9C28F1CF-8FF6-4F38-8405-96614CF5887C}"/>
              </a:ext>
            </a:extLst>
          </p:cNvPr>
          <p:cNvSpPr/>
          <p:nvPr/>
        </p:nvSpPr>
        <p:spPr>
          <a:xfrm>
            <a:off x="7858354" y="1398061"/>
            <a:ext cx="735965" cy="735965"/>
          </a:xfrm>
          <a:prstGeom prst="ellipse">
            <a:avLst/>
          </a:prstGeom>
          <a:solidFill>
            <a:schemeClr val="accent6">
              <a:alpha val="79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2</a:t>
            </a:r>
            <a:endParaRPr lang="zh-CN" altLang="en-US" sz="3200" b="1" dirty="0"/>
          </a:p>
        </p:txBody>
      </p:sp>
      <p:sp>
        <p:nvSpPr>
          <p:cNvPr id="28" name="椭圆 27">
            <a:extLst>
              <a:ext uri="{FF2B5EF4-FFF2-40B4-BE49-F238E27FC236}">
                <a16:creationId xmlns:a16="http://schemas.microsoft.com/office/drawing/2014/main" id="{82DDF99F-CDBE-4A39-AAE2-50FAE048A139}"/>
              </a:ext>
            </a:extLst>
          </p:cNvPr>
          <p:cNvSpPr/>
          <p:nvPr/>
        </p:nvSpPr>
        <p:spPr>
          <a:xfrm>
            <a:off x="7956232" y="3259360"/>
            <a:ext cx="735965" cy="735965"/>
          </a:xfrm>
          <a:prstGeom prst="ellipse">
            <a:avLst/>
          </a:prstGeom>
          <a:solidFill>
            <a:schemeClr val="accent6">
              <a:alpha val="79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/>
              <a:t>3</a:t>
            </a:r>
            <a:endParaRPr lang="zh-CN" altLang="en-US" sz="3200" b="1" dirty="0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329CD60-3328-462D-8847-6B3573A492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盘面环境</a:t>
            </a:r>
          </a:p>
        </p:txBody>
      </p:sp>
    </p:spTree>
    <p:extLst>
      <p:ext uri="{BB962C8B-B14F-4D97-AF65-F5344CB8AC3E}">
        <p14:creationId xmlns:p14="http://schemas.microsoft.com/office/powerpoint/2010/main" val="636518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经传logo白色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0486390" y="175260"/>
            <a:ext cx="1395730" cy="314960"/>
          </a:xfrm>
          <a:prstGeom prst="rect">
            <a:avLst/>
          </a:prstGeom>
        </p:spPr>
      </p:pic>
      <p:pic>
        <p:nvPicPr>
          <p:cNvPr id="2" name="图片 1" descr="模拟炒股大赛海报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4150" y="1096010"/>
            <a:ext cx="2807970" cy="528066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11980" y="180340"/>
            <a:ext cx="32912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" panose="020B0500000000000000" charset="-122"/>
                <a:ea typeface="思源黑体" panose="020B0500000000000000" charset="-122"/>
                <a:cs typeface="+mn-cs"/>
              </a:rPr>
              <a:t>模拟炒股大赛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1297305" y="1145540"/>
            <a:ext cx="3764915" cy="4614545"/>
            <a:chOff x="13373" y="4161"/>
            <a:chExt cx="5929" cy="7267"/>
          </a:xfrm>
        </p:grpSpPr>
        <p:sp>
          <p:nvSpPr>
            <p:cNvPr id="6" name="文本框 5"/>
            <p:cNvSpPr txBox="1"/>
            <p:nvPr/>
          </p:nvSpPr>
          <p:spPr>
            <a:xfrm>
              <a:off x="13375" y="4161"/>
              <a:ext cx="4467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+mn-cs"/>
                </a:rPr>
                <a:t>一、参赛福利：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3375" y="4859"/>
              <a:ext cx="5927" cy="1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1.</a:t>
              </a: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大赛奖励：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主题猎手、舆情猎手、打板助手、金钻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2.</a:t>
              </a:r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交易技巧教学课程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3373" y="6552"/>
              <a:ext cx="446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+mn-cs"/>
                </a:rPr>
                <a:t>二、时间安排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3374" y="7192"/>
              <a:ext cx="5140" cy="1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1.</a:t>
              </a: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报名时间：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截止至</a:t>
              </a: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2022</a:t>
              </a: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年</a:t>
              </a: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10</a:t>
              </a: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月</a:t>
              </a: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9</a:t>
              </a: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日</a:t>
              </a: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24</a:t>
              </a: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点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2.</a:t>
              </a: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比赛时间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2022</a:t>
              </a: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年</a:t>
              </a: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10</a:t>
              </a: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月</a:t>
              </a: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10</a:t>
              </a: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日</a:t>
              </a: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-11</a:t>
              </a: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月</a:t>
              </a: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11</a:t>
              </a: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日</a:t>
              </a: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3373" y="9307"/>
              <a:ext cx="446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+mn-cs"/>
                </a:rPr>
                <a:t>三、参赛资格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3373" y="9993"/>
              <a:ext cx="5140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+mn-cs"/>
                </a:rPr>
                <a:t>所有用户均可参加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13373" y="10848"/>
              <a:ext cx="446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+mn-cs"/>
                </a:rPr>
                <a:t>四、报名方式：如右图</a:t>
              </a:r>
            </a:p>
          </p:txBody>
        </p:sp>
      </p:grpSp>
      <p:sp>
        <p:nvSpPr>
          <p:cNvPr id="24" name="圆角矩形 23"/>
          <p:cNvSpPr/>
          <p:nvPr/>
        </p:nvSpPr>
        <p:spPr>
          <a:xfrm>
            <a:off x="5619750" y="1087120"/>
            <a:ext cx="3194685" cy="4254500"/>
          </a:xfrm>
          <a:prstGeom prst="roundRect">
            <a:avLst>
              <a:gd name="adj" fmla="val 3721"/>
            </a:avLst>
          </a:prstGeom>
          <a:solidFill>
            <a:srgbClr val="3C30A4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 panose="020B0500000000000000" charset="-122"/>
              <a:ea typeface="思源黑体" panose="020B0500000000000000" charset="-122"/>
              <a:cs typeface="+mn-cs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748020" y="3754496"/>
            <a:ext cx="2938780" cy="1547754"/>
            <a:chOff x="9090" y="7060"/>
            <a:chExt cx="4869" cy="2564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090" y="7072"/>
              <a:ext cx="4869" cy="2014"/>
            </a:xfrm>
            <a:prstGeom prst="roundRect">
              <a:avLst>
                <a:gd name="adj" fmla="val 4641"/>
              </a:avLst>
            </a:prstGeom>
          </p:spPr>
        </p:pic>
        <p:sp>
          <p:nvSpPr>
            <p:cNvPr id="20" name="文本框 19"/>
            <p:cNvSpPr txBox="1"/>
            <p:nvPr/>
          </p:nvSpPr>
          <p:spPr>
            <a:xfrm>
              <a:off x="9090" y="9116"/>
              <a:ext cx="4869" cy="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PC</a:t>
              </a: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端：软件首页软件右下角进入</a:t>
              </a:r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090" y="7060"/>
              <a:ext cx="4869" cy="2014"/>
            </a:xfrm>
            <a:prstGeom prst="roundRect">
              <a:avLst>
                <a:gd name="adj" fmla="val 4641"/>
              </a:avLst>
            </a:prstGeom>
          </p:spPr>
        </p:pic>
        <p:sp>
          <p:nvSpPr>
            <p:cNvPr id="30" name="文本框 29"/>
            <p:cNvSpPr txBox="1"/>
            <p:nvPr/>
          </p:nvSpPr>
          <p:spPr>
            <a:xfrm>
              <a:off x="9090" y="9104"/>
              <a:ext cx="4869" cy="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PC</a:t>
              </a:r>
              <a:r>
                <a:rPr kumimoji="0" lang="zh-CN" altLang="en-US" sz="1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端：软件首页软件右下角进入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5748020" y="1179830"/>
            <a:ext cx="2938780" cy="2379345"/>
            <a:chOff x="9090" y="1662"/>
            <a:chExt cx="4869" cy="3942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090" y="1662"/>
              <a:ext cx="4866" cy="3391"/>
            </a:xfrm>
            <a:prstGeom prst="roundRect">
              <a:avLst>
                <a:gd name="adj" fmla="val 2706"/>
              </a:avLst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9090" y="5045"/>
              <a:ext cx="4869" cy="5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APP</a:t>
              </a:r>
              <a:r>
                <a:rPr kumimoji="0" lang="zh-CN" altLang="en-US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" panose="020B0500000000000000" charset="-122"/>
                  <a:ea typeface="思源黑体" panose="020B0500000000000000" charset="-122"/>
                  <a:cs typeface="思源黑体" panose="020B0500000000000000" charset="-122"/>
                </a:rPr>
                <a:t>端：软件首页中间位置</a:t>
              </a: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6332855" y="5489575"/>
            <a:ext cx="17691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思源黑体" panose="020B0500000000000000" charset="-122"/>
                <a:ea typeface="思源黑体" panose="020B0500000000000000" charset="-122"/>
                <a:cs typeface="+mn-cs"/>
                <a:sym typeface="+mn-ea"/>
              </a:rPr>
              <a:t>报名方式</a:t>
            </a: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7ED7D62-B71B-48A3-9839-C885A5E672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BFFF686-BA24-487B-A991-18AECF4CE0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428750" y="5713169"/>
            <a:ext cx="9334500" cy="461388"/>
          </a:xfrm>
        </p:spPr>
        <p:txBody>
          <a:bodyPr/>
          <a:lstStyle/>
          <a:p>
            <a:r>
              <a:rPr lang="zh-CN" altLang="en-US" dirty="0"/>
              <a:t>对市场来说，最为关键的是周四表现（节前卖出效应最严重，但资金可能在此布局）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D1BC120A-2BAE-4842-9059-F1B4A1D90E4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" r="130"/>
          <a:stretch/>
        </p:blipFill>
        <p:spPr>
          <a:xfrm>
            <a:off x="1127125" y="1865270"/>
            <a:ext cx="6206929" cy="3500480"/>
          </a:xfrm>
        </p:spPr>
      </p:pic>
      <p:sp>
        <p:nvSpPr>
          <p:cNvPr id="7" name="矩形: 圆角 6">
            <a:extLst>
              <a:ext uri="{FF2B5EF4-FFF2-40B4-BE49-F238E27FC236}">
                <a16:creationId xmlns:a16="http://schemas.microsoft.com/office/drawing/2014/main" id="{85A3B0E4-B890-4D06-A0CF-36EE6DB9CB67}"/>
              </a:ext>
            </a:extLst>
          </p:cNvPr>
          <p:cNvSpPr/>
          <p:nvPr/>
        </p:nvSpPr>
        <p:spPr>
          <a:xfrm>
            <a:off x="7543800" y="1858569"/>
            <a:ext cx="3345180" cy="3653231"/>
          </a:xfrm>
          <a:prstGeom prst="roundRect">
            <a:avLst>
              <a:gd name="adj" fmla="val 2228"/>
            </a:avLst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922B6C5-7FF6-4ED7-B0D7-657ED4F42633}"/>
              </a:ext>
            </a:extLst>
          </p:cNvPr>
          <p:cNvSpPr txBox="1"/>
          <p:nvPr/>
        </p:nvSpPr>
        <p:spPr>
          <a:xfrm>
            <a:off x="7677150" y="1972153"/>
            <a:ext cx="3095625" cy="3395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指数再次冲击</a:t>
            </a:r>
            <a:r>
              <a:rPr lang="en-US" altLang="zh-CN" sz="16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3100,</a:t>
            </a:r>
            <a:r>
              <a:rPr lang="zh-CN" altLang="en-US" sz="16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接下来就看</a:t>
            </a:r>
            <a:r>
              <a:rPr lang="en-US" altLang="zh-CN" sz="16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3100</a:t>
            </a:r>
            <a:r>
              <a:rPr lang="zh-CN" altLang="en-US" sz="16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的拉锯战；</a:t>
            </a:r>
            <a:endParaRPr lang="en-US" altLang="zh-CN" sz="1600" spc="15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资金量能：量能少</a:t>
            </a:r>
            <a:r>
              <a:rPr lang="en-US" altLang="zh-CN" sz="16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100</a:t>
            </a:r>
            <a:r>
              <a:rPr lang="zh-CN" altLang="en-US" sz="16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多亿，流动资金翻绿，量能没下</a:t>
            </a:r>
            <a:r>
              <a:rPr lang="en-US" altLang="zh-CN" sz="16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5000</a:t>
            </a:r>
            <a:r>
              <a:rPr lang="zh-CN" altLang="en-US" sz="1600" spc="15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，极端的下跌容易反抽；</a:t>
            </a:r>
            <a:endParaRPr lang="en-US" altLang="zh-CN" sz="1600" spc="15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节奏：即使仍处于金叉初期，但并无较好的重仓抄底机会，看到符合盈利模式的个股方可布局。</a:t>
            </a:r>
            <a:endParaRPr lang="en-US" altLang="zh-CN" sz="1600" spc="150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29329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>
            <a:extLst>
              <a:ext uri="{FF2B5EF4-FFF2-40B4-BE49-F238E27FC236}">
                <a16:creationId xmlns:a16="http://schemas.microsoft.com/office/drawing/2014/main" id="{F51AD9A5-22CB-4826-847C-E1D5328116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sz="2800" dirty="0"/>
              <a:t>关注市场情绪及龙头方向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96EEFF8-F9DE-49D0-B193-D1BC47CB1C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304899"/>
            <a:ext cx="7820008" cy="828081"/>
          </a:xfrm>
        </p:spPr>
        <p:txBody>
          <a:bodyPr/>
          <a:lstStyle/>
          <a:p>
            <a:r>
              <a:rPr lang="zh-CN" altLang="en-US" dirty="0"/>
              <a:t>接龙不止，行情不止</a:t>
            </a:r>
            <a:endParaRPr lang="en-US" altLang="zh-CN" dirty="0"/>
          </a:p>
          <a:p>
            <a:r>
              <a:rPr lang="zh-CN" altLang="en-US" dirty="0"/>
              <a:t>关注光伏、房地产、热泵、大消费、医药方向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68C3720-F043-4D54-AC05-F68E6BFFCB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7797" y="1828800"/>
            <a:ext cx="5395006" cy="3034691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0146E396-8E71-4597-9D16-0EF22C5EAE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14175" y="1785062"/>
            <a:ext cx="2847919" cy="307843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3217112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B5E5ABF-A5CB-4576-BF12-8E413E0922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私募的仓位表现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F9A669E-E5AA-4A02-9F24-88E7478C8F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260065"/>
            <a:ext cx="7820008" cy="544401"/>
          </a:xfrm>
        </p:spPr>
        <p:txBody>
          <a:bodyPr/>
          <a:lstStyle/>
          <a:p>
            <a:r>
              <a:rPr lang="zh-CN" altLang="en-US" dirty="0"/>
              <a:t>资金的背后也是人，也会追涨杀跌，也会跟风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69DB804D-B1B1-4A77-8FC3-1B71038C2D8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" b="119"/>
          <a:stretch/>
        </p:blipFill>
        <p:spPr>
          <a:xfrm>
            <a:off x="1600272" y="2639505"/>
            <a:ext cx="3622794" cy="1578990"/>
          </a:xfr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9B3DA11-EF60-474E-90D0-A31A1F9AB1FF}"/>
              </a:ext>
            </a:extLst>
          </p:cNvPr>
          <p:cNvSpPr txBox="1"/>
          <p:nvPr/>
        </p:nvSpPr>
        <p:spPr>
          <a:xfrm>
            <a:off x="1748748" y="4393710"/>
            <a:ext cx="3091990" cy="349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1400" spc="150" dirty="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来源：中国证券报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74714145-8B36-4F64-81E9-C27E49D2BE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459" y="2114579"/>
            <a:ext cx="5398416" cy="26288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椭圆 3">
            <a:extLst>
              <a:ext uri="{FF2B5EF4-FFF2-40B4-BE49-F238E27FC236}">
                <a16:creationId xmlns:a16="http://schemas.microsoft.com/office/drawing/2014/main" id="{D62F3C02-98CE-4127-BAC7-FB3C7BF33CD9}"/>
              </a:ext>
            </a:extLst>
          </p:cNvPr>
          <p:cNvSpPr/>
          <p:nvPr/>
        </p:nvSpPr>
        <p:spPr>
          <a:xfrm>
            <a:off x="9671050" y="3740150"/>
            <a:ext cx="82550" cy="431800"/>
          </a:xfrm>
          <a:prstGeom prst="ellipse">
            <a:avLst/>
          </a:prstGeom>
          <a:noFill/>
          <a:ln w="12700" cap="flat" cmpd="sng" algn="ctr">
            <a:solidFill>
              <a:srgbClr val="F31BF3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D4F7AAFF-318D-4083-AE1F-20E7E6463998}"/>
              </a:ext>
            </a:extLst>
          </p:cNvPr>
          <p:cNvSpPr txBox="1"/>
          <p:nvPr/>
        </p:nvSpPr>
        <p:spPr>
          <a:xfrm>
            <a:off x="9400835" y="4107983"/>
            <a:ext cx="622980" cy="221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en-US" altLang="zh-CN" sz="700" spc="150" dirty="0">
                <a:solidFill>
                  <a:srgbClr val="F31BF3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79.60%</a:t>
            </a:r>
            <a:endParaRPr lang="zh-CN" altLang="en-US" sz="700" spc="150" dirty="0">
              <a:solidFill>
                <a:srgbClr val="F31BF3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9288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179B2A12-0AA4-432E-90B1-B915306C15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政策无忧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457A735-71DF-47F4-A9AD-EA6697396468}"/>
              </a:ext>
            </a:extLst>
          </p:cNvPr>
          <p:cNvSpPr txBox="1"/>
          <p:nvPr/>
        </p:nvSpPr>
        <p:spPr>
          <a:xfrm>
            <a:off x="1935637" y="1930050"/>
            <a:ext cx="8320726" cy="3856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26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日，央行在公开市场实现净投放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1330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亿元的逆回购→解决季末资金利率抬升带来的流动性弱问题；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26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日，央行称金融稳定保障基金基础框架初步建立，并有一定资金积累→利好金融市场。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国务院召开常务会议，个人</a:t>
            </a:r>
            <a:r>
              <a:rPr lang="zh-CN" altLang="en-US" b="1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养老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金税收政策落地，投资收益暂不征税，领取收入实际税负由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7.5%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降为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3%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，有利于进一步促进国内经济的复苏。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9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月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5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日，央行宣布自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2022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年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9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月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15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日起，下调金融机构外汇存款准备金率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个百分点，即外汇存款准备金率由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8%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下调至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6%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。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9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月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26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日，央行宣布，决定自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2022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年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9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月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28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日起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，将远期售汇业务的外汇风险准备金率从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0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上调至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20%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→央行警告“炒汇”行为，久赌必输。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E0F8517-1A45-4069-BF2C-8777960FEE09}"/>
              </a:ext>
            </a:extLst>
          </p:cNvPr>
          <p:cNvSpPr txBox="1"/>
          <p:nvPr/>
        </p:nvSpPr>
        <p:spPr>
          <a:xfrm>
            <a:off x="4625418" y="5903286"/>
            <a:ext cx="2941164" cy="3129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12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来源：证券时报</a:t>
            </a:r>
          </a:p>
        </p:txBody>
      </p:sp>
    </p:spTree>
    <p:extLst>
      <p:ext uri="{BB962C8B-B14F-4D97-AF65-F5344CB8AC3E}">
        <p14:creationId xmlns:p14="http://schemas.microsoft.com/office/powerpoint/2010/main" val="1870715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2BE734D-DF61-4F59-B36E-F19082B4F93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传说中的“窗口指导”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A4FE5E0-93B9-45C3-B235-7C09E39807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413006"/>
            <a:ext cx="7820008" cy="1012991"/>
          </a:xfrm>
        </p:spPr>
        <p:txBody>
          <a:bodyPr/>
          <a:lstStyle/>
          <a:p>
            <a:pPr algn="ctr"/>
            <a:r>
              <a:rPr lang="zh-CN" altLang="en-US" dirty="0"/>
              <a:t>舆情把控：疫情差→经济差、股市差→领导</a:t>
            </a:r>
            <a:r>
              <a:rPr lang="en-US" altLang="zh-CN" dirty="0"/>
              <a:t>……</a:t>
            </a:r>
          </a:p>
          <a:p>
            <a:pPr algn="ctr"/>
            <a:r>
              <a:rPr lang="zh-CN" altLang="en-US" dirty="0"/>
              <a:t>相对来说，股市的状态是最好把控的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ED506B4-F6BA-4380-8021-78C79DE6E1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92" r="3768"/>
          <a:stretch/>
        </p:blipFill>
        <p:spPr>
          <a:xfrm>
            <a:off x="4573964" y="1869820"/>
            <a:ext cx="3044072" cy="325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67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AF9548D-0D91-42BD-99BF-D3D42879DB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节奏方向</a:t>
            </a:r>
          </a:p>
        </p:txBody>
      </p:sp>
    </p:spTree>
    <p:extLst>
      <p:ext uri="{BB962C8B-B14F-4D97-AF65-F5344CB8AC3E}">
        <p14:creationId xmlns:p14="http://schemas.microsoft.com/office/powerpoint/2010/main" val="3074206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E7C738A-52FD-44E3-87DC-E5956F1CEB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选股操作节奏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BB392FF-227E-4DE2-BCB9-401B7F2379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39240" y="5725119"/>
            <a:ext cx="9113520" cy="544401"/>
          </a:xfrm>
        </p:spPr>
        <p:txBody>
          <a:bodyPr/>
          <a:lstStyle/>
          <a:p>
            <a:r>
              <a:rPr lang="zh-CN" altLang="en-US" dirty="0"/>
              <a:t>牛熊线再次齐齐向下，前期死叉破位延续的轻仓策略比较舒服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0684D6F8-7755-4F1C-A773-64A0D83FD7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/>
        </p:blipFill>
        <p:spPr>
          <a:xfrm>
            <a:off x="2766508" y="1827101"/>
            <a:ext cx="6663600" cy="3733200"/>
          </a:xfrm>
        </p:spPr>
      </p:pic>
    </p:spTree>
    <p:extLst>
      <p:ext uri="{BB962C8B-B14F-4D97-AF65-F5344CB8AC3E}">
        <p14:creationId xmlns:p14="http://schemas.microsoft.com/office/powerpoint/2010/main" val="4288177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MmZlNWEyYjk1ZmQxZTAxMTM3YmI3YjdlYzA5MzM4Mzk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496,&quot;width&quot;:2198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精讲主题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70F4C"/>
      </a:accent1>
      <a:accent2>
        <a:srgbClr val="ECD10A"/>
      </a:accent2>
      <a:accent3>
        <a:srgbClr val="1E0A94"/>
      </a:accent3>
      <a:accent4>
        <a:srgbClr val="074D93"/>
      </a:accent4>
      <a:accent5>
        <a:srgbClr val="57AADD"/>
      </a:accent5>
      <a:accent6>
        <a:srgbClr val="8EBFDB"/>
      </a:accent6>
      <a:hlink>
        <a:srgbClr val="F70F4C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>
            <a:alpha val="70000"/>
          </a:schemeClr>
        </a:solidFill>
        <a:ln>
          <a:noFill/>
        </a:ln>
      </a:spPr>
      <a:bodyPr rtlCol="0" anchor="ctr"/>
      <a:lstStyle>
        <a:defPPr algn="ctr">
          <a:defRPr sz="16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1000"/>
          </a:spcBef>
          <a:defRPr dirty="0">
            <a:solidFill>
              <a:schemeClr val="tx1">
                <a:lumMod val="85000"/>
                <a:lumOff val="1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精讲主题" id="{BFB550E1-ACBE-413E-A97D-2E05940D34C5}" vid="{29AF6291-4B6D-40B4-82BE-5BE76205869C}"/>
    </a:ext>
  </a:extLst>
</a:theme>
</file>

<file path=ppt/theme/theme3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70F4C"/>
      </a:accent1>
      <a:accent2>
        <a:srgbClr val="ECD10A"/>
      </a:accent2>
      <a:accent3>
        <a:srgbClr val="1E0A94"/>
      </a:accent3>
      <a:accent4>
        <a:srgbClr val="074D93"/>
      </a:accent4>
      <a:accent5>
        <a:srgbClr val="57AADD"/>
      </a:accent5>
      <a:accent6>
        <a:srgbClr val="8EBFDB"/>
      </a:accent6>
      <a:hlink>
        <a:srgbClr val="F70F4C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3">
            <a:alpha val="70000"/>
          </a:schemeClr>
        </a:solidFill>
        <a:ln>
          <a:noFill/>
        </a:ln>
      </a:spPr>
      <a:bodyPr rtlCol="0" anchor="ctr"/>
      <a:lstStyle>
        <a:defPPr algn="ctr">
          <a:defRPr sz="16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1000"/>
          </a:spcBef>
          <a:defRPr dirty="0">
            <a:solidFill>
              <a:schemeClr val="tx1">
                <a:lumMod val="85000"/>
                <a:lumOff val="15000"/>
              </a:schemeClr>
            </a:solidFill>
            <a:latin typeface="微软雅黑" panose="020B0503020204020204" charset="-122"/>
            <a:ea typeface="微软雅黑" panose="020B050302020402020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/>
            </a:gs>
            <a:gs pos="100000">
              <a:schemeClr val="phClr">
                <a:lumMod val="85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7861</TotalTime>
  <Words>1011</Words>
  <Application>Microsoft Office PowerPoint</Application>
  <PresentationFormat>宽屏</PresentationFormat>
  <Paragraphs>96</Paragraphs>
  <Slides>21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5</vt:i4>
      </vt:variant>
      <vt:variant>
        <vt:lpstr>幻灯片标题</vt:lpstr>
      </vt:variant>
      <vt:variant>
        <vt:i4>21</vt:i4>
      </vt:variant>
    </vt:vector>
  </HeadingPairs>
  <TitlesOfParts>
    <vt:vector size="41" baseType="lpstr">
      <vt:lpstr>Helvetica Neue</vt:lpstr>
      <vt:lpstr>Noto Sans S Chinese Black</vt:lpstr>
      <vt:lpstr>Noto Sans S Chinese Medium</vt:lpstr>
      <vt:lpstr>Noto Sans S Chinese Regular</vt:lpstr>
      <vt:lpstr>等线</vt:lpstr>
      <vt:lpstr>思源黑体</vt:lpstr>
      <vt:lpstr>思源黑体 CN Heavy</vt:lpstr>
      <vt:lpstr>思源黑体 CN Normal</vt:lpstr>
      <vt:lpstr>微软雅黑</vt:lpstr>
      <vt:lpstr>微软雅黑</vt:lpstr>
      <vt:lpstr>Arial</vt:lpstr>
      <vt:lpstr>Calibri</vt:lpstr>
      <vt:lpstr>Roboto</vt:lpstr>
      <vt:lpstr>Segoe UI</vt:lpstr>
      <vt:lpstr>Wingdings</vt:lpstr>
      <vt:lpstr>Office 主题​​</vt:lpstr>
      <vt:lpstr>精讲主题</vt:lpstr>
      <vt:lpstr>包图主题2</vt:lpstr>
      <vt:lpstr>1_Office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十二 猪肠</cp:lastModifiedBy>
  <cp:revision>412</cp:revision>
  <dcterms:created xsi:type="dcterms:W3CDTF">2019-06-19T02:08:00Z</dcterms:created>
  <dcterms:modified xsi:type="dcterms:W3CDTF">2022-09-29T01:31:38Z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EBF8DB5FD94B49F7B17BC65F9BA08668</vt:lpwstr>
  </property>
</Properties>
</file>