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868" r:id="rId2"/>
    <p:sldId id="877" r:id="rId3"/>
    <p:sldId id="1230" r:id="rId4"/>
    <p:sldId id="1239" r:id="rId5"/>
    <p:sldId id="1231" r:id="rId6"/>
    <p:sldId id="1234" r:id="rId7"/>
    <p:sldId id="1162" r:id="rId8"/>
    <p:sldId id="1173" r:id="rId9"/>
    <p:sldId id="1232" r:id="rId10"/>
    <p:sldId id="1224" r:id="rId11"/>
    <p:sldId id="1163" r:id="rId12"/>
    <p:sldId id="1154" r:id="rId13"/>
    <p:sldId id="1201" r:id="rId14"/>
    <p:sldId id="1237" r:id="rId15"/>
    <p:sldId id="1236" r:id="rId16"/>
    <p:sldId id="1174" r:id="rId17"/>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4B51B9C-2394-4000-B978-C54F0EA5A971}">
          <p14:sldIdLst>
            <p14:sldId id="868"/>
          </p14:sldIdLst>
        </p14:section>
        <p14:section name="盘面环境" id="{0FAB2159-73A3-4A3D-BF11-FAB3EBC96C18}">
          <p14:sldIdLst>
            <p14:sldId id="877"/>
            <p14:sldId id="1230"/>
            <p14:sldId id="1239"/>
            <p14:sldId id="1231"/>
            <p14:sldId id="1234"/>
            <p14:sldId id="1162"/>
            <p14:sldId id="1173"/>
            <p14:sldId id="1232"/>
            <p14:sldId id="1224"/>
            <p14:sldId id="1163"/>
            <p14:sldId id="1154"/>
            <p14:sldId id="1201"/>
            <p14:sldId id="1237"/>
            <p14:sldId id="1236"/>
          </p14:sldIdLst>
        </p14:section>
        <p14:section name="无标题节" id="{5F52EC0A-C796-4C5F-8D81-8C50DD54411E}">
          <p14:sldIdLst>
            <p14:sldId id="1174"/>
          </p14:sldIdLst>
        </p14:section>
      </p14:sectionLst>
    </p:ext>
    <p:ext uri="{EFAFB233-063F-42B5-8137-9DF3F51BA10A}">
      <p15:sldGuideLst xmlns:p15="http://schemas.microsoft.com/office/powerpoint/2012/main">
        <p15:guide id="1" pos="6947" userDrawn="1">
          <p15:clr>
            <a:srgbClr val="A4A3A4"/>
          </p15:clr>
        </p15:guide>
        <p15:guide id="4" pos="710" userDrawn="1">
          <p15:clr>
            <a:srgbClr val="A4A3A4"/>
          </p15:clr>
        </p15:guide>
        <p15:guide id="5" orient="horz" pos="216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1BF3"/>
    <a:srgbClr val="4E83FA"/>
    <a:srgbClr val="FFFA9D"/>
    <a:srgbClr val="FFFFFF"/>
    <a:srgbClr val="ED000E"/>
    <a:srgbClr val="FF4E00"/>
    <a:srgbClr val="FF7900"/>
    <a:srgbClr val="0089CF"/>
    <a:srgbClr val="8ED85C"/>
    <a:srgbClr val="00C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5558" autoAdjust="0"/>
  </p:normalViewPr>
  <p:slideViewPr>
    <p:cSldViewPr snapToGrid="0" showGuides="1">
      <p:cViewPr>
        <p:scale>
          <a:sx n="100" d="100"/>
          <a:sy n="100" d="100"/>
        </p:scale>
        <p:origin x="546" y="120"/>
      </p:cViewPr>
      <p:guideLst>
        <p:guide pos="6947"/>
        <p:guide pos="710"/>
        <p:guide orient="horz" pos="2160"/>
        <p:guide pos="3840"/>
      </p:guideLst>
    </p:cSldViewPr>
  </p:slideViewPr>
  <p:notesTextViewPr>
    <p:cViewPr>
      <p:scale>
        <a:sx n="200" d="100"/>
        <a:sy n="2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2024/9/29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2024/9/29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4</a:t>
            </a:fld>
            <a:endParaRPr lang="zh-CN" altLang="en-US"/>
          </a:p>
        </p:txBody>
      </p:sp>
    </p:spTree>
    <p:extLst>
      <p:ext uri="{BB962C8B-B14F-4D97-AF65-F5344CB8AC3E}">
        <p14:creationId xmlns:p14="http://schemas.microsoft.com/office/powerpoint/2010/main" val="50948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C8C8"/>
                </a:solidFill>
                <a:effectLst/>
              </a:rPr>
              <a:t>https://activity.n8n8.cn/link/lhtj-zmk</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5</a:t>
            </a:fld>
            <a:endParaRPr lang="zh-CN" altLang="en-US"/>
          </a:p>
        </p:txBody>
      </p:sp>
    </p:spTree>
    <p:extLst>
      <p:ext uri="{BB962C8B-B14F-4D97-AF65-F5344CB8AC3E}">
        <p14:creationId xmlns:p14="http://schemas.microsoft.com/office/powerpoint/2010/main" val="74996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dirty="0">
                <a:solidFill>
                  <a:srgbClr val="00C8C8"/>
                </a:solidFill>
                <a:effectLst/>
              </a:rPr>
              <a:t>https://activity.n8n8.cn/link/lhtj-zmk</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1" name="图片 10" descr="正文页 深蓝色"/>
          <p:cNvPicPr>
            <a:picLocks noChangeAspect="1"/>
          </p:cNvPicPr>
          <p:nvPr userDrawn="1"/>
        </p:nvPicPr>
        <p:blipFill>
          <a:blip r:embed="rId2"/>
          <a:stretch>
            <a:fillRect/>
          </a:stretch>
        </p:blipFill>
        <p:spPr>
          <a:xfrm>
            <a:off x="0" y="0"/>
            <a:ext cx="12192000" cy="6858000"/>
          </a:xfrm>
          <a:prstGeom prst="rect">
            <a:avLst/>
          </a:prstGeom>
        </p:spPr>
      </p:pic>
      <p:sp>
        <p:nvSpPr>
          <p:cNvPr id="10" name="文本框 9"/>
          <p:cNvSpPr txBox="1"/>
          <p:nvPr userDrawn="1"/>
        </p:nvSpPr>
        <p:spPr>
          <a:xfrm>
            <a:off x="1857376" y="6606813"/>
            <a:ext cx="8477250" cy="261610"/>
          </a:xfrm>
          <a:prstGeom prst="rect">
            <a:avLst/>
          </a:prstGeom>
          <a:noFill/>
        </p:spPr>
        <p:txBody>
          <a:bodyPr wrap="square" rtlCol="0">
            <a:spAutoFit/>
          </a:bodyPr>
          <a:lstStyle/>
          <a:p>
            <a:pPr marL="0" algn="ctr" defTabSz="914400" rtl="0" eaLnBrk="1" latinLnBrk="0" hangingPunct="1"/>
            <a:r>
              <a:rPr lang="zh-CN" altLang="en-US" sz="1050" kern="1200" dirty="0">
                <a:solidFill>
                  <a:schemeClr val="bg1">
                    <a:lumMod val="65000"/>
                  </a:schemeClr>
                </a:solidFill>
                <a:latin typeface="+mn-lt"/>
                <a:ea typeface="+mn-ea"/>
                <a:cs typeface="+mn-cs"/>
              </a:rPr>
              <a:t>风险提示：观点基于软件数据与理论模型分析，仅供参考，不构成买卖建议，市场有风险，投资需谨慎</a:t>
            </a:r>
          </a:p>
        </p:txBody>
      </p:sp>
      <p:sp>
        <p:nvSpPr>
          <p:cNvPr id="4" name="文本占位符 7"/>
          <p:cNvSpPr>
            <a:spLocks noGrp="1"/>
          </p:cNvSpPr>
          <p:nvPr>
            <p:ph type="body" sz="quarter" idx="10"/>
          </p:nvPr>
        </p:nvSpPr>
        <p:spPr>
          <a:xfrm>
            <a:off x="3294743" y="508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u="none" strike="noStrike" kern="1200" cap="none" spc="600" normalizeH="0" baseline="0" dirty="0">
                <a:gradFill>
                  <a:gsLst>
                    <a:gs pos="0">
                      <a:srgbClr val="FFFDF3"/>
                    </a:gs>
                    <a:gs pos="100000">
                      <a:srgbClr val="FEFAB9"/>
                    </a:gs>
                  </a:gsLst>
                  <a:lin ang="5400000" scaled="0"/>
                </a:gradFill>
                <a:uFillTx/>
                <a:latin typeface="思源黑体 CN Heavy" panose="020B0A00000000000000" charset="-122"/>
                <a:ea typeface="思源黑体 CN Heavy" panose="020B0A00000000000000" charset="-122"/>
                <a:cs typeface="+mn-cs"/>
              </a:defRPr>
            </a:lvl1pPr>
          </a:lstStyle>
          <a:p>
            <a:pPr marL="0" lvl="0" indent="0" algn="ctr" defTabSz="914400" rtl="0" eaLnBrk="1" fontAlgn="auto" latinLnBrk="0" hangingPunct="1">
              <a:lnSpc>
                <a:spcPct val="120000"/>
              </a:lnSpc>
              <a:spcBef>
                <a:spcPts val="0"/>
              </a:spcBef>
              <a:spcAft>
                <a:spcPts val="1000"/>
              </a:spcAft>
              <a:buFont typeface="Arial" panose="020B0604020202020204" pitchFamily="34" charset="0"/>
              <a:buNone/>
            </a:pPr>
            <a:endParaRPr lang="zh-CN" altLang="en-US" dirty="0"/>
          </a:p>
        </p:txBody>
      </p:sp>
      <p:sp>
        <p:nvSpPr>
          <p:cNvPr id="5" name="文本占位符 11"/>
          <p:cNvSpPr>
            <a:spLocks noGrp="1"/>
          </p:cNvSpPr>
          <p:nvPr>
            <p:ph type="body" sz="quarter" idx="11"/>
          </p:nvPr>
        </p:nvSpPr>
        <p:spPr>
          <a:xfrm>
            <a:off x="2185996" y="5771152"/>
            <a:ext cx="7820008" cy="477575"/>
          </a:xfrm>
          <a:prstGeom prst="rect">
            <a:avLst/>
          </a:prstGeom>
        </p:spPr>
        <p:txBody>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b="1" u="none" strike="noStrike" kern="100" cap="none" spc="150" normalizeH="0" baseline="0" dirty="0">
                <a:solidFill>
                  <a:srgbClr val="C00000"/>
                </a:solidFill>
                <a:effectLst/>
                <a:uFillTx/>
                <a:latin typeface="思源黑体 CN Normal" panose="020B0400000000000000" pitchFamily="34" charset="-122"/>
                <a:ea typeface="思源黑体 CN Normal" panose="020B0400000000000000" pitchFamily="34" charset="-122"/>
                <a:cs typeface="Times New Roman" panose="02020603050405020304" pitchFamily="18" charset="0"/>
              </a:defRPr>
            </a:lvl1pPr>
          </a:lstStyle>
          <a:p>
            <a:pPr lvl="0"/>
            <a:endParaRPr lang="zh-CN" altLang="en-US" dirty="0"/>
          </a:p>
        </p:txBody>
      </p:sp>
      <p:sp>
        <p:nvSpPr>
          <p:cNvPr id="6" name="图片占位符 15"/>
          <p:cNvSpPr>
            <a:spLocks noGrp="1"/>
          </p:cNvSpPr>
          <p:nvPr>
            <p:ph type="pic" sz="quarter" idx="12"/>
          </p:nvPr>
        </p:nvSpPr>
        <p:spPr>
          <a:xfrm>
            <a:off x="2007984" y="1023565"/>
            <a:ext cx="8180648" cy="4583108"/>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4"/>
          <a:stretch>
            <a:fillRect/>
          </a:stretch>
        </p:blipFill>
        <p:spPr>
          <a:xfrm>
            <a:off x="0" y="0"/>
            <a:ext cx="12192000" cy="6858000"/>
          </a:xfrm>
          <a:prstGeom prst="rect">
            <a:avLst/>
          </a:prstGeom>
        </p:spPr>
      </p:pic>
      <p:sp>
        <p:nvSpPr>
          <p:cNvPr id="5" name="文本框 4"/>
          <p:cNvSpPr txBox="1"/>
          <p:nvPr userDrawn="1"/>
        </p:nvSpPr>
        <p:spPr>
          <a:xfrm>
            <a:off x="1714500" y="1605317"/>
            <a:ext cx="8763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4800" b="1" u="none" strike="noStrike" kern="1200" cap="none" spc="150" normalizeH="0" baseline="0" dirty="0">
                <a:gradFill flip="none" rotWithShape="1">
                  <a:gsLst>
                    <a:gs pos="100000">
                      <a:schemeClr val="bg1"/>
                    </a:gs>
                    <a:gs pos="0">
                      <a:schemeClr val="accent4">
                        <a:lumMod val="60000"/>
                        <a:lumOff val="40000"/>
                      </a:schemeClr>
                    </a:gs>
                  </a:gsLst>
                  <a:lin ang="16200000" scaled="1"/>
                  <a:tileRect/>
                </a:gradFill>
                <a:uFillTx/>
                <a:latin typeface="思源黑体 CN Heavy" panose="020B0A00000000000000" charset="-122"/>
                <a:ea typeface="思源黑体 CN Heavy" panose="020B0A00000000000000" charset="-122"/>
                <a:cs typeface="+mn-cs"/>
              </a:rPr>
              <a:t>唯有不断的学习</a:t>
            </a:r>
            <a:endParaRPr lang="en-US" altLang="zh-CN" sz="4800" b="1" u="none" strike="noStrike" kern="1200" cap="none" spc="150" normalizeH="0" baseline="0" dirty="0">
              <a:gradFill flip="none" rotWithShape="1">
                <a:gsLst>
                  <a:gs pos="100000">
                    <a:schemeClr val="bg1"/>
                  </a:gs>
                  <a:gs pos="0">
                    <a:schemeClr val="accent4">
                      <a:lumMod val="60000"/>
                      <a:lumOff val="40000"/>
                    </a:schemeClr>
                  </a:gs>
                </a:gsLst>
                <a:lin ang="16200000" scaled="1"/>
                <a:tileRect/>
              </a:gradFill>
              <a:uFillTx/>
              <a:latin typeface="思源黑体 CN Heavy" panose="020B0A00000000000000" charset="-122"/>
              <a:ea typeface="思源黑体 CN Heavy" panose="020B0A00000000000000" charset="-122"/>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4800" b="1" u="none" strike="noStrike" kern="1200" cap="none" spc="150" normalizeH="0" baseline="0" dirty="0">
                <a:gradFill flip="none" rotWithShape="1">
                  <a:gsLst>
                    <a:gs pos="100000">
                      <a:schemeClr val="bg1"/>
                    </a:gs>
                    <a:gs pos="0">
                      <a:schemeClr val="accent4">
                        <a:lumMod val="60000"/>
                        <a:lumOff val="40000"/>
                      </a:schemeClr>
                    </a:gs>
                  </a:gsLst>
                  <a:lin ang="16200000" scaled="1"/>
                  <a:tileRect/>
                </a:gradFill>
                <a:uFillTx/>
                <a:latin typeface="思源黑体 CN Heavy" panose="020B0A00000000000000" charset="-122"/>
                <a:ea typeface="思源黑体 CN Heavy" panose="020B0A00000000000000" charset="-122"/>
                <a:cs typeface="+mn-cs"/>
              </a:rPr>
              <a:t>才可以在股市里长期生存</a:t>
            </a:r>
          </a:p>
        </p:txBody>
      </p:sp>
      <p:sp>
        <p:nvSpPr>
          <p:cNvPr id="6" name="文本框 5"/>
          <p:cNvSpPr txBox="1"/>
          <p:nvPr userDrawn="1">
            <p:custDataLst>
              <p:tags r:id="rId1"/>
            </p:custDataLst>
          </p:nvPr>
        </p:nvSpPr>
        <p:spPr>
          <a:xfrm>
            <a:off x="2796223" y="3698806"/>
            <a:ext cx="6579235" cy="942975"/>
          </a:xfrm>
          <a:prstGeom prst="rect">
            <a:avLst/>
          </a:prstGeom>
          <a:noFill/>
        </p:spPr>
        <p:txBody>
          <a:bodyPr wrap="square" rtlCol="0">
            <a:noAutofit/>
          </a:bodyPr>
          <a:lstStyle/>
          <a:p>
            <a:pPr algn="just">
              <a:lnSpc>
                <a:spcPct val="110000"/>
              </a:lnSpc>
            </a:pPr>
            <a:r>
              <a:rPr lang="zh-CN" altLang="en-US" sz="1600" b="1" dirty="0">
                <a:gradFill>
                  <a:gsLst>
                    <a:gs pos="0">
                      <a:srgbClr val="E6EEFF"/>
                    </a:gs>
                    <a:gs pos="100000">
                      <a:srgbClr val="AECCFD"/>
                    </a:gs>
                  </a:gsLst>
                  <a:lin ang="5400000" scaled="0"/>
                </a:gradFill>
                <a:latin typeface="思源黑体 CN Regular" panose="020B0500000000000000" charset="-122"/>
                <a:ea typeface="思源黑体 CN Regular" panose="020B0500000000000000" charset="-122"/>
                <a:cs typeface="思源黑体 CN Bold" panose="020B0800000000000000" charset="-122"/>
              </a:rPr>
              <a:t>我司所有工作人员均不允许推荐股票、不允许承诺收益、不允许代课理财、不允许合作分成、不允许私下收款，如您发现有任何违规行为，请立即拨打</a:t>
            </a:r>
            <a:r>
              <a:rPr lang="en-US" altLang="zh-CN" sz="1600" b="1" dirty="0">
                <a:gradFill>
                  <a:gsLst>
                    <a:gs pos="0">
                      <a:srgbClr val="E6EEFF"/>
                    </a:gs>
                    <a:gs pos="100000">
                      <a:srgbClr val="AECCFD"/>
                    </a:gs>
                  </a:gsLst>
                  <a:lin ang="5400000" scaled="0"/>
                </a:gradFill>
                <a:latin typeface="思源黑体 CN Regular" panose="020B0500000000000000" charset="-122"/>
                <a:ea typeface="思源黑体 CN Regular" panose="020B0500000000000000" charset="-122"/>
                <a:cs typeface="思源黑体 CN Bold" panose="020B0800000000000000" charset="-122"/>
              </a:rPr>
              <a:t>400-9088-988</a:t>
            </a:r>
            <a:r>
              <a:rPr lang="zh-CN" altLang="en-US" sz="1600" b="1" dirty="0">
                <a:gradFill>
                  <a:gsLst>
                    <a:gs pos="0">
                      <a:srgbClr val="E6EEFF"/>
                    </a:gs>
                    <a:gs pos="100000">
                      <a:srgbClr val="AECCFD"/>
                    </a:gs>
                  </a:gsLst>
                  <a:lin ang="5400000" scaled="0"/>
                </a:gradFill>
                <a:latin typeface="思源黑体 CN Regular" panose="020B0500000000000000" charset="-122"/>
                <a:ea typeface="思源黑体 CN Regular" panose="020B0500000000000000" charset="-122"/>
                <a:cs typeface="思源黑体 CN Bold" panose="020B0800000000000000" charset="-122"/>
              </a:rPr>
              <a:t>向我们举报！</a:t>
            </a:r>
          </a:p>
        </p:txBody>
      </p:sp>
      <p:sp>
        <p:nvSpPr>
          <p:cNvPr id="7" name="文本框 6"/>
          <p:cNvSpPr txBox="1"/>
          <p:nvPr userDrawn="1">
            <p:custDataLst>
              <p:tags r:id="rId2"/>
            </p:custDataLst>
          </p:nvPr>
        </p:nvSpPr>
        <p:spPr>
          <a:xfrm>
            <a:off x="2799398" y="4686254"/>
            <a:ext cx="6572885" cy="942975"/>
          </a:xfrm>
          <a:prstGeom prst="rect">
            <a:avLst/>
          </a:prstGeom>
          <a:noFill/>
        </p:spPr>
        <p:txBody>
          <a:bodyPr wrap="square" rtlCol="0">
            <a:noAutofit/>
          </a:bodyPr>
          <a:lstStyle/>
          <a:p>
            <a:pPr algn="just">
              <a:lnSpc>
                <a:spcPct val="130000"/>
              </a:lnSpc>
            </a:pPr>
            <a:r>
              <a:rPr lang="zh-CN" altLang="en-US" sz="1200" b="1" dirty="0">
                <a:gradFill>
                  <a:gsLst>
                    <a:gs pos="0">
                      <a:srgbClr val="E6EEFF"/>
                    </a:gs>
                    <a:gs pos="100000">
                      <a:srgbClr val="AECCFD"/>
                    </a:gs>
                  </a:gsLst>
                  <a:lin ang="5400000" scaled="0"/>
                </a:gradFill>
                <a:latin typeface="思源黑体 CN Regular" panose="020B0500000000000000" charset="-122"/>
                <a:ea typeface="思源黑体 CN Regular" panose="020B0500000000000000" charset="-122"/>
                <a:cs typeface="思源黑体 CN Bold" panose="020B0800000000000000" charset="-122"/>
              </a:rPr>
              <a:t>风险提示：所有信息及观点均来源于公开信息及经传软件信号显示，仅供参考，不构成最终投资依据，软件作为辅助参考工具，无法承诺收益，投资者应正视市场风险，自主做出投资决策并自行承担风险。投资有风险，入市需谨慎！</a:t>
            </a:r>
          </a:p>
        </p:txBody>
      </p:sp>
      <p:pic>
        <p:nvPicPr>
          <p:cNvPr id="9" name="图片 8" descr="55555"/>
          <p:cNvPicPr>
            <a:picLocks noChangeAspect="1"/>
          </p:cNvPicPr>
          <p:nvPr userDrawn="1"/>
        </p:nvPicPr>
        <p:blipFill>
          <a:blip r:embed="rId5"/>
          <a:stretch>
            <a:fillRect/>
          </a:stretch>
        </p:blipFill>
        <p:spPr>
          <a:xfrm>
            <a:off x="5425123" y="859110"/>
            <a:ext cx="1321435" cy="299720"/>
          </a:xfrm>
          <a:prstGeom prst="rect">
            <a:avLst/>
          </a:prstGeom>
        </p:spPr>
      </p:pic>
      <p:cxnSp>
        <p:nvCxnSpPr>
          <p:cNvPr id="10" name="直接连接符 9"/>
          <p:cNvCxnSpPr/>
          <p:nvPr userDrawn="1"/>
        </p:nvCxnSpPr>
        <p:spPr>
          <a:xfrm>
            <a:off x="2641600" y="3225777"/>
            <a:ext cx="6908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notesSlide" Target="../notesSlides/notesSlide1.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Layout" Target="../slideLayouts/slideLayout1.xml"/><Relationship Id="rId17" Type="http://schemas.openxmlformats.org/officeDocument/2006/relationships/image" Target="../media/image2.png"/><Relationship Id="rId2" Type="http://schemas.openxmlformats.org/officeDocument/2006/relationships/tags" Target="../tags/tag6.xml"/><Relationship Id="rId16" Type="http://schemas.openxmlformats.org/officeDocument/2006/relationships/image" Target="../media/image8.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7.pn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14"/>
          <a:stretch>
            <a:fillRect/>
          </a:stretch>
        </p:blipFill>
        <p:spPr>
          <a:xfrm>
            <a:off x="-1270" y="318"/>
            <a:ext cx="12194540" cy="6857365"/>
          </a:xfrm>
          <a:prstGeom prst="rect">
            <a:avLst/>
          </a:prstGeom>
        </p:spPr>
      </p:pic>
      <p:pic>
        <p:nvPicPr>
          <p:cNvPr id="3" name="图片 2"/>
          <p:cNvPicPr>
            <a:picLocks noChangeAspect="1"/>
          </p:cNvPicPr>
          <p:nvPr/>
        </p:nvPicPr>
        <p:blipFill>
          <a:blip r:embed="rId15"/>
          <a:stretch>
            <a:fillRect/>
          </a:stretch>
        </p:blipFill>
        <p:spPr>
          <a:xfrm>
            <a:off x="0" y="-179110"/>
            <a:ext cx="12192000" cy="6858000"/>
          </a:xfrm>
          <a:prstGeom prst="rect">
            <a:avLst/>
          </a:prstGeom>
        </p:spPr>
      </p:pic>
      <p:pic>
        <p:nvPicPr>
          <p:cNvPr id="12" name="图片 11" descr="资源 4-8"/>
          <p:cNvPicPr>
            <a:picLocks noChangeAspect="1"/>
          </p:cNvPicPr>
          <p:nvPr/>
        </p:nvPicPr>
        <p:blipFill>
          <a:blip r:embed="rId16"/>
          <a:stretch>
            <a:fillRect/>
          </a:stretch>
        </p:blipFill>
        <p:spPr>
          <a:xfrm>
            <a:off x="0" y="4121150"/>
            <a:ext cx="12192000" cy="2736850"/>
          </a:xfrm>
          <a:prstGeom prst="rect">
            <a:avLst/>
          </a:prstGeom>
        </p:spPr>
      </p:pic>
      <p:sp>
        <p:nvSpPr>
          <p:cNvPr id="8" name="文本框 7"/>
          <p:cNvSpPr txBox="1"/>
          <p:nvPr/>
        </p:nvSpPr>
        <p:spPr>
          <a:xfrm>
            <a:off x="1555423" y="1665373"/>
            <a:ext cx="9081154"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紫旗回档战法</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强者恒强</a:t>
            </a:r>
          </a:p>
        </p:txBody>
      </p:sp>
      <p:pic>
        <p:nvPicPr>
          <p:cNvPr id="7" name="图片 6" descr="经传logo白色"/>
          <p:cNvPicPr>
            <a:picLocks noChangeAspect="1"/>
          </p:cNvPicPr>
          <p:nvPr/>
        </p:nvPicPr>
        <p:blipFill>
          <a:blip r:embed="rId17"/>
          <a:stretch>
            <a:fillRect/>
          </a:stretch>
        </p:blipFill>
        <p:spPr>
          <a:xfrm>
            <a:off x="5514915" y="798545"/>
            <a:ext cx="1162170" cy="262255"/>
          </a:xfrm>
          <a:prstGeom prst="rect">
            <a:avLst/>
          </a:prstGeom>
        </p:spPr>
      </p:pic>
      <p:grpSp>
        <p:nvGrpSpPr>
          <p:cNvPr id="6" name="组合 5"/>
          <p:cNvGrpSpPr/>
          <p:nvPr/>
        </p:nvGrpSpPr>
        <p:grpSpPr>
          <a:xfrm>
            <a:off x="3886197" y="3960253"/>
            <a:ext cx="4509135" cy="899739"/>
            <a:chOff x="3498844" y="5502275"/>
            <a:chExt cx="4509135" cy="899739"/>
          </a:xfrm>
        </p:grpSpPr>
        <p:sp>
          <p:nvSpPr>
            <p:cNvPr id="26" name="矩形 25"/>
            <p:cNvSpPr/>
            <p:nvPr/>
          </p:nvSpPr>
          <p:spPr>
            <a:xfrm>
              <a:off x="3536944" y="5523408"/>
              <a:ext cx="1963129"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2"/>
              </p:custDataLst>
            </p:nvPr>
          </p:nvSpPr>
          <p:spPr>
            <a:xfrm>
              <a:off x="3543294" y="5523408"/>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3"/>
              </p:custDataLst>
            </p:nvPr>
          </p:nvSpPr>
          <p:spPr>
            <a:xfrm>
              <a:off x="3498844" y="5530393"/>
              <a:ext cx="1143000" cy="36830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4"/>
              </p:custDataLst>
            </p:nvPr>
          </p:nvSpPr>
          <p:spPr>
            <a:xfrm>
              <a:off x="4547864" y="5518328"/>
              <a:ext cx="952209" cy="36830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nvGrpSpPr>
            <p:cNvPr id="30" name="组合 29"/>
            <p:cNvGrpSpPr/>
            <p:nvPr/>
          </p:nvGrpSpPr>
          <p:grpSpPr>
            <a:xfrm>
              <a:off x="3536944" y="6027606"/>
              <a:ext cx="4471035" cy="374408"/>
              <a:chOff x="7093" y="6616"/>
              <a:chExt cx="7859" cy="656"/>
            </a:xfrm>
          </p:grpSpPr>
          <p:sp>
            <p:nvSpPr>
              <p:cNvPr id="31" name="矩形 30"/>
              <p:cNvSpPr/>
              <p:nvPr>
                <p:custDataLst>
                  <p:tags r:id="rId8"/>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custDataLst>
                  <p:tags r:id="rId9"/>
                </p:custDataLst>
              </p:nvPr>
            </p:nvSpPr>
            <p:spPr>
              <a:xfrm>
                <a:off x="7105" y="6626"/>
                <a:ext cx="2519"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custDataLst>
                  <p:tags r:id="rId10"/>
                </p:custDataLst>
              </p:nvPr>
            </p:nvSpPr>
            <p:spPr>
              <a:xfrm>
                <a:off x="7360" y="6627"/>
                <a:ext cx="2009" cy="645"/>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sp>
            <p:nvSpPr>
              <p:cNvPr id="34" name="文本框 33"/>
              <p:cNvSpPr txBox="1"/>
              <p:nvPr>
                <p:custDataLst>
                  <p:tags r:id="rId11"/>
                </p:custDataLst>
              </p:nvPr>
            </p:nvSpPr>
            <p:spPr>
              <a:xfrm>
                <a:off x="10001" y="6616"/>
                <a:ext cx="4318" cy="645"/>
              </a:xfrm>
              <a:prstGeom prst="rect">
                <a:avLst/>
              </a:prstGeom>
              <a:noFill/>
            </p:spPr>
            <p:txBody>
              <a:bodyPr wrap="square" rtlCol="0">
                <a:spAutoFit/>
              </a:bodyPr>
              <a:lstStyle/>
              <a:p>
                <a:pPr algn="dist"/>
                <a:r>
                  <a:rPr lang="en-US" altLang="zh-CN" sz="1800" dirty="0">
                    <a:solidFill>
                      <a:srgbClr val="FFFFFF"/>
                    </a:solidFill>
                    <a:latin typeface="+mn-ea"/>
                  </a:rPr>
                  <a:t>A1120619100001</a:t>
                </a:r>
                <a:endParaRPr lang="en-US" altLang="zh-CN"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5"/>
              </p:custDataLst>
            </p:nvPr>
          </p:nvSpPr>
          <p:spPr>
            <a:xfrm>
              <a:off x="5827839" y="5524678"/>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6"/>
              </p:custDataLst>
            </p:nvPr>
          </p:nvSpPr>
          <p:spPr>
            <a:xfrm>
              <a:off x="5710205" y="5524678"/>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7"/>
              </p:custDataLst>
            </p:nvPr>
          </p:nvSpPr>
          <p:spPr>
            <a:xfrm>
              <a:off x="5690864" y="5537808"/>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6725041" y="5502275"/>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2024/9/29</a:t>
              </a:fld>
              <a:endParaRPr lang="zh-CN" altLang="en-US" dirty="0">
                <a:solidFill>
                  <a:schemeClr val="bg1"/>
                </a:solidFill>
                <a:latin typeface="思源黑体 CN Medium" panose="020B0600000000000000" charset="-122"/>
                <a:ea typeface="思源黑体 CN Medium" panose="020B0600000000000000" charset="-122"/>
              </a:endParaRPr>
            </a:p>
          </p:txBody>
        </p:sp>
      </p:grpSp>
      <p:sp>
        <p:nvSpPr>
          <p:cNvPr id="10" name="Rectangle 2">
            <a:extLst>
              <a:ext uri="{FF2B5EF4-FFF2-40B4-BE49-F238E27FC236}">
                <a16:creationId xmlns:a16="http://schemas.microsoft.com/office/drawing/2014/main" id="{19E3508F-69A2-4876-BA68-AE09260C82B0}"/>
              </a:ext>
            </a:extLst>
          </p:cNvPr>
          <p:cNvSpPr>
            <a:spLocks noChangeArrowheads="1"/>
          </p:cNvSpPr>
          <p:nvPr/>
        </p:nvSpPr>
        <p:spPr bwMode="auto">
          <a:xfrm>
            <a:off x="838200" y="3711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en-US" dirty="0"/>
              <a:t>盘中</a:t>
            </a:r>
            <a:r>
              <a:rPr lang="en-US" altLang="zh-CN" dirty="0"/>
              <a:t>--</a:t>
            </a:r>
            <a:r>
              <a:rPr lang="zh-CN" altLang="en-US" dirty="0"/>
              <a:t>盘后</a:t>
            </a:r>
          </a:p>
        </p:txBody>
      </p:sp>
      <p:pic>
        <p:nvPicPr>
          <p:cNvPr id="13" name="图片占位符 12"/>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4811" r="54525" b="57759"/>
          <a:stretch/>
        </p:blipFill>
        <p:spPr>
          <a:xfrm>
            <a:off x="1127125" y="1882139"/>
            <a:ext cx="4056407" cy="1878051"/>
          </a:xfrm>
        </p:spPr>
      </p:pic>
      <p:sp>
        <p:nvSpPr>
          <p:cNvPr id="9" name="文本占位符 8"/>
          <p:cNvSpPr>
            <a:spLocks noGrp="1"/>
          </p:cNvSpPr>
          <p:nvPr>
            <p:ph type="body" sz="quarter" idx="14"/>
          </p:nvPr>
        </p:nvSpPr>
        <p:spPr>
          <a:xfrm>
            <a:off x="3679825" y="5846886"/>
            <a:ext cx="4832350" cy="340405"/>
          </a:xfrm>
        </p:spPr>
        <p:txBody>
          <a:bodyPr/>
          <a:lstStyle/>
          <a:p>
            <a:pPr algn="ctr">
              <a:spcBef>
                <a:spcPts val="500"/>
              </a:spcBef>
              <a:spcAft>
                <a:spcPts val="0"/>
              </a:spcAft>
            </a:pPr>
            <a:r>
              <a:rPr lang="zh-CN" altLang="en-US" sz="1800" b="1" dirty="0">
                <a:solidFill>
                  <a:srgbClr val="C00000"/>
                </a:solidFill>
                <a:latin typeface="微软雅黑" panose="020B0503020204020204" charset="-122"/>
              </a:rPr>
              <a:t>盘后选板块</a:t>
            </a:r>
            <a:r>
              <a:rPr lang="en-US" altLang="zh-CN" sz="1800" b="1" dirty="0">
                <a:solidFill>
                  <a:srgbClr val="C00000"/>
                </a:solidFill>
                <a:latin typeface="微软雅黑" panose="020B0503020204020204" charset="-122"/>
              </a:rPr>
              <a:t>+</a:t>
            </a:r>
            <a:r>
              <a:rPr lang="zh-CN" altLang="en-US" sz="1800" b="1" dirty="0">
                <a:solidFill>
                  <a:srgbClr val="C00000"/>
                </a:solidFill>
                <a:latin typeface="微软雅黑" panose="020B0503020204020204" charset="-122"/>
              </a:rPr>
              <a:t>回档潜力股</a:t>
            </a:r>
          </a:p>
        </p:txBody>
      </p:sp>
      <p:sp>
        <p:nvSpPr>
          <p:cNvPr id="14" name="矩形: 圆角 13"/>
          <p:cNvSpPr/>
          <p:nvPr/>
        </p:nvSpPr>
        <p:spPr>
          <a:xfrm>
            <a:off x="4001568" y="3388182"/>
            <a:ext cx="1181964" cy="372008"/>
          </a:xfrm>
          <a:prstGeom prst="round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r>
              <a:rPr kumimoji="0" lang="en-US" altLang="zh-CN"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9</a:t>
            </a:r>
            <a:r>
              <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月</a:t>
            </a:r>
            <a:r>
              <a:rPr kumimoji="0" lang="en-US" altLang="zh-CN"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18</a:t>
            </a:r>
            <a:r>
              <a:rPr lang="zh-CN" altLang="en-US" sz="1600" kern="0" dirty="0">
                <a:solidFill>
                  <a:srgbClr val="FFFFFF"/>
                </a:solidFill>
                <a:latin typeface="Arial" panose="020B0604020202020204"/>
                <a:ea typeface="微软雅黑" panose="020B0503020204020204" charset="-122"/>
              </a:rPr>
              <a:t>日</a:t>
            </a: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3" name="图片 2">
            <a:extLst>
              <a:ext uri="{FF2B5EF4-FFF2-40B4-BE49-F238E27FC236}">
                <a16:creationId xmlns:a16="http://schemas.microsoft.com/office/drawing/2014/main" id="{F24E442C-5E5E-4B0D-856E-CE41EA9E0F06}"/>
              </a:ext>
            </a:extLst>
          </p:cNvPr>
          <p:cNvPicPr>
            <a:picLocks noChangeAspect="1"/>
          </p:cNvPicPr>
          <p:nvPr/>
        </p:nvPicPr>
        <p:blipFill>
          <a:blip r:embed="rId4"/>
          <a:stretch>
            <a:fillRect/>
          </a:stretch>
        </p:blipFill>
        <p:spPr>
          <a:xfrm>
            <a:off x="1127125" y="3979148"/>
            <a:ext cx="4056407" cy="1499330"/>
          </a:xfrm>
          <a:prstGeom prst="rect">
            <a:avLst/>
          </a:prstGeom>
          <a:ln>
            <a:solidFill>
              <a:srgbClr val="074D93">
                <a:lumMod val="60000"/>
                <a:lumOff val="40000"/>
              </a:srgbClr>
            </a:solidFill>
          </a:ln>
        </p:spPr>
      </p:pic>
      <p:sp>
        <p:nvSpPr>
          <p:cNvPr id="8" name="矩形: 圆角 7">
            <a:extLst>
              <a:ext uri="{FF2B5EF4-FFF2-40B4-BE49-F238E27FC236}">
                <a16:creationId xmlns:a16="http://schemas.microsoft.com/office/drawing/2014/main" id="{4AB43A7D-2EC5-41D1-9850-F28C0AF457D7}"/>
              </a:ext>
            </a:extLst>
          </p:cNvPr>
          <p:cNvSpPr/>
          <p:nvPr/>
        </p:nvSpPr>
        <p:spPr>
          <a:xfrm>
            <a:off x="4001568" y="5105999"/>
            <a:ext cx="1181964" cy="372008"/>
          </a:xfrm>
          <a:prstGeom prst="round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r>
              <a:rPr kumimoji="0" lang="en-US" altLang="zh-CN"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9</a:t>
            </a:r>
            <a:r>
              <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月</a:t>
            </a:r>
            <a:r>
              <a:rPr kumimoji="0" lang="en-US" altLang="zh-CN"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24</a:t>
            </a:r>
            <a:r>
              <a:rPr lang="zh-CN" altLang="en-US" sz="1600" kern="0" dirty="0">
                <a:solidFill>
                  <a:srgbClr val="FFFFFF"/>
                </a:solidFill>
                <a:latin typeface="Arial" panose="020B0604020202020204"/>
                <a:ea typeface="微软雅黑" panose="020B0503020204020204" charset="-122"/>
              </a:rPr>
              <a:t>日</a:t>
            </a: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4" name="图片 3">
            <a:extLst>
              <a:ext uri="{FF2B5EF4-FFF2-40B4-BE49-F238E27FC236}">
                <a16:creationId xmlns:a16="http://schemas.microsoft.com/office/drawing/2014/main" id="{7BFD5017-C60B-46F6-835E-2185E3B38DA6}"/>
              </a:ext>
            </a:extLst>
          </p:cNvPr>
          <p:cNvPicPr>
            <a:picLocks noChangeAspect="1"/>
          </p:cNvPicPr>
          <p:nvPr/>
        </p:nvPicPr>
        <p:blipFill>
          <a:blip r:embed="rId5"/>
          <a:stretch>
            <a:fillRect/>
          </a:stretch>
        </p:blipFill>
        <p:spPr>
          <a:xfrm>
            <a:off x="6059326" y="1882139"/>
            <a:ext cx="4404143" cy="3766186"/>
          </a:xfrm>
          <a:prstGeom prst="rect">
            <a:avLst/>
          </a:prstGeom>
          <a:ln>
            <a:solidFill>
              <a:srgbClr val="074D93">
                <a:lumMod val="60000"/>
                <a:lumOff val="40000"/>
              </a:srgbClr>
            </a:solidFill>
          </a:ln>
        </p:spPr>
      </p:pic>
      <p:sp>
        <p:nvSpPr>
          <p:cNvPr id="10" name="矩形: 圆角 9">
            <a:extLst>
              <a:ext uri="{FF2B5EF4-FFF2-40B4-BE49-F238E27FC236}">
                <a16:creationId xmlns:a16="http://schemas.microsoft.com/office/drawing/2014/main" id="{E6206850-6398-458A-89A0-650C7D2DBA8A}"/>
              </a:ext>
            </a:extLst>
          </p:cNvPr>
          <p:cNvSpPr/>
          <p:nvPr/>
        </p:nvSpPr>
        <p:spPr>
          <a:xfrm>
            <a:off x="6070783" y="5276317"/>
            <a:ext cx="1181964" cy="372008"/>
          </a:xfrm>
          <a:prstGeom prst="round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r>
              <a:rPr kumimoji="0" lang="en-US" altLang="zh-CN"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9</a:t>
            </a:r>
            <a:r>
              <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月</a:t>
            </a:r>
            <a:r>
              <a:rPr kumimoji="0" lang="en-US" altLang="zh-CN"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29</a:t>
            </a:r>
            <a:r>
              <a:rPr lang="zh-CN" altLang="en-US" sz="1600" kern="0" dirty="0">
                <a:solidFill>
                  <a:srgbClr val="FFFFFF"/>
                </a:solidFill>
                <a:latin typeface="Arial" panose="020B0604020202020204"/>
                <a:ea typeface="微软雅黑" panose="020B0503020204020204" charset="-122"/>
              </a:rPr>
              <a:t>日</a:t>
            </a: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en-US" dirty="0"/>
              <a:t>学习提升</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龙虎淘金圈</a:t>
            </a:r>
          </a:p>
        </p:txBody>
      </p:sp>
      <p:sp>
        <p:nvSpPr>
          <p:cNvPr id="3" name="文本占位符 2"/>
          <p:cNvSpPr>
            <a:spLocks noGrp="1"/>
          </p:cNvSpPr>
          <p:nvPr>
            <p:ph type="body" sz="quarter" idx="11"/>
          </p:nvPr>
        </p:nvSpPr>
        <p:spPr>
          <a:xfrm>
            <a:off x="1163637" y="5722057"/>
            <a:ext cx="9864726" cy="544401"/>
          </a:xfrm>
        </p:spPr>
        <p:txBody>
          <a:bodyPr/>
          <a:lstStyle/>
          <a:p>
            <a:r>
              <a:rPr lang="zh-CN" altLang="en-US" sz="2000" b="1" dirty="0">
                <a:solidFill>
                  <a:srgbClr val="C00000"/>
                </a:solidFill>
              </a:rPr>
              <a:t>盘中交流、知识拓展学习的龙虎阵地</a:t>
            </a:r>
          </a:p>
        </p:txBody>
      </p:sp>
      <p:pic>
        <p:nvPicPr>
          <p:cNvPr id="6" name="图片占位符 5"/>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444" r="15090"/>
          <a:stretch/>
        </p:blipFill>
        <p:spPr>
          <a:xfrm>
            <a:off x="6799885" y="1710672"/>
            <a:ext cx="4194744" cy="3877106"/>
          </a:xfr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67188" y="2093105"/>
            <a:ext cx="2732012" cy="3112241"/>
          </a:xfrm>
          <a:prstGeom prst="rect">
            <a:avLst/>
          </a:prstGeom>
        </p:spPr>
      </p:pic>
      <p:pic>
        <p:nvPicPr>
          <p:cNvPr id="8" name="图片 7"/>
          <p:cNvPicPr>
            <a:picLocks noChangeAspect="1"/>
          </p:cNvPicPr>
          <p:nvPr/>
        </p:nvPicPr>
        <p:blipFill>
          <a:blip r:embed="rId4"/>
          <a:stretch>
            <a:fillRect/>
          </a:stretch>
        </p:blipFill>
        <p:spPr>
          <a:xfrm>
            <a:off x="1127125" y="2695762"/>
            <a:ext cx="2122673" cy="1906926"/>
          </a:xfrm>
          <a:prstGeom prst="rect">
            <a:avLst/>
          </a:prstGeom>
        </p:spPr>
      </p:pic>
      <p:sp>
        <p:nvSpPr>
          <p:cNvPr id="4" name="文本框 3"/>
          <p:cNvSpPr txBox="1"/>
          <p:nvPr/>
        </p:nvSpPr>
        <p:spPr>
          <a:xfrm>
            <a:off x="1394460" y="4681110"/>
            <a:ext cx="1394460" cy="423257"/>
          </a:xfrm>
          <a:prstGeom prst="rect">
            <a:avLst/>
          </a:prstGeom>
          <a:noFill/>
        </p:spPr>
        <p:txBody>
          <a:bodyPr wrap="square" rtlCol="0">
            <a:spAutoFit/>
          </a:bodyPr>
          <a:lstStyle/>
          <a:p>
            <a:pPr algn="ctr">
              <a:lnSpc>
                <a:spcPct val="130000"/>
              </a:lnSpc>
              <a:spcBef>
                <a:spcPts val="500"/>
              </a:spcBef>
            </a:pP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PC</a:t>
            </a:r>
            <a:endPar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
        <p:nvSpPr>
          <p:cNvPr id="9" name="文本框 8"/>
          <p:cNvSpPr txBox="1"/>
          <p:nvPr/>
        </p:nvSpPr>
        <p:spPr>
          <a:xfrm>
            <a:off x="4235964" y="5201584"/>
            <a:ext cx="1394460" cy="423257"/>
          </a:xfrm>
          <a:prstGeom prst="rect">
            <a:avLst/>
          </a:prstGeom>
          <a:noFill/>
        </p:spPr>
        <p:txBody>
          <a:bodyPr wrap="square" rtlCol="0">
            <a:spAutoFit/>
          </a:bodyPr>
          <a:lstStyle/>
          <a:p>
            <a:pPr algn="ctr">
              <a:lnSpc>
                <a:spcPct val="130000"/>
              </a:lnSpc>
              <a:spcBef>
                <a:spcPts val="500"/>
              </a:spcBef>
            </a:pP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APP</a:t>
            </a:r>
            <a:endPar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30FF7BD-FE25-48F9-910F-F647A40F1B1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7CFA1CF-F91E-43A5-9BCA-33F96EAC658C}"/>
              </a:ext>
            </a:extLst>
          </p:cNvPr>
          <p:cNvSpPr>
            <a:spLocks noGrp="1"/>
          </p:cNvSpPr>
          <p:nvPr>
            <p:ph type="body" sz="quarter" idx="10"/>
          </p:nvPr>
        </p:nvSpPr>
        <p:spPr/>
        <p:txBody>
          <a:bodyPr/>
          <a:lstStyle/>
          <a:p>
            <a:r>
              <a:rPr lang="zh-CN" altLang="en-US" dirty="0"/>
              <a:t>开通龙虎，得精品课</a:t>
            </a:r>
          </a:p>
        </p:txBody>
      </p:sp>
      <p:sp>
        <p:nvSpPr>
          <p:cNvPr id="14" name="文本占位符 4">
            <a:extLst>
              <a:ext uri="{FF2B5EF4-FFF2-40B4-BE49-F238E27FC236}">
                <a16:creationId xmlns:a16="http://schemas.microsoft.com/office/drawing/2014/main" id="{43D62F4C-288B-45B5-818A-2EFD4044F3CA}"/>
              </a:ext>
            </a:extLst>
          </p:cNvPr>
          <p:cNvSpPr txBox="1">
            <a:spLocks/>
          </p:cNvSpPr>
          <p:nvPr/>
        </p:nvSpPr>
        <p:spPr>
          <a:xfrm>
            <a:off x="1127125" y="5845009"/>
            <a:ext cx="9937750" cy="1012991"/>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00"/>
              </a:spcBef>
              <a:spcAft>
                <a:spcPts val="0"/>
              </a:spcAft>
              <a:buNone/>
            </a:pPr>
            <a:r>
              <a:rPr lang="zh-CN" altLang="en-US" b="1" dirty="0">
                <a:solidFill>
                  <a:srgbClr val="C00000"/>
                </a:solidFill>
                <a:latin typeface="微软雅黑" panose="020B0503020204020204" charset="-122"/>
              </a:rPr>
              <a:t>参与方式：开通</a:t>
            </a:r>
            <a:r>
              <a:rPr lang="en-US" altLang="zh-CN" b="1" dirty="0">
                <a:solidFill>
                  <a:srgbClr val="C00000"/>
                </a:solidFill>
                <a:latin typeface="微软雅黑" panose="020B0503020204020204" charset="-122"/>
              </a:rPr>
              <a:t>/</a:t>
            </a:r>
            <a:r>
              <a:rPr lang="zh-CN" altLang="en-US" b="1" dirty="0">
                <a:solidFill>
                  <a:srgbClr val="C00000"/>
                </a:solidFill>
                <a:latin typeface="微软雅黑" panose="020B0503020204020204" charset="-122"/>
              </a:rPr>
              <a:t>续费后，请把软件个人中心</a:t>
            </a:r>
            <a:r>
              <a:rPr lang="en-US" altLang="zh-CN" b="1" dirty="0">
                <a:solidFill>
                  <a:srgbClr val="C00000"/>
                </a:solidFill>
                <a:latin typeface="微软雅黑" panose="020B0503020204020204" charset="-122"/>
              </a:rPr>
              <a:t>ID</a:t>
            </a:r>
            <a:r>
              <a:rPr lang="zh-CN" altLang="en-US" b="1" dirty="0">
                <a:solidFill>
                  <a:srgbClr val="C00000"/>
                </a:solidFill>
                <a:latin typeface="微软雅黑" panose="020B0503020204020204" charset="-122"/>
              </a:rPr>
              <a:t>发在龙虎淘金圈</a:t>
            </a:r>
            <a:r>
              <a:rPr lang="en-US" altLang="zh-CN" b="1" dirty="0">
                <a:solidFill>
                  <a:srgbClr val="C00000"/>
                </a:solidFill>
                <a:latin typeface="微软雅黑" panose="020B0503020204020204" charset="-122"/>
              </a:rPr>
              <a:t>-</a:t>
            </a:r>
            <a:r>
              <a:rPr lang="zh-CN" altLang="en-US" b="1" dirty="0">
                <a:solidFill>
                  <a:srgbClr val="C00000"/>
                </a:solidFill>
                <a:latin typeface="微软雅黑" panose="020B0503020204020204" charset="-122"/>
              </a:rPr>
              <a:t>直播间</a:t>
            </a:r>
          </a:p>
        </p:txBody>
      </p:sp>
      <p:graphicFrame>
        <p:nvGraphicFramePr>
          <p:cNvPr id="15" name="表格 18">
            <a:extLst>
              <a:ext uri="{FF2B5EF4-FFF2-40B4-BE49-F238E27FC236}">
                <a16:creationId xmlns:a16="http://schemas.microsoft.com/office/drawing/2014/main" id="{2D8F5603-6214-4854-9CB8-4F44002A5C93}"/>
              </a:ext>
            </a:extLst>
          </p:cNvPr>
          <p:cNvGraphicFramePr>
            <a:graphicFrameLocks noGrp="1"/>
          </p:cNvGraphicFramePr>
          <p:nvPr>
            <p:extLst>
              <p:ext uri="{D42A27DB-BD31-4B8C-83A1-F6EECF244321}">
                <p14:modId xmlns:p14="http://schemas.microsoft.com/office/powerpoint/2010/main" val="1472722322"/>
              </p:ext>
            </p:extLst>
          </p:nvPr>
        </p:nvGraphicFramePr>
        <p:xfrm>
          <a:off x="1127125" y="1677134"/>
          <a:ext cx="9901238" cy="3733065"/>
        </p:xfrm>
        <a:graphic>
          <a:graphicData uri="http://schemas.openxmlformats.org/drawingml/2006/table">
            <a:tbl>
              <a:tblPr firstRow="1" bandRow="1">
                <a:tableStyleId>{5C22544A-7EE6-4342-B048-85BDC9FD1C3A}</a:tableStyleId>
              </a:tblPr>
              <a:tblGrid>
                <a:gridCol w="846449">
                  <a:extLst>
                    <a:ext uri="{9D8B030D-6E8A-4147-A177-3AD203B41FA5}">
                      <a16:colId xmlns:a16="http://schemas.microsoft.com/office/drawing/2014/main" val="20000"/>
                    </a:ext>
                  </a:extLst>
                </a:gridCol>
                <a:gridCol w="2033470">
                  <a:extLst>
                    <a:ext uri="{9D8B030D-6E8A-4147-A177-3AD203B41FA5}">
                      <a16:colId xmlns:a16="http://schemas.microsoft.com/office/drawing/2014/main" val="2291384099"/>
                    </a:ext>
                  </a:extLst>
                </a:gridCol>
                <a:gridCol w="3973896">
                  <a:extLst>
                    <a:ext uri="{9D8B030D-6E8A-4147-A177-3AD203B41FA5}">
                      <a16:colId xmlns:a16="http://schemas.microsoft.com/office/drawing/2014/main" val="20001"/>
                    </a:ext>
                  </a:extLst>
                </a:gridCol>
                <a:gridCol w="3047423">
                  <a:extLst>
                    <a:ext uri="{9D8B030D-6E8A-4147-A177-3AD203B41FA5}">
                      <a16:colId xmlns:a16="http://schemas.microsoft.com/office/drawing/2014/main" val="20002"/>
                    </a:ext>
                  </a:extLst>
                </a:gridCol>
              </a:tblGrid>
              <a:tr h="607448">
                <a:tc>
                  <a:txBody>
                    <a:bodyPr/>
                    <a:lstStyle/>
                    <a:p>
                      <a:pPr algn="ctr"/>
                      <a:r>
                        <a:rPr lang="zh-CN" altLang="en-US" sz="1400" dirty="0"/>
                        <a:t>序号</a:t>
                      </a:r>
                    </a:p>
                  </a:txBody>
                  <a:tcPr anchor="ctr"/>
                </a:tc>
                <a:tc>
                  <a:txBody>
                    <a:bodyPr/>
                    <a:lstStyle/>
                    <a:p>
                      <a:pPr algn="ctr"/>
                      <a:r>
                        <a:rPr lang="zh-CN" altLang="en-US" sz="1400" dirty="0"/>
                        <a:t>活动时间</a:t>
                      </a:r>
                    </a:p>
                  </a:txBody>
                  <a:tcPr anchor="ctr">
                    <a:solidFill>
                      <a:srgbClr val="FF66B3"/>
                    </a:solidFill>
                  </a:tcPr>
                </a:tc>
                <a:tc>
                  <a:txBody>
                    <a:bodyPr/>
                    <a:lstStyle/>
                    <a:p>
                      <a:pPr algn="ctr"/>
                      <a:r>
                        <a:rPr lang="zh-CN" altLang="en-US" sz="1400" dirty="0"/>
                        <a:t>开通</a:t>
                      </a:r>
                      <a:r>
                        <a:rPr lang="en-US" altLang="zh-CN" sz="1400" dirty="0"/>
                        <a:t>/</a:t>
                      </a:r>
                      <a:r>
                        <a:rPr lang="zh-CN" altLang="en-US" sz="1400" dirty="0"/>
                        <a:t>续费</a:t>
                      </a:r>
                    </a:p>
                  </a:txBody>
                  <a:tcPr anchor="ctr">
                    <a:solidFill>
                      <a:srgbClr val="FF66B3"/>
                    </a:solidFill>
                  </a:tcPr>
                </a:tc>
                <a:tc>
                  <a:txBody>
                    <a:bodyPr/>
                    <a:lstStyle/>
                    <a:p>
                      <a:pPr algn="ctr"/>
                      <a:r>
                        <a:rPr lang="zh-CN" altLang="en-US" sz="1400" dirty="0"/>
                        <a:t>赠送课程</a:t>
                      </a:r>
                    </a:p>
                  </a:txBody>
                  <a:tcPr anchor="ctr">
                    <a:solidFill>
                      <a:srgbClr val="9999FF"/>
                    </a:solidFill>
                  </a:tcPr>
                </a:tc>
                <a:extLst>
                  <a:ext uri="{0D108BD9-81ED-4DB2-BD59-A6C34878D82A}">
                    <a16:rowId xmlns:a16="http://schemas.microsoft.com/office/drawing/2014/main" val="10000"/>
                  </a:ext>
                </a:extLst>
              </a:tr>
              <a:tr h="1264100">
                <a:tc>
                  <a:txBody>
                    <a:bodyPr/>
                    <a:lstStyle/>
                    <a:p>
                      <a:pPr algn="ctr">
                        <a:lnSpc>
                          <a:spcPct val="120000"/>
                        </a:lnSpc>
                      </a:pPr>
                      <a:r>
                        <a:rPr lang="en-US" altLang="zh-CN" sz="1400" kern="1200" dirty="0">
                          <a:solidFill>
                            <a:schemeClr val="dk1"/>
                          </a:solidFill>
                          <a:latin typeface="+mn-lt"/>
                          <a:ea typeface="+mn-ea"/>
                          <a:cs typeface="+mn-cs"/>
                        </a:rPr>
                        <a:t>1</a:t>
                      </a:r>
                    </a:p>
                  </a:txBody>
                  <a:tcPr anchor="ctr"/>
                </a:tc>
                <a:tc rowSpan="3">
                  <a:txBody>
                    <a:bodyPr/>
                    <a:lstStyle/>
                    <a:p>
                      <a:pPr algn="ctr">
                        <a:lnSpc>
                          <a:spcPct val="150000"/>
                        </a:lnSpc>
                      </a:pPr>
                      <a:endParaRPr lang="en-US" altLang="zh-CN" sz="1400" kern="1200" dirty="0">
                        <a:solidFill>
                          <a:schemeClr val="dk1"/>
                        </a:solidFill>
                        <a:latin typeface="+mn-lt"/>
                        <a:ea typeface="+mn-ea"/>
                        <a:cs typeface="+mn-cs"/>
                      </a:endParaRPr>
                    </a:p>
                    <a:p>
                      <a:pPr marL="0" algn="ctr" defTabSz="914400" rtl="0" eaLnBrk="1" latinLnBrk="0" hangingPunct="1">
                        <a:lnSpc>
                          <a:spcPct val="130000"/>
                        </a:lnSpc>
                        <a:spcBef>
                          <a:spcPts val="500"/>
                        </a:spcBef>
                      </a:pPr>
                      <a:r>
                        <a:rPr lang="en-US" altLang="zh-CN" sz="1600" kern="1200" spc="150" dirty="0">
                          <a:solidFill>
                            <a:srgbClr val="C00000"/>
                          </a:solidFill>
                          <a:latin typeface="思源黑体 CN Normal" panose="020B0400000000000000" pitchFamily="34" charset="-122"/>
                          <a:ea typeface="思源黑体 CN Normal" panose="020B0400000000000000" pitchFamily="34" charset="-122"/>
                          <a:cs typeface="+mn-cs"/>
                        </a:rPr>
                        <a:t>9</a:t>
                      </a:r>
                      <a:r>
                        <a:rPr lang="zh-CN" altLang="en-US" sz="1600" kern="1200" spc="150" dirty="0">
                          <a:solidFill>
                            <a:srgbClr val="C00000"/>
                          </a:solidFill>
                          <a:latin typeface="思源黑体 CN Normal" panose="020B0400000000000000" pitchFamily="34" charset="-122"/>
                          <a:ea typeface="思源黑体 CN Normal" panose="020B0400000000000000" pitchFamily="34" charset="-122"/>
                          <a:cs typeface="+mn-cs"/>
                        </a:rPr>
                        <a:t>月</a:t>
                      </a:r>
                      <a:r>
                        <a:rPr lang="en-US" altLang="zh-CN" sz="1600" kern="1200" spc="150" dirty="0">
                          <a:solidFill>
                            <a:srgbClr val="C00000"/>
                          </a:solidFill>
                          <a:latin typeface="思源黑体 CN Normal" panose="020B0400000000000000" pitchFamily="34" charset="-122"/>
                          <a:ea typeface="思源黑体 CN Normal" panose="020B0400000000000000" pitchFamily="34" charset="-122"/>
                          <a:cs typeface="+mn-cs"/>
                        </a:rPr>
                        <a:t>8</a:t>
                      </a:r>
                      <a:r>
                        <a:rPr lang="zh-CN" altLang="en-US" sz="1600" kern="1200" spc="150" dirty="0">
                          <a:solidFill>
                            <a:srgbClr val="C00000"/>
                          </a:solidFill>
                          <a:latin typeface="思源黑体 CN Normal" panose="020B0400000000000000" pitchFamily="34" charset="-122"/>
                          <a:ea typeface="思源黑体 CN Normal" panose="020B0400000000000000" pitchFamily="34" charset="-122"/>
                          <a:cs typeface="+mn-cs"/>
                        </a:rPr>
                        <a:t>日</a:t>
                      </a:r>
                      <a:r>
                        <a:rPr lang="en-US" altLang="zh-CN" sz="1600" kern="1200" spc="150" dirty="0">
                          <a:solidFill>
                            <a:srgbClr val="C00000"/>
                          </a:solidFill>
                          <a:latin typeface="思源黑体 CN Normal" panose="020B0400000000000000" pitchFamily="34" charset="-122"/>
                          <a:ea typeface="思源黑体 CN Normal" panose="020B0400000000000000" pitchFamily="34" charset="-122"/>
                          <a:cs typeface="+mn-cs"/>
                        </a:rPr>
                        <a:t>~10</a:t>
                      </a:r>
                      <a:r>
                        <a:rPr lang="zh-CN" altLang="en-US" sz="1600" kern="1200" spc="150" dirty="0">
                          <a:solidFill>
                            <a:srgbClr val="C00000"/>
                          </a:solidFill>
                          <a:latin typeface="思源黑体 CN Normal" panose="020B0400000000000000" pitchFamily="34" charset="-122"/>
                          <a:ea typeface="思源黑体 CN Normal" panose="020B0400000000000000" pitchFamily="34" charset="-122"/>
                          <a:cs typeface="+mn-cs"/>
                        </a:rPr>
                        <a:t>月</a:t>
                      </a:r>
                      <a:r>
                        <a:rPr lang="en-US" altLang="zh-CN" sz="1600" kern="1200" spc="150" dirty="0">
                          <a:solidFill>
                            <a:srgbClr val="C00000"/>
                          </a:solidFill>
                          <a:latin typeface="思源黑体 CN Normal" panose="020B0400000000000000" pitchFamily="34" charset="-122"/>
                          <a:ea typeface="思源黑体 CN Normal" panose="020B0400000000000000" pitchFamily="34" charset="-122"/>
                          <a:cs typeface="+mn-cs"/>
                        </a:rPr>
                        <a:t>7</a:t>
                      </a:r>
                      <a:r>
                        <a:rPr lang="zh-CN" altLang="en-US" sz="1600" kern="1200" spc="150" dirty="0">
                          <a:solidFill>
                            <a:srgbClr val="C00000"/>
                          </a:solidFill>
                          <a:latin typeface="思源黑体 CN Normal" panose="020B0400000000000000" pitchFamily="34" charset="-122"/>
                          <a:ea typeface="思源黑体 CN Normal" panose="020B0400000000000000" pitchFamily="34" charset="-122"/>
                          <a:cs typeface="+mn-cs"/>
                        </a:rPr>
                        <a:t>日</a:t>
                      </a:r>
                      <a:endParaRPr lang="en-US" altLang="zh-CN" sz="1600" kern="1200" spc="150" dirty="0">
                        <a:solidFill>
                          <a:srgbClr val="C00000"/>
                        </a:solidFill>
                        <a:latin typeface="思源黑体 CN Normal" panose="020B0400000000000000" pitchFamily="34" charset="-122"/>
                        <a:ea typeface="思源黑体 CN Normal" panose="020B0400000000000000" pitchFamily="34" charset="-122"/>
                        <a:cs typeface="+mn-cs"/>
                      </a:endParaRPr>
                    </a:p>
                  </a:txBody>
                  <a:tcPr/>
                </a:tc>
                <a:tc>
                  <a:txBody>
                    <a:bodyPr/>
                    <a:lstStyle/>
                    <a:p>
                      <a:pPr algn="just">
                        <a:lnSpc>
                          <a:spcPct val="150000"/>
                        </a:lnSpc>
                      </a:pPr>
                      <a:r>
                        <a:rPr lang="zh-CN" altLang="en-US" sz="1400" kern="1200" dirty="0">
                          <a:solidFill>
                            <a:schemeClr val="dk1"/>
                          </a:solidFill>
                          <a:latin typeface="+mn-lt"/>
                          <a:ea typeface="+mn-ea"/>
                          <a:cs typeface="+mn-cs"/>
                        </a:rPr>
                        <a:t>手机龙虎淘金</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月度版</a:t>
                      </a:r>
                      <a:endParaRPr lang="en-US" altLang="zh-CN" sz="1400" kern="1200" dirty="0">
                        <a:solidFill>
                          <a:schemeClr val="dk1"/>
                        </a:solidFill>
                        <a:latin typeface="+mn-lt"/>
                        <a:ea typeface="+mn-ea"/>
                        <a:cs typeface="+mn-cs"/>
                      </a:endParaRPr>
                    </a:p>
                  </a:txBody>
                  <a:tcPr anchor="ct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p>
                  </a:txBody>
                  <a:tcPr anchor="ctr"/>
                </a:tc>
                <a:extLst>
                  <a:ext uri="{0D108BD9-81ED-4DB2-BD59-A6C34878D82A}">
                    <a16:rowId xmlns:a16="http://schemas.microsoft.com/office/drawing/2014/main" val="10001"/>
                  </a:ext>
                </a:extLst>
              </a:tr>
              <a:tr h="1179260">
                <a:tc>
                  <a:txBody>
                    <a:bodyPr/>
                    <a:lstStyle/>
                    <a:p>
                      <a:pPr algn="ctr">
                        <a:lnSpc>
                          <a:spcPct val="120000"/>
                        </a:lnSpc>
                      </a:pPr>
                      <a:r>
                        <a:rPr lang="en-US" altLang="zh-CN" sz="1400" kern="1200" dirty="0">
                          <a:solidFill>
                            <a:schemeClr val="dk1"/>
                          </a:solidFill>
                          <a:latin typeface="+mn-lt"/>
                          <a:ea typeface="+mn-ea"/>
                          <a:cs typeface="+mn-cs"/>
                        </a:rPr>
                        <a:t>2</a:t>
                      </a:r>
                    </a:p>
                  </a:txBody>
                  <a:tcPr anchor="ctr"/>
                </a:tc>
                <a:tc vMerge="1">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altLang="zh-CN" sz="1400" kern="1200" dirty="0">
                        <a:solidFill>
                          <a:schemeClr val="dk1"/>
                        </a:solidFill>
                        <a:latin typeface="+mn-lt"/>
                        <a:ea typeface="+mn-ea"/>
                        <a:cs typeface="+mn-cs"/>
                      </a:endParaRPr>
                    </a:p>
                  </a:txBody>
                  <a:tcPr anchor="ct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kern="1200" dirty="0">
                          <a:solidFill>
                            <a:schemeClr val="dk1"/>
                          </a:solidFill>
                          <a:latin typeface="+mn-lt"/>
                          <a:ea typeface="+mn-ea"/>
                          <a:cs typeface="+mn-cs"/>
                        </a:rPr>
                        <a:t>手机龙虎淘金</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季度版</a:t>
                      </a:r>
                      <a:endParaRPr lang="en-US" altLang="zh-CN" sz="1400" kern="1200" dirty="0">
                        <a:solidFill>
                          <a:schemeClr val="dk1"/>
                        </a:solidFill>
                        <a:latin typeface="+mn-lt"/>
                        <a:ea typeface="+mn-ea"/>
                        <a:cs typeface="+mn-cs"/>
                      </a:endParaRPr>
                    </a:p>
                  </a:txBody>
                  <a:tcPr anchor="ct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p>
                  </a:txBody>
                  <a:tcPr anchor="ctr"/>
                </a:tc>
                <a:extLst>
                  <a:ext uri="{0D108BD9-81ED-4DB2-BD59-A6C34878D82A}">
                    <a16:rowId xmlns:a16="http://schemas.microsoft.com/office/drawing/2014/main" val="10002"/>
                  </a:ext>
                </a:extLst>
              </a:tr>
              <a:tr h="682257">
                <a:tc>
                  <a:txBody>
                    <a:bodyPr/>
                    <a:lstStyle/>
                    <a:p>
                      <a:pPr algn="ctr">
                        <a:lnSpc>
                          <a:spcPct val="120000"/>
                        </a:lnSpc>
                      </a:pPr>
                      <a:r>
                        <a:rPr lang="en-US" altLang="zh-CN" sz="1400" kern="1200" dirty="0">
                          <a:solidFill>
                            <a:schemeClr val="dk1"/>
                          </a:solidFill>
                          <a:latin typeface="+mn-lt"/>
                          <a:ea typeface="+mn-ea"/>
                          <a:cs typeface="+mn-cs"/>
                        </a:rPr>
                        <a:t>3</a:t>
                      </a:r>
                    </a:p>
                  </a:txBody>
                  <a:tcPr anchor="ctr"/>
                </a:tc>
                <a:tc vMerge="1">
                  <a:txBody>
                    <a:bodyPr/>
                    <a:lstStyle/>
                    <a:p>
                      <a:pPr algn="just">
                        <a:lnSpc>
                          <a:spcPct val="150000"/>
                        </a:lnSpc>
                      </a:pPr>
                      <a:endParaRPr lang="zh-CN" altLang="en-US" sz="1400" kern="1200" dirty="0">
                        <a:solidFill>
                          <a:schemeClr val="dk1"/>
                        </a:solidFill>
                        <a:latin typeface="+mn-lt"/>
                        <a:ea typeface="+mn-ea"/>
                        <a:cs typeface="+mn-cs"/>
                      </a:endParaRPr>
                    </a:p>
                  </a:txBody>
                  <a:tcPr anchor="ctr"/>
                </a:tc>
                <a:tc>
                  <a:txBody>
                    <a:bodyPr/>
                    <a:lstStyle/>
                    <a:p>
                      <a:pPr algn="just">
                        <a:lnSpc>
                          <a:spcPct val="150000"/>
                        </a:lnSpc>
                      </a:pPr>
                      <a:r>
                        <a:rPr lang="zh-CN" altLang="en-US" sz="1400" kern="1200" dirty="0">
                          <a:solidFill>
                            <a:schemeClr val="dk1"/>
                          </a:solidFill>
                          <a:latin typeface="+mn-lt"/>
                          <a:ea typeface="+mn-ea"/>
                          <a:cs typeface="+mn-cs"/>
                        </a:rPr>
                        <a:t>机构版</a:t>
                      </a:r>
                      <a:r>
                        <a:rPr lang="en-US" altLang="zh-CN" sz="1400" kern="1200" dirty="0">
                          <a:solidFill>
                            <a:schemeClr val="dk1"/>
                          </a:solidFill>
                          <a:latin typeface="+mn-lt"/>
                          <a:ea typeface="+mn-ea"/>
                          <a:cs typeface="+mn-cs"/>
                        </a:rPr>
                        <a:t> </a:t>
                      </a:r>
                      <a:r>
                        <a:rPr lang="zh-CN" altLang="en-US" sz="1400" kern="1200" dirty="0">
                          <a:solidFill>
                            <a:schemeClr val="dk1"/>
                          </a:solidFill>
                          <a:latin typeface="+mn-lt"/>
                          <a:ea typeface="+mn-ea"/>
                          <a:cs typeface="+mn-cs"/>
                        </a:rPr>
                        <a:t>或</a:t>
                      </a:r>
                      <a:r>
                        <a:rPr lang="en-US" altLang="zh-CN" sz="1400" kern="1200" dirty="0">
                          <a:solidFill>
                            <a:schemeClr val="dk1"/>
                          </a:solidFill>
                          <a:latin typeface="+mn-lt"/>
                          <a:ea typeface="+mn-ea"/>
                          <a:cs typeface="+mn-cs"/>
                        </a:rPr>
                        <a:t> </a:t>
                      </a:r>
                      <a:r>
                        <a:rPr lang="zh-CN" altLang="en-US" sz="1400" kern="1200" dirty="0">
                          <a:solidFill>
                            <a:schemeClr val="dk1"/>
                          </a:solidFill>
                          <a:latin typeface="+mn-lt"/>
                          <a:ea typeface="+mn-ea"/>
                          <a:cs typeface="+mn-cs"/>
                        </a:rPr>
                        <a:t>智尊版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找服务老师）</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400" dirty="0"/>
                        <a:t>股市术语手册</a:t>
                      </a:r>
                      <a:r>
                        <a:rPr lang="en-US" altLang="zh-CN" sz="1400" dirty="0"/>
                        <a:t>+</a:t>
                      </a:r>
                      <a:r>
                        <a:rPr lang="zh-CN" altLang="en-US" sz="1400" dirty="0"/>
                        <a:t>防套解套</a:t>
                      </a:r>
                      <a:endParaRPr lang="en-US" altLang="zh-CN" sz="1400" dirty="0"/>
                    </a:p>
                  </a:txBody>
                  <a:tcPr anchor="ctr"/>
                </a:tc>
                <a:extLst>
                  <a:ext uri="{0D108BD9-81ED-4DB2-BD59-A6C34878D82A}">
                    <a16:rowId xmlns:a16="http://schemas.microsoft.com/office/drawing/2014/main" val="10003"/>
                  </a:ext>
                </a:extLst>
              </a:tr>
            </a:tbl>
          </a:graphicData>
        </a:graphic>
      </p:graphicFrame>
      <p:pic>
        <p:nvPicPr>
          <p:cNvPr id="16" name="图片 15">
            <a:extLst>
              <a:ext uri="{FF2B5EF4-FFF2-40B4-BE49-F238E27FC236}">
                <a16:creationId xmlns:a16="http://schemas.microsoft.com/office/drawing/2014/main" id="{13A5ED2F-EBAA-4F8A-98D4-25263AF3BFB7}"/>
              </a:ext>
            </a:extLst>
          </p:cNvPr>
          <p:cNvPicPr>
            <a:picLocks noChangeAspect="1"/>
          </p:cNvPicPr>
          <p:nvPr/>
        </p:nvPicPr>
        <p:blipFill rotWithShape="1">
          <a:blip r:embed="rId2"/>
          <a:srcRect l="5221" t="39014" r="52282" b="9564"/>
          <a:stretch/>
        </p:blipFill>
        <p:spPr>
          <a:xfrm>
            <a:off x="6239736" y="2799391"/>
            <a:ext cx="1485039" cy="324587"/>
          </a:xfrm>
          <a:prstGeom prst="rect">
            <a:avLst/>
          </a:prstGeom>
        </p:spPr>
      </p:pic>
      <p:pic>
        <p:nvPicPr>
          <p:cNvPr id="4" name="图片 3">
            <a:extLst>
              <a:ext uri="{FF2B5EF4-FFF2-40B4-BE49-F238E27FC236}">
                <a16:creationId xmlns:a16="http://schemas.microsoft.com/office/drawing/2014/main" id="{164E86DA-5373-4F76-8FDB-8E182474FAA2}"/>
              </a:ext>
            </a:extLst>
          </p:cNvPr>
          <p:cNvPicPr>
            <a:picLocks noChangeAspect="1"/>
          </p:cNvPicPr>
          <p:nvPr/>
        </p:nvPicPr>
        <p:blipFill rotWithShape="1">
          <a:blip r:embed="rId2"/>
          <a:srcRect l="53132" t="41327" r="4396" b="10546"/>
          <a:stretch/>
        </p:blipFill>
        <p:spPr>
          <a:xfrm>
            <a:off x="6238875" y="4013352"/>
            <a:ext cx="1485039" cy="303975"/>
          </a:xfrm>
          <a:prstGeom prst="rect">
            <a:avLst/>
          </a:prstGeom>
        </p:spPr>
      </p:pic>
      <p:pic>
        <p:nvPicPr>
          <p:cNvPr id="9" name="图片 8">
            <a:extLst>
              <a:ext uri="{FF2B5EF4-FFF2-40B4-BE49-F238E27FC236}">
                <a16:creationId xmlns:a16="http://schemas.microsoft.com/office/drawing/2014/main" id="{71229974-E3A1-445F-A262-136DCDFEAC36}"/>
              </a:ext>
            </a:extLst>
          </p:cNvPr>
          <p:cNvPicPr>
            <a:picLocks noChangeAspect="1"/>
          </p:cNvPicPr>
          <p:nvPr/>
        </p:nvPicPr>
        <p:blipFill>
          <a:blip r:embed="rId3"/>
          <a:stretch>
            <a:fillRect/>
          </a:stretch>
        </p:blipFill>
        <p:spPr>
          <a:xfrm>
            <a:off x="8897257" y="2379704"/>
            <a:ext cx="1401250" cy="1047301"/>
          </a:xfrm>
          <a:prstGeom prst="rect">
            <a:avLst/>
          </a:prstGeom>
        </p:spPr>
      </p:pic>
      <p:pic>
        <p:nvPicPr>
          <p:cNvPr id="11" name="图片 10">
            <a:extLst>
              <a:ext uri="{FF2B5EF4-FFF2-40B4-BE49-F238E27FC236}">
                <a16:creationId xmlns:a16="http://schemas.microsoft.com/office/drawing/2014/main" id="{28A78CA0-88FC-49D1-A04B-50432DA35998}"/>
              </a:ext>
            </a:extLst>
          </p:cNvPr>
          <p:cNvPicPr>
            <a:picLocks noChangeAspect="1"/>
          </p:cNvPicPr>
          <p:nvPr/>
        </p:nvPicPr>
        <p:blipFill>
          <a:blip r:embed="rId4"/>
          <a:stretch>
            <a:fillRect/>
          </a:stretch>
        </p:blipFill>
        <p:spPr>
          <a:xfrm>
            <a:off x="8891512" y="3610459"/>
            <a:ext cx="1401250" cy="1038232"/>
          </a:xfrm>
          <a:prstGeom prst="rect">
            <a:avLst/>
          </a:prstGeom>
        </p:spPr>
      </p:pic>
      <p:grpSp>
        <p:nvGrpSpPr>
          <p:cNvPr id="6" name="组合 5">
            <a:extLst>
              <a:ext uri="{FF2B5EF4-FFF2-40B4-BE49-F238E27FC236}">
                <a16:creationId xmlns:a16="http://schemas.microsoft.com/office/drawing/2014/main" id="{C8314002-1058-40C4-BFC4-21B5EECB6310}"/>
              </a:ext>
            </a:extLst>
          </p:cNvPr>
          <p:cNvGrpSpPr/>
          <p:nvPr/>
        </p:nvGrpSpPr>
        <p:grpSpPr>
          <a:xfrm>
            <a:off x="2239565" y="3409877"/>
            <a:ext cx="1371998" cy="1770989"/>
            <a:chOff x="5385879" y="2669739"/>
            <a:chExt cx="1371998" cy="1770989"/>
          </a:xfrm>
        </p:grpSpPr>
        <p:pic>
          <p:nvPicPr>
            <p:cNvPr id="12" name="图片 11">
              <a:extLst>
                <a:ext uri="{FF2B5EF4-FFF2-40B4-BE49-F238E27FC236}">
                  <a16:creationId xmlns:a16="http://schemas.microsoft.com/office/drawing/2014/main" id="{32C647BC-53E2-4EBE-B3B4-A6B0F81F2002}"/>
                </a:ext>
              </a:extLst>
            </p:cNvPr>
            <p:cNvPicPr>
              <a:picLocks noChangeAspect="1"/>
            </p:cNvPicPr>
            <p:nvPr/>
          </p:nvPicPr>
          <p:blipFill rotWithShape="1">
            <a:blip r:embed="rId5"/>
            <a:srcRect l="19408" t="67766" r="69381" b="12715"/>
            <a:stretch>
              <a:fillRect/>
            </a:stretch>
          </p:blipFill>
          <p:spPr>
            <a:xfrm>
              <a:off x="5385879" y="2669739"/>
              <a:ext cx="1371998" cy="1343613"/>
            </a:xfrm>
            <a:prstGeom prst="rect">
              <a:avLst/>
            </a:prstGeom>
          </p:spPr>
        </p:pic>
        <p:sp>
          <p:nvSpPr>
            <p:cNvPr id="13" name="文本框 12">
              <a:extLst>
                <a:ext uri="{FF2B5EF4-FFF2-40B4-BE49-F238E27FC236}">
                  <a16:creationId xmlns:a16="http://schemas.microsoft.com/office/drawing/2014/main" id="{2F7BF246-6BBE-4A1A-8EE7-16BADDFE21DD}"/>
                </a:ext>
              </a:extLst>
            </p:cNvPr>
            <p:cNvSpPr txBox="1"/>
            <p:nvPr/>
          </p:nvSpPr>
          <p:spPr>
            <a:xfrm>
              <a:off x="5438466" y="4017471"/>
              <a:ext cx="1266825" cy="423257"/>
            </a:xfrm>
            <a:prstGeom prst="rect">
              <a:avLst/>
            </a:prstGeom>
            <a:noFill/>
          </p:spPr>
          <p:txBody>
            <a:bodyPr wrap="square" rtlCol="0">
              <a:spAutoFit/>
            </a:bodyPr>
            <a:lstStyle/>
            <a:p>
              <a:pPr algn="ctr">
                <a:lnSpc>
                  <a:spcPct val="130000"/>
                </a:lnSpc>
                <a:spcBef>
                  <a:spcPts val="500"/>
                </a:spcBef>
              </a:pPr>
              <a:r>
                <a:rPr lang="zh-CN" altLang="en-US" spc="150" dirty="0">
                  <a:solidFill>
                    <a:srgbClr val="C00000"/>
                  </a:solidFill>
                  <a:latin typeface="思源黑体 CN Normal" panose="020B0400000000000000" pitchFamily="34" charset="-122"/>
                  <a:ea typeface="思源黑体 CN Normal" panose="020B0400000000000000" pitchFamily="34" charset="-122"/>
                </a:rPr>
                <a:t>扫码开通</a:t>
              </a:r>
            </a:p>
          </p:txBody>
        </p:sp>
      </p:grpSp>
    </p:spTree>
    <p:extLst>
      <p:ext uri="{BB962C8B-B14F-4D97-AF65-F5344CB8AC3E}">
        <p14:creationId xmlns:p14="http://schemas.microsoft.com/office/powerpoint/2010/main" val="105460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8BAC908-715D-430A-BAE2-A9931193397C}"/>
              </a:ext>
            </a:extLst>
          </p:cNvPr>
          <p:cNvSpPr>
            <a:spLocks noGrp="1"/>
          </p:cNvSpPr>
          <p:nvPr>
            <p:ph type="body" sz="quarter" idx="10"/>
          </p:nvPr>
        </p:nvSpPr>
        <p:spPr/>
        <p:txBody>
          <a:bodyPr/>
          <a:lstStyle/>
          <a:p>
            <a:r>
              <a:rPr lang="zh-CN" altLang="en-US" dirty="0"/>
              <a:t>如何联系获课</a:t>
            </a:r>
          </a:p>
        </p:txBody>
      </p:sp>
      <p:pic>
        <p:nvPicPr>
          <p:cNvPr id="5" name="图片 4">
            <a:extLst>
              <a:ext uri="{FF2B5EF4-FFF2-40B4-BE49-F238E27FC236}">
                <a16:creationId xmlns:a16="http://schemas.microsoft.com/office/drawing/2014/main" id="{20621E06-B2DB-42E8-9D8B-FBF7532DE066}"/>
              </a:ext>
            </a:extLst>
          </p:cNvPr>
          <p:cNvPicPr>
            <a:picLocks noChangeAspect="1"/>
          </p:cNvPicPr>
          <p:nvPr/>
        </p:nvPicPr>
        <p:blipFill rotWithShape="1">
          <a:blip r:embed="rId2"/>
          <a:srcRect r="1645"/>
          <a:stretch/>
        </p:blipFill>
        <p:spPr>
          <a:xfrm>
            <a:off x="1127126" y="2119123"/>
            <a:ext cx="5011132" cy="3970592"/>
          </a:xfrm>
          <a:prstGeom prst="rect">
            <a:avLst/>
          </a:prstGeom>
        </p:spPr>
      </p:pic>
      <p:pic>
        <p:nvPicPr>
          <p:cNvPr id="14" name="图片 13">
            <a:extLst>
              <a:ext uri="{FF2B5EF4-FFF2-40B4-BE49-F238E27FC236}">
                <a16:creationId xmlns:a16="http://schemas.microsoft.com/office/drawing/2014/main" id="{6A8B024C-7102-413E-BACE-1CFFE5FD87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68667" y="2116659"/>
            <a:ext cx="4768337" cy="3970592"/>
          </a:xfrm>
          <a:prstGeom prst="rect">
            <a:avLst/>
          </a:prstGeom>
          <a:ln>
            <a:solidFill>
              <a:schemeClr val="accent1"/>
            </a:solidFill>
          </a:ln>
        </p:spPr>
      </p:pic>
      <p:grpSp>
        <p:nvGrpSpPr>
          <p:cNvPr id="12" name="组合 11">
            <a:extLst>
              <a:ext uri="{FF2B5EF4-FFF2-40B4-BE49-F238E27FC236}">
                <a16:creationId xmlns:a16="http://schemas.microsoft.com/office/drawing/2014/main" id="{573FCE70-9371-4B29-B669-8743D72E2AF5}"/>
              </a:ext>
            </a:extLst>
          </p:cNvPr>
          <p:cNvGrpSpPr/>
          <p:nvPr/>
        </p:nvGrpSpPr>
        <p:grpSpPr>
          <a:xfrm>
            <a:off x="4675873" y="3701020"/>
            <a:ext cx="2134802" cy="2238920"/>
            <a:chOff x="7857009" y="-213360"/>
            <a:chExt cx="3070746" cy="3220511"/>
          </a:xfrm>
        </p:grpSpPr>
        <p:pic>
          <p:nvPicPr>
            <p:cNvPr id="10" name="图片 9">
              <a:extLst>
                <a:ext uri="{FF2B5EF4-FFF2-40B4-BE49-F238E27FC236}">
                  <a16:creationId xmlns:a16="http://schemas.microsoft.com/office/drawing/2014/main" id="{5C75AA6C-2E28-4C13-B494-C5DC40CC5A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24" b="49416"/>
            <a:stretch/>
          </p:blipFill>
          <p:spPr>
            <a:xfrm>
              <a:off x="7857009" y="-213360"/>
              <a:ext cx="3070746" cy="3220511"/>
            </a:xfrm>
            <a:prstGeom prst="rect">
              <a:avLst/>
            </a:prstGeom>
            <a:ln>
              <a:solidFill>
                <a:schemeClr val="accent1"/>
              </a:solidFill>
            </a:ln>
          </p:spPr>
        </p:pic>
        <p:sp>
          <p:nvSpPr>
            <p:cNvPr id="11" name="椭圆 10">
              <a:extLst>
                <a:ext uri="{FF2B5EF4-FFF2-40B4-BE49-F238E27FC236}">
                  <a16:creationId xmlns:a16="http://schemas.microsoft.com/office/drawing/2014/main" id="{4C4F96AF-08F0-4AE1-966D-2BF13C244076}"/>
                </a:ext>
              </a:extLst>
            </p:cNvPr>
            <p:cNvSpPr/>
            <p:nvPr/>
          </p:nvSpPr>
          <p:spPr>
            <a:xfrm>
              <a:off x="10516294" y="-173957"/>
              <a:ext cx="333838" cy="358742"/>
            </a:xfrm>
            <a:prstGeom prst="ellipse">
              <a:avLst/>
            </a:prstGeom>
            <a:noFill/>
            <a:ln w="31750" cap="flat" cmpd="sng" algn="ctr">
              <a:solidFill>
                <a:srgbClr val="F31BF3"/>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spTree>
    <p:extLst>
      <p:ext uri="{BB962C8B-B14F-4D97-AF65-F5344CB8AC3E}">
        <p14:creationId xmlns:p14="http://schemas.microsoft.com/office/powerpoint/2010/main" val="50357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盘面节奏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9"/>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199" b="199"/>
          <a:stretch/>
        </p:blipFill>
        <p:spPr>
          <a:xfrm>
            <a:off x="1127125" y="1702629"/>
            <a:ext cx="6162675" cy="3452742"/>
          </a:xfrm>
        </p:spPr>
      </p:pic>
      <p:sp>
        <p:nvSpPr>
          <p:cNvPr id="2" name="文本占位符 1"/>
          <p:cNvSpPr>
            <a:spLocks noGrp="1"/>
          </p:cNvSpPr>
          <p:nvPr>
            <p:ph type="body" sz="quarter" idx="10"/>
          </p:nvPr>
        </p:nvSpPr>
        <p:spPr>
          <a:xfrm>
            <a:off x="3154680" y="918060"/>
            <a:ext cx="5882640" cy="660400"/>
          </a:xfrm>
        </p:spPr>
        <p:txBody>
          <a:bodyPr/>
          <a:lstStyle/>
          <a:p>
            <a:r>
              <a:rPr lang="zh-CN" altLang="en-US" dirty="0"/>
              <a:t>大盘</a:t>
            </a:r>
            <a:r>
              <a:rPr lang="en-US" altLang="zh-CN" dirty="0"/>
              <a:t>-</a:t>
            </a:r>
            <a:r>
              <a:rPr lang="zh-CN" altLang="en-US" dirty="0"/>
              <a:t>情绪和仓位的判断</a:t>
            </a:r>
          </a:p>
        </p:txBody>
      </p:sp>
      <p:sp>
        <p:nvSpPr>
          <p:cNvPr id="7" name="矩形: 圆角 6"/>
          <p:cNvSpPr/>
          <p:nvPr/>
        </p:nvSpPr>
        <p:spPr>
          <a:xfrm>
            <a:off x="7543800" y="1766836"/>
            <a:ext cx="3345180" cy="3478263"/>
          </a:xfrm>
          <a:prstGeom prst="roundRect">
            <a:avLst>
              <a:gd name="adj" fmla="val 2228"/>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8" name="文本框 7"/>
          <p:cNvSpPr txBox="1"/>
          <p:nvPr/>
        </p:nvSpPr>
        <p:spPr>
          <a:xfrm>
            <a:off x="7601902" y="1894707"/>
            <a:ext cx="3228975" cy="3395481"/>
          </a:xfrm>
          <a:prstGeom prst="rect">
            <a:avLst/>
          </a:prstGeom>
          <a:noFill/>
        </p:spPr>
        <p:txBody>
          <a:bodyPr wrap="square" rtlCol="0">
            <a:spAutoFit/>
          </a:bodyPr>
          <a:lstStyle/>
          <a:p>
            <a:pPr marL="342900" indent="-342900" algn="just">
              <a:lnSpc>
                <a:spcPct val="130000"/>
              </a:lnSpc>
              <a:spcBef>
                <a:spcPts val="500"/>
              </a:spcBef>
              <a:buFont typeface="+mj-lt"/>
              <a:buAutoNum type="arabicPeriod"/>
            </a:pPr>
            <a:r>
              <a:rPr lang="zh-CN" altLang="en-US" sz="1600" spc="150" dirty="0">
                <a:solidFill>
                  <a:srgbClr val="FFFF00"/>
                </a:solidFill>
                <a:latin typeface="思源黑体 CN Normal" panose="020B0400000000000000" pitchFamily="34" charset="-122"/>
                <a:ea typeface="思源黑体 CN Normal" panose="020B0400000000000000" pitchFamily="34" charset="-122"/>
              </a:rPr>
              <a:t>资金量能：</a:t>
            </a:r>
            <a:r>
              <a:rPr lang="zh-CN" altLang="en-US" sz="1600" spc="150" dirty="0">
                <a:solidFill>
                  <a:srgbClr val="FFFFFF"/>
                </a:solidFill>
                <a:latin typeface="思源黑体 CN Normal" panose="020B0400000000000000" pitchFamily="34" charset="-122"/>
                <a:ea typeface="思源黑体 CN Normal" panose="020B0400000000000000" pitchFamily="34" charset="-122"/>
              </a:rPr>
              <a:t>在“上交锁”的情况下，量能依然爆发到</a:t>
            </a:r>
            <a:r>
              <a:rPr lang="en-US" altLang="zh-CN" sz="1600" spc="150" dirty="0">
                <a:solidFill>
                  <a:srgbClr val="FFFFFF"/>
                </a:solidFill>
                <a:latin typeface="思源黑体 CN Normal" panose="020B0400000000000000" pitchFamily="34" charset="-122"/>
                <a:ea typeface="思源黑体 CN Normal" panose="020B0400000000000000" pitchFamily="34" charset="-122"/>
              </a:rPr>
              <a:t>1.44</a:t>
            </a:r>
            <a:r>
              <a:rPr lang="zh-CN" altLang="en-US" sz="1600" spc="150" dirty="0">
                <a:solidFill>
                  <a:srgbClr val="FFFFFF"/>
                </a:solidFill>
                <a:latin typeface="思源黑体 CN Normal" panose="020B0400000000000000" pitchFamily="34" charset="-122"/>
                <a:ea typeface="思源黑体 CN Normal" panose="020B0400000000000000" pitchFamily="34" charset="-122"/>
              </a:rPr>
              <a:t>万亿，量能创新高且火爆，博弈机会较多。</a:t>
            </a:r>
            <a:endParaRPr lang="en-US" altLang="zh-CN" sz="1600" spc="150" dirty="0">
              <a:solidFill>
                <a:srgbClr val="FFFFFF"/>
              </a:solidFill>
              <a:latin typeface="思源黑体 CN Normal" panose="020B0400000000000000" pitchFamily="34" charset="-122"/>
              <a:ea typeface="思源黑体 CN Normal" panose="020B0400000000000000" pitchFamily="34" charset="-122"/>
            </a:endParaRPr>
          </a:p>
          <a:p>
            <a:pPr marL="342900" indent="-342900" algn="just">
              <a:lnSpc>
                <a:spcPct val="130000"/>
              </a:lnSpc>
              <a:spcBef>
                <a:spcPts val="500"/>
              </a:spcBef>
              <a:buFont typeface="+mj-lt"/>
              <a:buAutoNum type="arabicPeriod"/>
            </a:pPr>
            <a:r>
              <a:rPr lang="zh-CN" altLang="en-US" sz="1600" spc="150" dirty="0">
                <a:solidFill>
                  <a:srgbClr val="FFFF00"/>
                </a:solidFill>
                <a:latin typeface="思源黑体 CN Normal" panose="020B0400000000000000" pitchFamily="34" charset="-122"/>
                <a:ea typeface="思源黑体 CN Normal" panose="020B0400000000000000" pitchFamily="34" charset="-122"/>
              </a:rPr>
              <a:t>支撑</a:t>
            </a:r>
            <a:r>
              <a:rPr lang="en-US" altLang="zh-CN" sz="1600" spc="150" dirty="0">
                <a:solidFill>
                  <a:srgbClr val="FFFF00"/>
                </a:solidFill>
                <a:latin typeface="思源黑体 CN Normal" panose="020B0400000000000000" pitchFamily="34" charset="-122"/>
                <a:ea typeface="思源黑体 CN Normal" panose="020B0400000000000000" pitchFamily="34" charset="-122"/>
              </a:rPr>
              <a:t>-</a:t>
            </a:r>
            <a:r>
              <a:rPr lang="zh-CN" altLang="en-US" sz="1600" spc="150" dirty="0">
                <a:solidFill>
                  <a:srgbClr val="FFFF00"/>
                </a:solidFill>
                <a:latin typeface="思源黑体 CN Normal" panose="020B0400000000000000" pitchFamily="34" charset="-122"/>
                <a:ea typeface="思源黑体 CN Normal" panose="020B0400000000000000" pitchFamily="34" charset="-122"/>
              </a:rPr>
              <a:t>压力位：</a:t>
            </a:r>
            <a:r>
              <a:rPr lang="en-US" altLang="zh-CN" sz="1600" spc="150" dirty="0">
                <a:solidFill>
                  <a:srgbClr val="FFFFFF"/>
                </a:solidFill>
                <a:latin typeface="思源黑体 CN Normal" panose="020B0400000000000000" pitchFamily="34" charset="-122"/>
                <a:ea typeface="思源黑体 CN Normal" panose="020B0400000000000000" pitchFamily="34" charset="-122"/>
              </a:rPr>
              <a:t>3000-</a:t>
            </a:r>
            <a:r>
              <a:rPr lang="zh-CN" altLang="en-US" sz="1600" spc="150" dirty="0">
                <a:solidFill>
                  <a:srgbClr val="FFFFFF"/>
                </a:solidFill>
                <a:latin typeface="思源黑体 CN Normal" panose="020B0400000000000000" pitchFamily="34" charset="-122"/>
                <a:ea typeface="思源黑体 CN Normal" panose="020B0400000000000000" pitchFamily="34" charset="-122"/>
              </a:rPr>
              <a:t>继续冲；</a:t>
            </a:r>
          </a:p>
          <a:p>
            <a:pPr marL="342900" indent="-342900" algn="just">
              <a:lnSpc>
                <a:spcPct val="130000"/>
              </a:lnSpc>
              <a:spcBef>
                <a:spcPts val="500"/>
              </a:spcBef>
              <a:buFont typeface="+mj-lt"/>
              <a:buAutoNum type="arabicPeriod"/>
            </a:pPr>
            <a:r>
              <a:rPr lang="zh-CN" altLang="en-US" sz="1600" spc="150" dirty="0">
                <a:solidFill>
                  <a:srgbClr val="FFFF00"/>
                </a:solidFill>
                <a:latin typeface="思源黑体 CN Normal" panose="020B0400000000000000" pitchFamily="34" charset="-122"/>
                <a:ea typeface="思源黑体 CN Normal" panose="020B0400000000000000" pitchFamily="34" charset="-122"/>
              </a:rPr>
              <a:t>节奏：</a:t>
            </a:r>
            <a:r>
              <a:rPr lang="zh-CN" altLang="en-US" sz="1600" spc="150" dirty="0">
                <a:solidFill>
                  <a:srgbClr val="FFFFFF"/>
                </a:solidFill>
                <a:latin typeface="思源黑体 CN Normal" panose="020B0400000000000000" pitchFamily="34" charset="-122"/>
                <a:ea typeface="思源黑体 CN Normal" panose="020B0400000000000000" pitchFamily="34" charset="-122"/>
              </a:rPr>
              <a:t>本轮超强金融政策超预期，强行打破震荡格局，有种提前走出大</a:t>
            </a:r>
            <a:r>
              <a:rPr lang="en-US" altLang="zh-CN" sz="1600" spc="150" dirty="0">
                <a:solidFill>
                  <a:srgbClr val="FFFFFF"/>
                </a:solidFill>
                <a:latin typeface="思源黑体 CN Normal" panose="020B0400000000000000" pitchFamily="34" charset="-122"/>
                <a:ea typeface="思源黑体 CN Normal" panose="020B0400000000000000" pitchFamily="34" charset="-122"/>
              </a:rPr>
              <a:t>W</a:t>
            </a:r>
            <a:r>
              <a:rPr lang="zh-CN" altLang="en-US" sz="1600" spc="150" dirty="0">
                <a:solidFill>
                  <a:srgbClr val="FFFFFF"/>
                </a:solidFill>
                <a:latin typeface="思源黑体 CN Normal" panose="020B0400000000000000" pitchFamily="34" charset="-122"/>
                <a:ea typeface="思源黑体 CN Normal" panose="020B0400000000000000" pitchFamily="34" charset="-122"/>
              </a:rPr>
              <a:t>底的状态，强者恒强的优势在于龙虎炒作。</a:t>
            </a:r>
          </a:p>
        </p:txBody>
      </p:sp>
      <p:sp>
        <p:nvSpPr>
          <p:cNvPr id="10" name="文本占位符 9"/>
          <p:cNvSpPr>
            <a:spLocks noGrp="1"/>
          </p:cNvSpPr>
          <p:nvPr>
            <p:ph type="body" sz="quarter" idx="11"/>
          </p:nvPr>
        </p:nvSpPr>
        <p:spPr>
          <a:xfrm>
            <a:off x="828675" y="5421668"/>
            <a:ext cx="10534650" cy="814582"/>
          </a:xfrm>
        </p:spPr>
        <p:txBody>
          <a:bodyPr/>
          <a:lstStyle/>
          <a:p>
            <a:r>
              <a:rPr lang="zh-CN" altLang="en-US" b="0" i="0" dirty="0">
                <a:solidFill>
                  <a:srgbClr val="333333"/>
                </a:solidFill>
                <a:effectLst/>
                <a:latin typeface="Microsoft YaHei" panose="020B0503020204020204" pitchFamily="34" charset="-122"/>
                <a:ea typeface="Microsoft YaHei" panose="020B0503020204020204" pitchFamily="34" charset="-122"/>
              </a:rPr>
              <a:t>重点关注龙虎炒作强势的方向，穿越短线周期的可能性才大</a:t>
            </a:r>
            <a:endParaRPr lang="en-US" altLang="zh-CN" b="0" i="0" dirty="0">
              <a:solidFill>
                <a:srgbClr val="333333"/>
              </a:solidFill>
              <a:effectLst/>
              <a:latin typeface="Microsoft YaHei" panose="020B0503020204020204" pitchFamily="34" charset="-122"/>
              <a:ea typeface="Microsoft YaHei" panose="020B0503020204020204" pitchFamily="34" charset="-122"/>
            </a:endParaRPr>
          </a:p>
          <a:p>
            <a:r>
              <a:rPr lang="zh-CN" altLang="en-US" b="1" dirty="0">
                <a:solidFill>
                  <a:srgbClr val="C00000"/>
                </a:solidFill>
              </a:rPr>
              <a:t>放量，上冲；量能不变，震荡；量能萎缩，下跌</a:t>
            </a:r>
            <a:endParaRPr lang="en-US" altLang="zh-CN" b="1" dirty="0">
              <a:solidFill>
                <a:srgbClr val="C00000"/>
              </a:solidFill>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rcRect/>
          <a:stretch/>
        </p:blipFill>
        <p:spPr>
          <a:xfrm>
            <a:off x="1228172" y="1894707"/>
            <a:ext cx="2218618" cy="2573598"/>
          </a:xfrm>
          <a:prstGeom prst="rect">
            <a:avLst/>
          </a:prstGeom>
          <a:ln>
            <a:solidFill>
              <a:schemeClr val="accent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EDE87E43-AA40-4B17-BA7A-7D4617E2E9C9}"/>
              </a:ext>
            </a:extLst>
          </p:cNvPr>
          <p:cNvSpPr>
            <a:spLocks noGrp="1"/>
          </p:cNvSpPr>
          <p:nvPr>
            <p:ph type="body" sz="quarter" idx="10"/>
          </p:nvPr>
        </p:nvSpPr>
        <p:spPr/>
        <p:txBody>
          <a:bodyPr/>
          <a:lstStyle/>
          <a:p>
            <a:r>
              <a:rPr lang="zh-CN" altLang="en-US" dirty="0"/>
              <a:t>重点消息</a:t>
            </a:r>
          </a:p>
        </p:txBody>
      </p:sp>
      <p:graphicFrame>
        <p:nvGraphicFramePr>
          <p:cNvPr id="7" name="表格 18">
            <a:extLst>
              <a:ext uri="{FF2B5EF4-FFF2-40B4-BE49-F238E27FC236}">
                <a16:creationId xmlns:a16="http://schemas.microsoft.com/office/drawing/2014/main" id="{E0F677A7-F4A5-4648-8CB7-8B8083A1BBA1}"/>
              </a:ext>
            </a:extLst>
          </p:cNvPr>
          <p:cNvGraphicFramePr>
            <a:graphicFrameLocks noGrp="1"/>
          </p:cNvGraphicFramePr>
          <p:nvPr>
            <p:extLst>
              <p:ext uri="{D42A27DB-BD31-4B8C-83A1-F6EECF244321}">
                <p14:modId xmlns:p14="http://schemas.microsoft.com/office/powerpoint/2010/main" val="610795856"/>
              </p:ext>
            </p:extLst>
          </p:nvPr>
        </p:nvGraphicFramePr>
        <p:xfrm>
          <a:off x="1197204" y="1846818"/>
          <a:ext cx="9775596" cy="3037602"/>
        </p:xfrm>
        <a:graphic>
          <a:graphicData uri="http://schemas.openxmlformats.org/drawingml/2006/table">
            <a:tbl>
              <a:tblPr firstRow="1" bandRow="1">
                <a:tableStyleId>{5C22544A-7EE6-4342-B048-85BDC9FD1C3A}</a:tableStyleId>
              </a:tblPr>
              <a:tblGrid>
                <a:gridCol w="1051702">
                  <a:extLst>
                    <a:ext uri="{9D8B030D-6E8A-4147-A177-3AD203B41FA5}">
                      <a16:colId xmlns:a16="http://schemas.microsoft.com/office/drawing/2014/main" val="20000"/>
                    </a:ext>
                  </a:extLst>
                </a:gridCol>
                <a:gridCol w="4679795">
                  <a:extLst>
                    <a:ext uri="{9D8B030D-6E8A-4147-A177-3AD203B41FA5}">
                      <a16:colId xmlns:a16="http://schemas.microsoft.com/office/drawing/2014/main" val="20001"/>
                    </a:ext>
                  </a:extLst>
                </a:gridCol>
                <a:gridCol w="4044099">
                  <a:extLst>
                    <a:ext uri="{9D8B030D-6E8A-4147-A177-3AD203B41FA5}">
                      <a16:colId xmlns:a16="http://schemas.microsoft.com/office/drawing/2014/main" val="20002"/>
                    </a:ext>
                  </a:extLst>
                </a:gridCol>
              </a:tblGrid>
              <a:tr h="432011">
                <a:tc>
                  <a:txBody>
                    <a:bodyPr/>
                    <a:lstStyle/>
                    <a:p>
                      <a:pPr algn="ctr"/>
                      <a:r>
                        <a:rPr lang="zh-CN" altLang="en-US" sz="1400" dirty="0"/>
                        <a:t>序号</a:t>
                      </a:r>
                    </a:p>
                  </a:txBody>
                  <a:tcPr anchor="ctr"/>
                </a:tc>
                <a:tc>
                  <a:txBody>
                    <a:bodyPr/>
                    <a:lstStyle/>
                    <a:p>
                      <a:pPr algn="ctr"/>
                      <a:r>
                        <a:rPr lang="zh-CN" altLang="en-US" sz="1400" dirty="0"/>
                        <a:t>消息</a:t>
                      </a:r>
                    </a:p>
                  </a:txBody>
                  <a:tcPr anchor="ctr">
                    <a:solidFill>
                      <a:srgbClr val="FF66B3"/>
                    </a:solidFill>
                  </a:tcPr>
                </a:tc>
                <a:tc>
                  <a:txBody>
                    <a:bodyPr/>
                    <a:lstStyle/>
                    <a:p>
                      <a:pPr algn="ctr"/>
                      <a:r>
                        <a:rPr lang="zh-CN" altLang="en-US" sz="1400" dirty="0"/>
                        <a:t>解读</a:t>
                      </a:r>
                    </a:p>
                  </a:txBody>
                  <a:tcPr anchor="ctr">
                    <a:solidFill>
                      <a:srgbClr val="9999FF"/>
                    </a:solidFill>
                  </a:tcPr>
                </a:tc>
                <a:extLst>
                  <a:ext uri="{0D108BD9-81ED-4DB2-BD59-A6C34878D82A}">
                    <a16:rowId xmlns:a16="http://schemas.microsoft.com/office/drawing/2014/main" val="10000"/>
                  </a:ext>
                </a:extLst>
              </a:tr>
              <a:tr h="1175984">
                <a:tc>
                  <a:txBody>
                    <a:bodyPr/>
                    <a:lstStyle/>
                    <a:p>
                      <a:pPr algn="ctr">
                        <a:lnSpc>
                          <a:spcPct val="120000"/>
                        </a:lnSpc>
                      </a:pPr>
                      <a:r>
                        <a:rPr lang="en-US" altLang="zh-CN" sz="1400" kern="1200" dirty="0">
                          <a:solidFill>
                            <a:schemeClr val="dk1"/>
                          </a:solidFill>
                          <a:latin typeface="+mn-lt"/>
                          <a:ea typeface="+mn-ea"/>
                          <a:cs typeface="+mn-cs"/>
                        </a:rPr>
                        <a:t>1</a:t>
                      </a:r>
                    </a:p>
                  </a:txBody>
                  <a:tcPr anchor="ct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kern="1200" dirty="0">
                          <a:solidFill>
                            <a:schemeClr val="dk1"/>
                          </a:solidFill>
                          <a:latin typeface="+mn-lt"/>
                          <a:ea typeface="+mn-ea"/>
                          <a:cs typeface="+mn-cs"/>
                        </a:rPr>
                        <a:t>上周：国新办今日上午</a:t>
                      </a:r>
                      <a:r>
                        <a:rPr lang="en-US" altLang="zh-CN" sz="1400" kern="1200" dirty="0">
                          <a:solidFill>
                            <a:schemeClr val="dk1"/>
                          </a:solidFill>
                          <a:latin typeface="+mn-lt"/>
                          <a:ea typeface="+mn-ea"/>
                          <a:cs typeface="+mn-cs"/>
                        </a:rPr>
                        <a:t>9</a:t>
                      </a:r>
                      <a:r>
                        <a:rPr lang="zh-CN" altLang="en-US" sz="1400" kern="1200" dirty="0">
                          <a:solidFill>
                            <a:schemeClr val="dk1"/>
                          </a:solidFill>
                          <a:latin typeface="+mn-lt"/>
                          <a:ea typeface="+mn-ea"/>
                          <a:cs typeface="+mn-cs"/>
                        </a:rPr>
                        <a:t>时举行新闻发布会：</a:t>
                      </a:r>
                      <a:r>
                        <a:rPr lang="zh-CN" altLang="en-US" sz="1400" b="0" i="0" kern="1200" dirty="0">
                          <a:solidFill>
                            <a:schemeClr val="dk1"/>
                          </a:solidFill>
                          <a:effectLst/>
                          <a:latin typeface="+mn-lt"/>
                          <a:ea typeface="+mn-ea"/>
                          <a:cs typeface="+mn-cs"/>
                        </a:rPr>
                        <a:t>中国人民银行行长潘功胜在回应记者提问时表示，正在研究平准基金的创设</a:t>
                      </a:r>
                    </a:p>
                  </a:txBody>
                  <a:tcPr anchor="ct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dirty="0"/>
                        <a:t>平准基金又叫干预基金，政府通过特定机构（证监会、财政部、交易所）等以法定方式建立基金。</a:t>
                      </a:r>
                      <a:r>
                        <a:rPr lang="zh-CN" altLang="en-US" sz="1400" b="1" kern="1200" dirty="0">
                          <a:solidFill>
                            <a:srgbClr val="C00000"/>
                          </a:solidFill>
                          <a:latin typeface="+mn-lt"/>
                          <a:ea typeface="+mn-ea"/>
                          <a:cs typeface="+mn-cs"/>
                        </a:rPr>
                        <a:t>对证券市场采用逆向操作，防止股市暴涨暴跌</a:t>
                      </a:r>
                      <a:endParaRPr lang="en-US" altLang="zh-CN" sz="1400" b="1" kern="1200" dirty="0">
                        <a:solidFill>
                          <a:srgbClr val="C00000"/>
                        </a:solidFill>
                        <a:latin typeface="+mn-lt"/>
                        <a:ea typeface="+mn-ea"/>
                        <a:cs typeface="+mn-cs"/>
                      </a:endParaRPr>
                    </a:p>
                  </a:txBody>
                  <a:tcPr anchor="ctr"/>
                </a:tc>
                <a:extLst>
                  <a:ext uri="{0D108BD9-81ED-4DB2-BD59-A6C34878D82A}">
                    <a16:rowId xmlns:a16="http://schemas.microsoft.com/office/drawing/2014/main" val="10001"/>
                  </a:ext>
                </a:extLst>
              </a:tr>
              <a:tr h="1429607">
                <a:tc>
                  <a:txBody>
                    <a:bodyPr/>
                    <a:lstStyle/>
                    <a:p>
                      <a:pPr algn="ctr">
                        <a:lnSpc>
                          <a:spcPct val="120000"/>
                        </a:lnSpc>
                      </a:pPr>
                      <a:r>
                        <a:rPr lang="en-US" altLang="zh-CN" sz="1400" b="0" i="0" kern="1200">
                          <a:solidFill>
                            <a:schemeClr val="dk1"/>
                          </a:solidFill>
                          <a:effectLst/>
                          <a:latin typeface="+mn-lt"/>
                          <a:ea typeface="+mn-ea"/>
                          <a:cs typeface="+mn-cs"/>
                        </a:rPr>
                        <a:t>2</a:t>
                      </a:r>
                      <a:endParaRPr lang="en-US" altLang="zh-CN" sz="1400" b="0" i="0" kern="1200" dirty="0">
                        <a:solidFill>
                          <a:schemeClr val="dk1"/>
                        </a:solidFill>
                        <a:effectLst/>
                        <a:latin typeface="+mn-lt"/>
                        <a:ea typeface="+mn-ea"/>
                        <a:cs typeface="+mn-cs"/>
                      </a:endParaRPr>
                    </a:p>
                  </a:txBody>
                  <a:tcPr anchor="ctr"/>
                </a:tc>
                <a:tc>
                  <a:txBody>
                    <a:bodyPr/>
                    <a:lstStyle/>
                    <a:p>
                      <a:pPr>
                        <a:lnSpc>
                          <a:spcPct val="120000"/>
                        </a:lnSpc>
                      </a:pPr>
                      <a:r>
                        <a:rPr lang="zh-CN" altLang="en-US" sz="1400" b="0" i="0" kern="1200" dirty="0">
                          <a:solidFill>
                            <a:schemeClr val="dk1"/>
                          </a:solidFill>
                          <a:effectLst/>
                          <a:latin typeface="+mn-lt"/>
                          <a:ea typeface="+mn-ea"/>
                          <a:cs typeface="+mn-cs"/>
                        </a:rPr>
                        <a:t>上周：央行宣布增量货币政策。其中，新设立的专项再贷款工具旨在支持上市公司回购和主要股东增持股票，稳定资本市场。人民银行创设专项再贷款，激励引导银行向上市公司和主要股东提供贷款，支持其回购和增持上市公司股票，对不同所有制的上市公司一视同仁。第一期</a:t>
                      </a:r>
                      <a:r>
                        <a:rPr lang="en-US" altLang="zh-CN" sz="1400" b="0" i="0" kern="1200" dirty="0">
                          <a:solidFill>
                            <a:schemeClr val="dk1"/>
                          </a:solidFill>
                          <a:effectLst/>
                          <a:latin typeface="+mn-lt"/>
                          <a:ea typeface="+mn-ea"/>
                          <a:cs typeface="+mn-cs"/>
                        </a:rPr>
                        <a:t>5000</a:t>
                      </a:r>
                      <a:r>
                        <a:rPr lang="zh-CN" altLang="en-US" sz="1400" b="0" i="0" kern="1200" dirty="0">
                          <a:solidFill>
                            <a:schemeClr val="dk1"/>
                          </a:solidFill>
                          <a:effectLst/>
                          <a:latin typeface="+mn-lt"/>
                          <a:ea typeface="+mn-ea"/>
                          <a:cs typeface="+mn-cs"/>
                        </a:rPr>
                        <a:t>亿</a:t>
                      </a:r>
                      <a:endParaRPr lang="en-US" altLang="zh-CN" sz="1400" b="0" i="0" kern="1200" dirty="0">
                        <a:solidFill>
                          <a:schemeClr val="dk1"/>
                        </a:solidFill>
                        <a:effectLst/>
                        <a:latin typeface="+mn-lt"/>
                        <a:ea typeface="+mn-ea"/>
                        <a:cs typeface="+mn-cs"/>
                      </a:endParaRPr>
                    </a:p>
                  </a:txBody>
                  <a:tcPr anchor="ct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t>允许证券</a:t>
                      </a:r>
                      <a:r>
                        <a:rPr lang="en-US" altLang="zh-CN" sz="1400" dirty="0"/>
                        <a:t>/</a:t>
                      </a:r>
                      <a:r>
                        <a:rPr lang="zh-CN" altLang="en-US" sz="1400" dirty="0"/>
                        <a:t>基金</a:t>
                      </a:r>
                      <a:r>
                        <a:rPr lang="en-US" altLang="zh-CN" sz="1400" dirty="0"/>
                        <a:t>/</a:t>
                      </a:r>
                      <a:r>
                        <a:rPr lang="zh-CN" altLang="en-US" sz="1400" dirty="0"/>
                        <a:t>保险公司自己持仓的股票，去从银行抵押成现金买股票（也只能买股票）。</a:t>
                      </a:r>
                      <a:r>
                        <a:rPr lang="zh-CN" altLang="en-US" sz="1400" b="1" dirty="0">
                          <a:solidFill>
                            <a:srgbClr val="C00000"/>
                          </a:solidFill>
                        </a:rPr>
                        <a:t>本质就是央行提供无限子弹买股票，提供资金流动性，金融超预期政策，利好金融方向</a:t>
                      </a:r>
                      <a:endParaRPr lang="en-US" altLang="zh-CN" sz="1400" b="1" dirty="0">
                        <a:solidFill>
                          <a:srgbClr val="C00000"/>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011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267460" y="5629869"/>
            <a:ext cx="9707880" cy="865199"/>
          </a:xfrm>
        </p:spPr>
        <p:txBody>
          <a:bodyPr/>
          <a:lstStyle/>
          <a:p>
            <a:r>
              <a:rPr lang="zh-CN" altLang="en-US" b="1" dirty="0">
                <a:solidFill>
                  <a:srgbClr val="C00000"/>
                </a:solidFill>
              </a:rPr>
              <a:t>行业：软件信息、电气设备、机械设备、通信行业、化工制品</a:t>
            </a:r>
            <a:endParaRPr lang="en-US" altLang="zh-CN" b="1" dirty="0">
              <a:solidFill>
                <a:srgbClr val="C00000"/>
              </a:solidFill>
            </a:endParaRPr>
          </a:p>
          <a:p>
            <a:r>
              <a:rPr lang="zh-CN" altLang="en-US" b="1" dirty="0">
                <a:solidFill>
                  <a:srgbClr val="C00000"/>
                </a:solidFill>
              </a:rPr>
              <a:t>主题：国改</a:t>
            </a:r>
            <a:r>
              <a:rPr lang="en-US" altLang="zh-CN" b="1" dirty="0">
                <a:solidFill>
                  <a:srgbClr val="C00000"/>
                </a:solidFill>
              </a:rPr>
              <a:t>/</a:t>
            </a:r>
            <a:r>
              <a:rPr lang="zh-CN" altLang="en-US" b="1" dirty="0">
                <a:solidFill>
                  <a:srgbClr val="C00000"/>
                </a:solidFill>
              </a:rPr>
              <a:t>重组、网络安全、机器人、华为产业链、资本金融</a:t>
            </a:r>
            <a:endParaRPr lang="zh-CN" altLang="en-US" sz="1100" b="1" dirty="0">
              <a:solidFill>
                <a:srgbClr val="C00000"/>
              </a:solidFill>
            </a:endParaRPr>
          </a:p>
        </p:txBody>
      </p:sp>
      <p:sp>
        <p:nvSpPr>
          <p:cNvPr id="2" name="文本占位符 1"/>
          <p:cNvSpPr>
            <a:spLocks noGrp="1"/>
          </p:cNvSpPr>
          <p:nvPr>
            <p:ph type="body" sz="quarter" idx="10"/>
          </p:nvPr>
        </p:nvSpPr>
        <p:spPr/>
        <p:txBody>
          <a:bodyPr/>
          <a:lstStyle/>
          <a:p>
            <a:r>
              <a:rPr lang="zh-CN" altLang="en-US" dirty="0"/>
              <a:t>龙虎板块</a:t>
            </a:r>
          </a:p>
        </p:txBody>
      </p:sp>
      <p:pic>
        <p:nvPicPr>
          <p:cNvPr id="6" name="图片占位符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515" b="515"/>
          <a:stretch/>
        </p:blipFill>
        <p:spPr>
          <a:xfrm>
            <a:off x="3357416" y="1845841"/>
            <a:ext cx="5481784" cy="369572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17B9120-E60E-4D73-BC05-CBE7695B497D}"/>
              </a:ext>
            </a:extLst>
          </p:cNvPr>
          <p:cNvSpPr>
            <a:spLocks noGrp="1"/>
          </p:cNvSpPr>
          <p:nvPr>
            <p:ph type="body" sz="quarter" idx="10"/>
          </p:nvPr>
        </p:nvSpPr>
        <p:spPr/>
        <p:txBody>
          <a:bodyPr/>
          <a:lstStyle/>
          <a:p>
            <a:r>
              <a:rPr lang="zh-CN" altLang="en-US" dirty="0"/>
              <a:t>关于龙虎内参</a:t>
            </a:r>
          </a:p>
        </p:txBody>
      </p:sp>
      <p:sp>
        <p:nvSpPr>
          <p:cNvPr id="3" name="文本占位符 2">
            <a:extLst>
              <a:ext uri="{FF2B5EF4-FFF2-40B4-BE49-F238E27FC236}">
                <a16:creationId xmlns:a16="http://schemas.microsoft.com/office/drawing/2014/main" id="{705E69BC-20E5-43C1-9568-78C26FA591B4}"/>
              </a:ext>
            </a:extLst>
          </p:cNvPr>
          <p:cNvSpPr>
            <a:spLocks noGrp="1"/>
          </p:cNvSpPr>
          <p:nvPr>
            <p:ph type="body" sz="quarter" idx="11"/>
          </p:nvPr>
        </p:nvSpPr>
        <p:spPr>
          <a:xfrm>
            <a:off x="2185996" y="5810614"/>
            <a:ext cx="7820008" cy="544401"/>
          </a:xfrm>
        </p:spPr>
        <p:txBody>
          <a:bodyPr/>
          <a:lstStyle/>
          <a:p>
            <a:r>
              <a:rPr lang="zh-CN" altLang="en-US" b="1" dirty="0">
                <a:solidFill>
                  <a:srgbClr val="C00000"/>
                </a:solidFill>
              </a:rPr>
              <a:t>每周二固定更新一篇「龙虎淘金」，短线为主</a:t>
            </a:r>
          </a:p>
        </p:txBody>
      </p:sp>
      <p:pic>
        <p:nvPicPr>
          <p:cNvPr id="8" name="图片 7">
            <a:extLst>
              <a:ext uri="{FF2B5EF4-FFF2-40B4-BE49-F238E27FC236}">
                <a16:creationId xmlns:a16="http://schemas.microsoft.com/office/drawing/2014/main" id="{0592CEE2-4D7C-4967-A8B4-CF8BF426ED26}"/>
              </a:ext>
            </a:extLst>
          </p:cNvPr>
          <p:cNvPicPr>
            <a:picLocks noChangeAspect="1"/>
          </p:cNvPicPr>
          <p:nvPr/>
        </p:nvPicPr>
        <p:blipFill rotWithShape="1">
          <a:blip r:embed="rId2"/>
          <a:srcRect r="33798"/>
          <a:stretch/>
        </p:blipFill>
        <p:spPr>
          <a:xfrm>
            <a:off x="1389028" y="1930138"/>
            <a:ext cx="2821166" cy="3185850"/>
          </a:xfrm>
          <a:prstGeom prst="rect">
            <a:avLst/>
          </a:prstGeom>
        </p:spPr>
      </p:pic>
      <p:pic>
        <p:nvPicPr>
          <p:cNvPr id="7" name="图片 6">
            <a:extLst>
              <a:ext uri="{FF2B5EF4-FFF2-40B4-BE49-F238E27FC236}">
                <a16:creationId xmlns:a16="http://schemas.microsoft.com/office/drawing/2014/main" id="{D114F6EE-9C68-4CB2-A496-123A116DDA4B}"/>
              </a:ext>
            </a:extLst>
          </p:cNvPr>
          <p:cNvPicPr>
            <a:picLocks noChangeAspect="1"/>
          </p:cNvPicPr>
          <p:nvPr/>
        </p:nvPicPr>
        <p:blipFill>
          <a:blip r:embed="rId3"/>
          <a:stretch>
            <a:fillRect/>
          </a:stretch>
        </p:blipFill>
        <p:spPr>
          <a:xfrm>
            <a:off x="4282241" y="1930138"/>
            <a:ext cx="3771616" cy="2997724"/>
          </a:xfrm>
          <a:prstGeom prst="rect">
            <a:avLst/>
          </a:prstGeom>
        </p:spPr>
      </p:pic>
      <p:sp>
        <p:nvSpPr>
          <p:cNvPr id="10" name="文本框 9">
            <a:extLst>
              <a:ext uri="{FF2B5EF4-FFF2-40B4-BE49-F238E27FC236}">
                <a16:creationId xmlns:a16="http://schemas.microsoft.com/office/drawing/2014/main" id="{85E30555-C612-4DF2-88F4-53B461E7B14C}"/>
              </a:ext>
            </a:extLst>
          </p:cNvPr>
          <p:cNvSpPr txBox="1"/>
          <p:nvPr/>
        </p:nvSpPr>
        <p:spPr>
          <a:xfrm>
            <a:off x="1101762" y="5242804"/>
            <a:ext cx="3395698" cy="423257"/>
          </a:xfrm>
          <a:prstGeom prst="rect">
            <a:avLst/>
          </a:prstGeom>
          <a:noFill/>
        </p:spPr>
        <p:txBody>
          <a:bodyPr wrap="square" rtlCol="0">
            <a:spAutoFit/>
          </a:bodyPr>
          <a:lstStyle/>
          <a:p>
            <a:pPr algn="ctr">
              <a:lnSpc>
                <a:spcPct val="130000"/>
              </a:lnSpc>
              <a:spcBef>
                <a:spcPts val="500"/>
              </a:spcBef>
            </a:pPr>
            <a:r>
              <a:rPr lang="zh-CN" altLang="en-US" spc="150" dirty="0">
                <a:solidFill>
                  <a:srgbClr val="C00000"/>
                </a:solidFill>
                <a:latin typeface="思源黑体 CN Normal" panose="020B0400000000000000" pitchFamily="34" charset="-122"/>
                <a:ea typeface="思源黑体 CN Normal" panose="020B0400000000000000" pitchFamily="34" charset="-122"/>
              </a:rPr>
              <a:t>研究院</a:t>
            </a:r>
            <a:r>
              <a:rPr lang="en-US" altLang="zh-CN" spc="150" dirty="0">
                <a:solidFill>
                  <a:srgbClr val="C00000"/>
                </a:solidFill>
                <a:latin typeface="思源黑体 CN Normal" panose="020B0400000000000000" pitchFamily="34" charset="-122"/>
                <a:ea typeface="思源黑体 CN Normal" panose="020B0400000000000000" pitchFamily="34" charset="-122"/>
              </a:rPr>
              <a:t>-</a:t>
            </a:r>
            <a:r>
              <a:rPr lang="zh-CN" altLang="en-US" spc="150" dirty="0">
                <a:solidFill>
                  <a:srgbClr val="C00000"/>
                </a:solidFill>
                <a:latin typeface="思源黑体 CN Normal" panose="020B0400000000000000" pitchFamily="34" charset="-122"/>
                <a:ea typeface="思源黑体 CN Normal" panose="020B0400000000000000" pitchFamily="34" charset="-122"/>
              </a:rPr>
              <a:t>经传内参</a:t>
            </a:r>
            <a:r>
              <a:rPr lang="en-US" altLang="zh-CN" spc="150" dirty="0">
                <a:solidFill>
                  <a:srgbClr val="C00000"/>
                </a:solidFill>
                <a:latin typeface="思源黑体 CN Normal" panose="020B0400000000000000" pitchFamily="34" charset="-122"/>
                <a:ea typeface="思源黑体 CN Normal" panose="020B0400000000000000" pitchFamily="34" charset="-122"/>
              </a:rPr>
              <a:t>-</a:t>
            </a:r>
            <a:r>
              <a:rPr lang="zh-CN" altLang="en-US" spc="150" dirty="0">
                <a:solidFill>
                  <a:srgbClr val="C00000"/>
                </a:solidFill>
                <a:latin typeface="思源黑体 CN Normal" panose="020B0400000000000000" pitchFamily="34" charset="-122"/>
                <a:ea typeface="思源黑体 CN Normal" panose="020B0400000000000000" pitchFamily="34" charset="-122"/>
              </a:rPr>
              <a:t>龙虎淘金</a:t>
            </a:r>
          </a:p>
        </p:txBody>
      </p:sp>
      <p:sp>
        <p:nvSpPr>
          <p:cNvPr id="14" name="文本框 13">
            <a:extLst>
              <a:ext uri="{FF2B5EF4-FFF2-40B4-BE49-F238E27FC236}">
                <a16:creationId xmlns:a16="http://schemas.microsoft.com/office/drawing/2014/main" id="{61EAB7D6-F878-485D-8298-65E7E4CE9857}"/>
              </a:ext>
            </a:extLst>
          </p:cNvPr>
          <p:cNvSpPr txBox="1"/>
          <p:nvPr/>
        </p:nvSpPr>
        <p:spPr>
          <a:xfrm>
            <a:off x="4470200" y="4945980"/>
            <a:ext cx="3395698" cy="423257"/>
          </a:xfrm>
          <a:prstGeom prst="rect">
            <a:avLst/>
          </a:prstGeom>
          <a:noFill/>
        </p:spPr>
        <p:txBody>
          <a:bodyPr wrap="square" rtlCol="0">
            <a:spAutoFit/>
          </a:bodyPr>
          <a:lstStyle/>
          <a:p>
            <a:pPr algn="ctr">
              <a:lnSpc>
                <a:spcPct val="130000"/>
              </a:lnSpc>
              <a:spcBef>
                <a:spcPts val="500"/>
              </a:spcBef>
            </a:pPr>
            <a:r>
              <a:rPr lang="zh-CN" altLang="en-US" spc="150" dirty="0">
                <a:solidFill>
                  <a:srgbClr val="C00000"/>
                </a:solidFill>
                <a:latin typeface="思源黑体 CN Normal" panose="020B0400000000000000" pitchFamily="34" charset="-122"/>
                <a:ea typeface="思源黑体 CN Normal" panose="020B0400000000000000" pitchFamily="34" charset="-122"/>
              </a:rPr>
              <a:t>龙虎淘金圈</a:t>
            </a:r>
            <a:r>
              <a:rPr lang="en-US" altLang="zh-CN" spc="150" dirty="0">
                <a:solidFill>
                  <a:srgbClr val="C00000"/>
                </a:solidFill>
                <a:latin typeface="思源黑体 CN Normal" panose="020B0400000000000000" pitchFamily="34" charset="-122"/>
                <a:ea typeface="思源黑体 CN Normal" panose="020B0400000000000000" pitchFamily="34" charset="-122"/>
              </a:rPr>
              <a:t>-</a:t>
            </a:r>
            <a:r>
              <a:rPr lang="zh-CN" altLang="en-US" spc="150" dirty="0">
                <a:solidFill>
                  <a:srgbClr val="C00000"/>
                </a:solidFill>
                <a:latin typeface="思源黑体 CN Normal" panose="020B0400000000000000" pitchFamily="34" charset="-122"/>
                <a:ea typeface="思源黑体 CN Normal" panose="020B0400000000000000" pitchFamily="34" charset="-122"/>
              </a:rPr>
              <a:t>内参</a:t>
            </a:r>
          </a:p>
        </p:txBody>
      </p:sp>
      <p:pic>
        <p:nvPicPr>
          <p:cNvPr id="11" name="图片 10">
            <a:extLst>
              <a:ext uri="{FF2B5EF4-FFF2-40B4-BE49-F238E27FC236}">
                <a16:creationId xmlns:a16="http://schemas.microsoft.com/office/drawing/2014/main" id="{D391F7A9-16CC-4B52-A394-59FC8F476F82}"/>
              </a:ext>
            </a:extLst>
          </p:cNvPr>
          <p:cNvPicPr>
            <a:picLocks noChangeAspect="1"/>
          </p:cNvPicPr>
          <p:nvPr/>
        </p:nvPicPr>
        <p:blipFill>
          <a:blip r:embed="rId4"/>
          <a:stretch>
            <a:fillRect/>
          </a:stretch>
        </p:blipFill>
        <p:spPr>
          <a:xfrm>
            <a:off x="8251346" y="3220219"/>
            <a:ext cx="2777017" cy="1725761"/>
          </a:xfrm>
          <a:prstGeom prst="rect">
            <a:avLst/>
          </a:prstGeom>
        </p:spPr>
      </p:pic>
      <p:pic>
        <p:nvPicPr>
          <p:cNvPr id="15" name="图片 14">
            <a:extLst>
              <a:ext uri="{FF2B5EF4-FFF2-40B4-BE49-F238E27FC236}">
                <a16:creationId xmlns:a16="http://schemas.microsoft.com/office/drawing/2014/main" id="{37468D8C-A5D1-424D-A29D-253A731CA5D9}"/>
              </a:ext>
            </a:extLst>
          </p:cNvPr>
          <p:cNvPicPr>
            <a:picLocks noChangeAspect="1"/>
          </p:cNvPicPr>
          <p:nvPr/>
        </p:nvPicPr>
        <p:blipFill rotWithShape="1">
          <a:blip r:embed="rId5"/>
          <a:srcRect t="34818"/>
          <a:stretch/>
        </p:blipFill>
        <p:spPr>
          <a:xfrm>
            <a:off x="8860726" y="1952084"/>
            <a:ext cx="1558257" cy="1195858"/>
          </a:xfrm>
          <a:prstGeom prst="rect">
            <a:avLst/>
          </a:prstGeom>
        </p:spPr>
      </p:pic>
    </p:spTree>
    <p:extLst>
      <p:ext uri="{BB962C8B-B14F-4D97-AF65-F5344CB8AC3E}">
        <p14:creationId xmlns:p14="http://schemas.microsoft.com/office/powerpoint/2010/main" val="76516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en-US" dirty="0"/>
              <a:t>龙虎选股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席位颜色分类</a:t>
            </a:r>
          </a:p>
        </p:txBody>
      </p:sp>
      <p:sp>
        <p:nvSpPr>
          <p:cNvPr id="3" name="文本占位符 2"/>
          <p:cNvSpPr>
            <a:spLocks noGrp="1"/>
          </p:cNvSpPr>
          <p:nvPr>
            <p:ph type="body" sz="quarter" idx="11"/>
          </p:nvPr>
        </p:nvSpPr>
        <p:spPr>
          <a:xfrm>
            <a:off x="1409700" y="5724047"/>
            <a:ext cx="9372600" cy="1012991"/>
          </a:xfrm>
        </p:spPr>
        <p:txBody>
          <a:bodyPr/>
          <a:lstStyle/>
          <a:p>
            <a:pPr algn="ctr"/>
            <a:r>
              <a:rPr lang="zh-CN" altLang="en-US" sz="2000" b="1" dirty="0">
                <a:solidFill>
                  <a:srgbClr val="C00000"/>
                </a:solidFill>
              </a:rPr>
              <a:t>席位主要区别：①买卖双方力量；②有无机构（机构有钱，会考虑基本面）</a:t>
            </a:r>
          </a:p>
        </p:txBody>
      </p:sp>
      <p:graphicFrame>
        <p:nvGraphicFramePr>
          <p:cNvPr id="4" name="表格 3"/>
          <p:cNvGraphicFramePr>
            <a:graphicFrameLocks noGrp="1"/>
          </p:cNvGraphicFramePr>
          <p:nvPr/>
        </p:nvGraphicFramePr>
        <p:xfrm>
          <a:off x="1154368" y="1846916"/>
          <a:ext cx="9883263" cy="3577740"/>
        </p:xfrm>
        <a:graphic>
          <a:graphicData uri="http://schemas.openxmlformats.org/drawingml/2006/table">
            <a:tbl>
              <a:tblPr/>
              <a:tblGrid>
                <a:gridCol w="1248311">
                  <a:extLst>
                    <a:ext uri="{9D8B030D-6E8A-4147-A177-3AD203B41FA5}">
                      <a16:colId xmlns:a16="http://schemas.microsoft.com/office/drawing/2014/main" val="20000"/>
                    </a:ext>
                  </a:extLst>
                </a:gridCol>
                <a:gridCol w="978696">
                  <a:extLst>
                    <a:ext uri="{9D8B030D-6E8A-4147-A177-3AD203B41FA5}">
                      <a16:colId xmlns:a16="http://schemas.microsoft.com/office/drawing/2014/main" val="20001"/>
                    </a:ext>
                  </a:extLst>
                </a:gridCol>
                <a:gridCol w="4276725">
                  <a:extLst>
                    <a:ext uri="{9D8B030D-6E8A-4147-A177-3AD203B41FA5}">
                      <a16:colId xmlns:a16="http://schemas.microsoft.com/office/drawing/2014/main" val="20002"/>
                    </a:ext>
                  </a:extLst>
                </a:gridCol>
                <a:gridCol w="3379531">
                  <a:extLst>
                    <a:ext uri="{9D8B030D-6E8A-4147-A177-3AD203B41FA5}">
                      <a16:colId xmlns:a16="http://schemas.microsoft.com/office/drawing/2014/main" val="20003"/>
                    </a:ext>
                  </a:extLst>
                </a:gridCol>
              </a:tblGrid>
              <a:tr h="715548">
                <a:tc>
                  <a:txBody>
                    <a:bodyPr/>
                    <a:lstStyle/>
                    <a:p>
                      <a:pPr algn="ctr" fontAlgn="ctr"/>
                      <a:r>
                        <a:rPr lang="zh-CN" altLang="en-US" sz="1800" b="1" i="0" u="none" strike="noStrike" dirty="0">
                          <a:solidFill>
                            <a:srgbClr val="FFFFFF"/>
                          </a:solidFill>
                          <a:effectLst/>
                          <a:latin typeface="等线" panose="02010600030101010101" charset="-122"/>
                          <a:ea typeface="等线" panose="02010600030101010101" charset="-122"/>
                        </a:rPr>
                        <a:t>旗子</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zh-CN" altLang="en-US" sz="1800" b="1" i="0" u="none" strike="noStrike" dirty="0">
                          <a:solidFill>
                            <a:srgbClr val="FFFFFF"/>
                          </a:solidFill>
                          <a:effectLst/>
                          <a:latin typeface="等线" panose="02010600030101010101" charset="-122"/>
                          <a:ea typeface="等线" panose="02010600030101010101" charset="-122"/>
                        </a:rPr>
                        <a:t>图示</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1CBD"/>
                    </a:solidFill>
                  </a:tcPr>
                </a:tc>
                <a:tc>
                  <a:txBody>
                    <a:bodyPr/>
                    <a:lstStyle/>
                    <a:p>
                      <a:pPr algn="ctr" fontAlgn="ctr"/>
                      <a:r>
                        <a:rPr lang="zh-CN" altLang="en-US" sz="1800" b="1" i="0" u="none" strike="noStrike" dirty="0">
                          <a:solidFill>
                            <a:srgbClr val="FFFFFF"/>
                          </a:solidFill>
                          <a:effectLst/>
                          <a:latin typeface="等线" panose="02010600030101010101" charset="-122"/>
                          <a:ea typeface="等线" panose="02010600030101010101" charset="-122"/>
                        </a:rPr>
                        <a:t>涵义</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CD"/>
                    </a:solidFill>
                  </a:tcPr>
                </a:tc>
                <a:tc>
                  <a:txBody>
                    <a:bodyPr/>
                    <a:lstStyle/>
                    <a:p>
                      <a:pPr algn="ctr" fontAlgn="ctr"/>
                      <a:r>
                        <a:rPr lang="zh-CN" altLang="en-US" sz="1800" b="1" i="0" u="none" strike="noStrike" dirty="0">
                          <a:solidFill>
                            <a:srgbClr val="FFFFFF"/>
                          </a:solidFill>
                          <a:effectLst/>
                          <a:latin typeface="等线" panose="02010600030101010101" charset="-122"/>
                          <a:ea typeface="等线" panose="02010600030101010101" charset="-122"/>
                        </a:rPr>
                        <a:t>特点</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CD"/>
                    </a:solidFill>
                  </a:tcPr>
                </a:tc>
                <a:extLst>
                  <a:ext uri="{0D108BD9-81ED-4DB2-BD59-A6C34878D82A}">
                    <a16:rowId xmlns:a16="http://schemas.microsoft.com/office/drawing/2014/main" val="10000"/>
                  </a:ext>
                </a:extLst>
              </a:tr>
              <a:tr h="715548">
                <a:tc>
                  <a:txBody>
                    <a:bodyPr/>
                    <a:lstStyle/>
                    <a:p>
                      <a:pPr marL="0" algn="ctr" defTabSz="914400" rtl="0" eaLnBrk="1" fontAlgn="ctr" latinLnBrk="0" hangingPunct="1"/>
                      <a:r>
                        <a:rPr lang="zh-CN" altLang="en-US" sz="1800" b="1" i="0" u="none" strike="noStrike" kern="1200" dirty="0">
                          <a:solidFill>
                            <a:srgbClr val="FFFFFF"/>
                          </a:solidFill>
                          <a:effectLst/>
                          <a:latin typeface="等线" panose="02010600030101010101" charset="-122"/>
                          <a:ea typeface="等线" panose="02010600030101010101" charset="-122"/>
                          <a:cs typeface="+mn-cs"/>
                        </a:rPr>
                        <a:t>红</a:t>
                      </a:r>
                      <a:endParaRPr lang="en-US" altLang="zh-CN" sz="1800" b="1" i="0" u="none" strike="noStrike" kern="1200" dirty="0">
                        <a:solidFill>
                          <a:srgbClr val="FFFFFF"/>
                        </a:solidFill>
                        <a:effectLst/>
                        <a:latin typeface="等线" panose="02010600030101010101" charset="-122"/>
                        <a:ea typeface="等线" panose="02010600030101010101" charset="-122"/>
                        <a:cs typeface="+mn-cs"/>
                      </a:endParaRP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1CBD"/>
                    </a:solidFill>
                  </a:tcPr>
                </a:tc>
                <a:tc>
                  <a:txBody>
                    <a:bodyPr/>
                    <a:lstStyle/>
                    <a:p>
                      <a:pPr marL="0" algn="ctr" defTabSz="914400" rtl="0" eaLnBrk="1" fontAlgn="ctr" latinLnBrk="0" hangingPunct="1">
                        <a:lnSpc>
                          <a:spcPct val="120000"/>
                        </a:lnSpc>
                      </a:pPr>
                      <a:endParaRPr lang="zh-CN" altLang="en-US" sz="1800" b="0" i="0" u="none" strike="noStrike" kern="1200" dirty="0">
                        <a:solidFill>
                          <a:srgbClr val="000000"/>
                        </a:solidFill>
                        <a:effectLst/>
                        <a:latin typeface="等线" panose="02010600030101010101" charset="-122"/>
                        <a:ea typeface="等线" panose="02010600030101010101" charset="-122"/>
                        <a:cs typeface="+mn-cs"/>
                      </a:endParaRP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ctr" latinLnBrk="0" hangingPunct="1">
                        <a:lnSpc>
                          <a:spcPct val="120000"/>
                        </a:lnSpc>
                      </a:pPr>
                      <a:r>
                        <a:rPr lang="zh-CN" altLang="en-US" sz="1800" b="0" i="0" u="none" strike="noStrike" kern="1200" dirty="0">
                          <a:solidFill>
                            <a:srgbClr val="000000"/>
                          </a:solidFill>
                          <a:effectLst/>
                          <a:latin typeface="等线" panose="02010600030101010101" charset="-122"/>
                          <a:ea typeface="等线" panose="02010600030101010101" charset="-122"/>
                          <a:cs typeface="+mn-cs"/>
                        </a:rPr>
                        <a:t>买卖前五的净值是</a:t>
                      </a:r>
                      <a:r>
                        <a:rPr lang="zh-CN" altLang="en-US" sz="1800" b="1" i="0" u="none" strike="noStrike" kern="1200" dirty="0">
                          <a:solidFill>
                            <a:schemeClr val="accent5">
                              <a:lumMod val="75000"/>
                            </a:schemeClr>
                          </a:solidFill>
                          <a:effectLst/>
                          <a:latin typeface="等线" panose="02010600030101010101" charset="-122"/>
                          <a:ea typeface="等线" panose="02010600030101010101" charset="-122"/>
                          <a:cs typeface="+mn-cs"/>
                        </a:rPr>
                        <a:t>正</a:t>
                      </a:r>
                      <a:r>
                        <a:rPr lang="zh-CN" altLang="en-US" sz="1800" b="0" i="0" u="none" strike="noStrike" kern="1200" dirty="0">
                          <a:solidFill>
                            <a:srgbClr val="000000"/>
                          </a:solidFill>
                          <a:effectLst/>
                          <a:latin typeface="等线" panose="02010600030101010101" charset="-122"/>
                          <a:ea typeface="等线" panose="02010600030101010101" charset="-122"/>
                          <a:cs typeface="+mn-cs"/>
                        </a:rPr>
                        <a:t>数，</a:t>
                      </a:r>
                      <a:r>
                        <a:rPr lang="zh-CN" altLang="en-US" sz="1800" b="1" i="0" u="none" strike="noStrike" kern="1200" dirty="0">
                          <a:solidFill>
                            <a:srgbClr val="FF0000"/>
                          </a:solidFill>
                          <a:effectLst/>
                          <a:latin typeface="等线" panose="02010600030101010101" charset="-122"/>
                          <a:ea typeface="等线" panose="02010600030101010101" charset="-122"/>
                          <a:cs typeface="+mn-cs"/>
                        </a:rPr>
                        <a:t>无机构</a:t>
                      </a:r>
                      <a:r>
                        <a:rPr lang="zh-CN" altLang="en-US" sz="1800" b="0" i="0" u="none" strike="noStrike" kern="1200" dirty="0">
                          <a:solidFill>
                            <a:srgbClr val="000000"/>
                          </a:solidFill>
                          <a:effectLst/>
                          <a:latin typeface="等线" panose="02010600030101010101" charset="-122"/>
                          <a:ea typeface="等线" panose="02010600030101010101" charset="-122"/>
                          <a:cs typeface="+mn-cs"/>
                        </a:rPr>
                        <a:t>参与</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400" rtl="0" eaLnBrk="1" fontAlgn="ctr" latinLnBrk="0" hangingPunct="1">
                        <a:lnSpc>
                          <a:spcPct val="120000"/>
                        </a:lnSpc>
                      </a:pPr>
                      <a:r>
                        <a:rPr lang="zh-CN" altLang="en-US" sz="1800" b="0" i="0" u="none" strike="noStrike" kern="1200" dirty="0">
                          <a:solidFill>
                            <a:srgbClr val="000000"/>
                          </a:solidFill>
                          <a:effectLst/>
                          <a:latin typeface="等线" panose="02010600030101010101" charset="-122"/>
                          <a:ea typeface="等线" panose="02010600030101010101" charset="-122"/>
                          <a:cs typeface="+mn-cs"/>
                        </a:rPr>
                        <a:t>多头较强，席位偏超短操作</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1"/>
                  </a:ext>
                </a:extLst>
              </a:tr>
              <a:tr h="715548">
                <a:tc>
                  <a:txBody>
                    <a:bodyPr/>
                    <a:lstStyle/>
                    <a:p>
                      <a:pPr marL="0" algn="ctr" defTabSz="914400" rtl="0" eaLnBrk="1" fontAlgn="ctr" latinLnBrk="0" hangingPunct="1"/>
                      <a:r>
                        <a:rPr lang="zh-CN" altLang="en-US" sz="1800" b="1" i="0" u="none" strike="noStrike" kern="1200" dirty="0">
                          <a:solidFill>
                            <a:srgbClr val="FFFFFF"/>
                          </a:solidFill>
                          <a:effectLst/>
                          <a:latin typeface="等线" panose="02010600030101010101" charset="-122"/>
                          <a:ea typeface="等线" panose="02010600030101010101" charset="-122"/>
                          <a:cs typeface="+mn-cs"/>
                        </a:rPr>
                        <a:t>紫</a:t>
                      </a:r>
                      <a:endParaRPr lang="en-US" altLang="zh-CN" sz="1800" b="1" i="0" u="none" strike="noStrike" kern="1200" dirty="0">
                        <a:solidFill>
                          <a:srgbClr val="FFFFFF"/>
                        </a:solidFill>
                        <a:effectLst/>
                        <a:latin typeface="等线" panose="02010600030101010101" charset="-122"/>
                        <a:ea typeface="等线" panose="02010600030101010101" charset="-122"/>
                        <a:cs typeface="+mn-cs"/>
                      </a:endParaRP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CD"/>
                    </a:solidFill>
                  </a:tcPr>
                </a:tc>
                <a:tc>
                  <a:txBody>
                    <a:bodyPr/>
                    <a:lstStyle/>
                    <a:p>
                      <a:pPr marL="0" algn="ctr" defTabSz="914400" rtl="0" eaLnBrk="1" fontAlgn="ctr" latinLnBrk="0" hangingPunct="1">
                        <a:lnSpc>
                          <a:spcPct val="120000"/>
                        </a:lnSpc>
                      </a:pPr>
                      <a:endParaRPr lang="zh-CN" altLang="en-US" sz="1800" b="0" i="0" u="none" strike="noStrike" kern="1200" dirty="0">
                        <a:solidFill>
                          <a:srgbClr val="000000"/>
                        </a:solidFill>
                        <a:effectLst/>
                        <a:latin typeface="等线" panose="02010600030101010101" charset="-122"/>
                        <a:ea typeface="等线" panose="02010600030101010101" charset="-122"/>
                        <a:cs typeface="+mn-cs"/>
                      </a:endParaRP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defRPr/>
                      </a:pPr>
                      <a:r>
                        <a:rPr lang="zh-CN" altLang="en-US" sz="1800" b="0" i="0" u="none" strike="noStrike" kern="1200" dirty="0">
                          <a:solidFill>
                            <a:srgbClr val="000000"/>
                          </a:solidFill>
                          <a:effectLst/>
                          <a:latin typeface="等线" panose="02010600030101010101" charset="-122"/>
                          <a:ea typeface="等线" panose="02010600030101010101" charset="-122"/>
                          <a:cs typeface="+mn-cs"/>
                        </a:rPr>
                        <a:t>买卖前五的净值是</a:t>
                      </a:r>
                      <a:r>
                        <a:rPr lang="zh-CN" altLang="en-US" sz="1800" b="1" i="0" u="none" strike="noStrike" kern="1200" dirty="0">
                          <a:solidFill>
                            <a:schemeClr val="accent5">
                              <a:lumMod val="75000"/>
                            </a:schemeClr>
                          </a:solidFill>
                          <a:effectLst/>
                          <a:latin typeface="等线" panose="02010600030101010101" charset="-122"/>
                          <a:ea typeface="等线" panose="02010600030101010101" charset="-122"/>
                          <a:cs typeface="+mn-cs"/>
                        </a:rPr>
                        <a:t>正</a:t>
                      </a:r>
                      <a:r>
                        <a:rPr lang="zh-CN" altLang="en-US" sz="1800" b="0" i="0" u="none" strike="noStrike" kern="1200" dirty="0">
                          <a:solidFill>
                            <a:srgbClr val="000000"/>
                          </a:solidFill>
                          <a:effectLst/>
                          <a:latin typeface="等线" panose="02010600030101010101" charset="-122"/>
                          <a:ea typeface="等线" panose="02010600030101010101" charset="-122"/>
                          <a:cs typeface="+mn-cs"/>
                        </a:rPr>
                        <a:t>数，</a:t>
                      </a:r>
                      <a:r>
                        <a:rPr lang="zh-CN" altLang="en-US" sz="1800" b="1" i="0" u="none" strike="noStrike" kern="1200" dirty="0">
                          <a:solidFill>
                            <a:srgbClr val="FF3DDD"/>
                          </a:solidFill>
                          <a:effectLst/>
                          <a:latin typeface="等线" panose="02010600030101010101" charset="-122"/>
                          <a:ea typeface="等线" panose="02010600030101010101" charset="-122"/>
                          <a:cs typeface="+mn-cs"/>
                        </a:rPr>
                        <a:t>有机构</a:t>
                      </a:r>
                      <a:r>
                        <a:rPr lang="zh-CN" altLang="en-US" sz="1800" b="0" i="0" u="none" strike="noStrike" kern="1200" dirty="0">
                          <a:solidFill>
                            <a:srgbClr val="000000"/>
                          </a:solidFill>
                          <a:effectLst/>
                          <a:latin typeface="等线" panose="02010600030101010101" charset="-122"/>
                          <a:ea typeface="等线" panose="02010600030101010101" charset="-122"/>
                          <a:cs typeface="+mn-cs"/>
                        </a:rPr>
                        <a:t>参与</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defRPr/>
                      </a:pPr>
                      <a:r>
                        <a:rPr lang="zh-CN" altLang="en-US" sz="1800" b="1" i="0" u="none" strike="noStrike" kern="1200" dirty="0">
                          <a:solidFill>
                            <a:srgbClr val="FF3DDD"/>
                          </a:solidFill>
                          <a:effectLst/>
                          <a:latin typeface="等线" panose="02010600030101010101" charset="-122"/>
                          <a:ea typeface="等线" panose="02010600030101010101" charset="-122"/>
                          <a:cs typeface="+mn-cs"/>
                        </a:rPr>
                        <a:t>多头较强，席位势大力沉</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5548">
                <a:tc>
                  <a:txBody>
                    <a:bodyPr/>
                    <a:lstStyle/>
                    <a:p>
                      <a:pPr marL="0" algn="ctr" defTabSz="914400" rtl="0" eaLnBrk="1" fontAlgn="ctr" latinLnBrk="0" hangingPunct="1"/>
                      <a:r>
                        <a:rPr lang="zh-CN" altLang="en-US" sz="1800" b="1" i="0" u="none" strike="noStrike" kern="1200" dirty="0">
                          <a:solidFill>
                            <a:srgbClr val="FFFFFF"/>
                          </a:solidFill>
                          <a:effectLst/>
                          <a:latin typeface="等线" panose="02010600030101010101" charset="-122"/>
                          <a:ea typeface="等线" panose="02010600030101010101" charset="-122"/>
                          <a:cs typeface="+mn-cs"/>
                        </a:rPr>
                        <a:t>蓝</a:t>
                      </a:r>
                      <a:endParaRPr lang="en-US" altLang="zh-CN" sz="1800" b="1" i="0" u="none" strike="noStrike" kern="1200" dirty="0">
                        <a:solidFill>
                          <a:srgbClr val="FFFFFF"/>
                        </a:solidFill>
                        <a:effectLst/>
                        <a:latin typeface="等线" panose="02010600030101010101" charset="-122"/>
                        <a:ea typeface="等线" panose="02010600030101010101" charset="-122"/>
                        <a:cs typeface="+mn-cs"/>
                      </a:endParaRP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1CBD"/>
                    </a:solidFill>
                  </a:tcPr>
                </a:tc>
                <a:tc>
                  <a:txBody>
                    <a:bodyPr/>
                    <a:lstStyle/>
                    <a:p>
                      <a:pPr marL="0" algn="ctr" defTabSz="914400" rtl="0" eaLnBrk="1" fontAlgn="ctr" latinLnBrk="0" hangingPunct="1">
                        <a:lnSpc>
                          <a:spcPct val="120000"/>
                        </a:lnSpc>
                      </a:pPr>
                      <a:endParaRPr lang="zh-CN" altLang="en-US" sz="1800" b="0" i="0" u="none" strike="noStrike" kern="1200" dirty="0">
                        <a:solidFill>
                          <a:srgbClr val="000000"/>
                        </a:solidFill>
                        <a:effectLst/>
                        <a:latin typeface="等线" panose="02010600030101010101" charset="-122"/>
                        <a:ea typeface="等线" panose="02010600030101010101" charset="-122"/>
                        <a:cs typeface="+mn-cs"/>
                      </a:endParaRP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defRPr/>
                      </a:pPr>
                      <a:r>
                        <a:rPr lang="zh-CN" altLang="en-US" sz="1800" b="0" i="0" u="none" strike="noStrike" kern="1200" dirty="0">
                          <a:solidFill>
                            <a:srgbClr val="000000"/>
                          </a:solidFill>
                          <a:effectLst/>
                          <a:latin typeface="等线" panose="02010600030101010101" charset="-122"/>
                          <a:ea typeface="等线" panose="02010600030101010101" charset="-122"/>
                          <a:cs typeface="+mn-cs"/>
                        </a:rPr>
                        <a:t>买卖前五的净值是</a:t>
                      </a:r>
                      <a:r>
                        <a:rPr lang="zh-CN" altLang="en-US" sz="1800" b="1" i="0" u="none" strike="noStrike" kern="1200" dirty="0">
                          <a:solidFill>
                            <a:schemeClr val="accent1">
                              <a:lumMod val="75000"/>
                            </a:schemeClr>
                          </a:solidFill>
                          <a:effectLst/>
                          <a:latin typeface="等线" panose="02010600030101010101" charset="-122"/>
                          <a:ea typeface="等线" panose="02010600030101010101" charset="-122"/>
                          <a:cs typeface="+mn-cs"/>
                        </a:rPr>
                        <a:t>负</a:t>
                      </a:r>
                      <a:r>
                        <a:rPr lang="zh-CN" altLang="en-US" sz="1800" b="0" i="0" u="none" strike="noStrike" kern="1200" dirty="0">
                          <a:solidFill>
                            <a:srgbClr val="000000"/>
                          </a:solidFill>
                          <a:effectLst/>
                          <a:latin typeface="等线" panose="02010600030101010101" charset="-122"/>
                          <a:ea typeface="等线" panose="02010600030101010101" charset="-122"/>
                          <a:cs typeface="+mn-cs"/>
                        </a:rPr>
                        <a:t>数，</a:t>
                      </a:r>
                      <a:r>
                        <a:rPr lang="zh-CN" altLang="en-US" sz="1800" b="1" i="0" u="none" strike="noStrike" kern="1200" dirty="0">
                          <a:solidFill>
                            <a:srgbClr val="0070C0"/>
                          </a:solidFill>
                          <a:effectLst/>
                          <a:latin typeface="等线" panose="02010600030101010101" charset="-122"/>
                          <a:ea typeface="等线" panose="02010600030101010101" charset="-122"/>
                          <a:cs typeface="+mn-cs"/>
                        </a:rPr>
                        <a:t>有机构</a:t>
                      </a:r>
                      <a:r>
                        <a:rPr lang="zh-CN" altLang="en-US" sz="1800" b="0" i="0" u="none" strike="noStrike" kern="1200" dirty="0">
                          <a:solidFill>
                            <a:srgbClr val="000000"/>
                          </a:solidFill>
                          <a:effectLst/>
                          <a:latin typeface="等线" panose="02010600030101010101" charset="-122"/>
                          <a:ea typeface="等线" panose="02010600030101010101" charset="-122"/>
                          <a:cs typeface="+mn-cs"/>
                        </a:rPr>
                        <a:t>参与</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defRPr/>
                      </a:pPr>
                      <a:r>
                        <a:rPr lang="zh-CN" altLang="en-US" sz="1800" b="1" i="0" u="none" strike="noStrike" kern="1200" dirty="0">
                          <a:solidFill>
                            <a:srgbClr val="0070C0"/>
                          </a:solidFill>
                          <a:effectLst/>
                          <a:latin typeface="等线" panose="02010600030101010101" charset="-122"/>
                          <a:ea typeface="等线" panose="02010600030101010101" charset="-122"/>
                          <a:cs typeface="+mn-cs"/>
                        </a:rPr>
                        <a:t>空头较强，注意波段压力</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715548">
                <a:tc>
                  <a:txBody>
                    <a:bodyPr/>
                    <a:lstStyle/>
                    <a:p>
                      <a:pPr marL="0" algn="ctr" defTabSz="914400" rtl="0" eaLnBrk="1" fontAlgn="ctr" latinLnBrk="0" hangingPunct="1"/>
                      <a:r>
                        <a:rPr lang="zh-CN" altLang="en-US" sz="1800" b="1" i="0" u="none" strike="noStrike" kern="1200" dirty="0">
                          <a:solidFill>
                            <a:srgbClr val="FFFFFF"/>
                          </a:solidFill>
                          <a:effectLst/>
                          <a:latin typeface="等线" panose="02010600030101010101" charset="-122"/>
                          <a:ea typeface="等线" panose="02010600030101010101" charset="-122"/>
                          <a:cs typeface="+mn-cs"/>
                        </a:rPr>
                        <a:t>绿</a:t>
                      </a:r>
                      <a:endParaRPr lang="en-US" altLang="zh-CN" sz="1800" b="1" i="0" u="none" strike="noStrike" kern="1200" dirty="0">
                        <a:solidFill>
                          <a:srgbClr val="FFFFFF"/>
                        </a:solidFill>
                        <a:effectLst/>
                        <a:latin typeface="等线" panose="02010600030101010101" charset="-122"/>
                        <a:ea typeface="等线" panose="02010600030101010101" charset="-122"/>
                        <a:cs typeface="+mn-cs"/>
                      </a:endParaRP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34CD"/>
                    </a:solidFill>
                  </a:tcPr>
                </a:tc>
                <a:tc>
                  <a:txBody>
                    <a:bodyPr/>
                    <a:lstStyle/>
                    <a:p>
                      <a:pPr marL="0" algn="ctr" defTabSz="914400" rtl="0" eaLnBrk="1" fontAlgn="ctr" latinLnBrk="0" hangingPunct="1">
                        <a:lnSpc>
                          <a:spcPct val="120000"/>
                        </a:lnSpc>
                      </a:pPr>
                      <a:endParaRPr lang="zh-CN" altLang="en-US" sz="1800" b="0" i="0" u="none" strike="noStrike" kern="1200" dirty="0">
                        <a:solidFill>
                          <a:srgbClr val="000000"/>
                        </a:solidFill>
                        <a:effectLst/>
                        <a:latin typeface="等线" panose="02010600030101010101" charset="-122"/>
                        <a:ea typeface="等线" panose="02010600030101010101" charset="-122"/>
                        <a:cs typeface="+mn-cs"/>
                      </a:endParaRP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defRPr/>
                      </a:pPr>
                      <a:r>
                        <a:rPr lang="zh-CN" altLang="en-US" sz="1800" b="0" i="0" u="none" strike="noStrike" kern="1200" dirty="0">
                          <a:solidFill>
                            <a:srgbClr val="000000"/>
                          </a:solidFill>
                          <a:effectLst/>
                          <a:latin typeface="等线" panose="02010600030101010101" charset="-122"/>
                          <a:ea typeface="等线" panose="02010600030101010101" charset="-122"/>
                          <a:cs typeface="+mn-cs"/>
                        </a:rPr>
                        <a:t>买卖前五的净值是</a:t>
                      </a:r>
                      <a:r>
                        <a:rPr lang="zh-CN" altLang="en-US" sz="1800" b="1" i="0" u="none" strike="noStrike" kern="1200" dirty="0">
                          <a:solidFill>
                            <a:schemeClr val="accent1">
                              <a:lumMod val="75000"/>
                            </a:schemeClr>
                          </a:solidFill>
                          <a:effectLst/>
                          <a:latin typeface="等线" panose="02010600030101010101" charset="-122"/>
                          <a:ea typeface="等线" panose="02010600030101010101" charset="-122"/>
                          <a:cs typeface="+mn-cs"/>
                        </a:rPr>
                        <a:t>负</a:t>
                      </a:r>
                      <a:r>
                        <a:rPr lang="zh-CN" altLang="en-US" sz="1800" b="0" i="0" u="none" strike="noStrike" kern="1200" dirty="0">
                          <a:solidFill>
                            <a:srgbClr val="000000"/>
                          </a:solidFill>
                          <a:effectLst/>
                          <a:latin typeface="等线" panose="02010600030101010101" charset="-122"/>
                          <a:ea typeface="等线" panose="02010600030101010101" charset="-122"/>
                          <a:cs typeface="+mn-cs"/>
                        </a:rPr>
                        <a:t>数，</a:t>
                      </a:r>
                      <a:r>
                        <a:rPr lang="zh-CN" altLang="en-US" sz="1800" b="1" i="0" u="none" strike="noStrike" kern="1200" dirty="0">
                          <a:solidFill>
                            <a:srgbClr val="00AB27"/>
                          </a:solidFill>
                          <a:effectLst/>
                          <a:latin typeface="等线" panose="02010600030101010101" charset="-122"/>
                          <a:ea typeface="等线" panose="02010600030101010101" charset="-122"/>
                          <a:cs typeface="+mn-cs"/>
                        </a:rPr>
                        <a:t>无机构</a:t>
                      </a:r>
                      <a:r>
                        <a:rPr lang="zh-CN" altLang="en-US" sz="1800" b="0" i="0" u="none" strike="noStrike" kern="1200" dirty="0">
                          <a:solidFill>
                            <a:srgbClr val="000000"/>
                          </a:solidFill>
                          <a:effectLst/>
                          <a:latin typeface="等线" panose="02010600030101010101" charset="-122"/>
                          <a:ea typeface="等线" panose="02010600030101010101" charset="-122"/>
                          <a:cs typeface="+mn-cs"/>
                        </a:rPr>
                        <a:t>参与</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defRPr/>
                      </a:pPr>
                      <a:r>
                        <a:rPr lang="zh-CN" altLang="en-US" sz="1800" b="0" i="0" u="none" strike="noStrike" kern="1200" dirty="0">
                          <a:solidFill>
                            <a:srgbClr val="000000"/>
                          </a:solidFill>
                          <a:effectLst/>
                          <a:latin typeface="等线" panose="02010600030101010101" charset="-122"/>
                          <a:ea typeface="等线" panose="02010600030101010101" charset="-122"/>
                          <a:cs typeface="+mn-cs"/>
                        </a:rPr>
                        <a:t>空头较强，注意超短压力</a:t>
                      </a:r>
                    </a:p>
                  </a:txBody>
                  <a:tcPr marL="14725" marR="14725" marT="14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5" name="组合 4"/>
          <p:cNvGrpSpPr/>
          <p:nvPr/>
        </p:nvGrpSpPr>
        <p:grpSpPr>
          <a:xfrm>
            <a:off x="2747932" y="2707078"/>
            <a:ext cx="202637" cy="2583903"/>
            <a:chOff x="3948752" y="3356037"/>
            <a:chExt cx="202637" cy="2583903"/>
          </a:xfrm>
        </p:grpSpPr>
        <p:grpSp>
          <p:nvGrpSpPr>
            <p:cNvPr id="6" name="组合 5"/>
            <p:cNvGrpSpPr/>
            <p:nvPr/>
          </p:nvGrpSpPr>
          <p:grpSpPr>
            <a:xfrm>
              <a:off x="3948752" y="3356037"/>
              <a:ext cx="202637" cy="417513"/>
              <a:chOff x="-1701800" y="3305476"/>
              <a:chExt cx="765476" cy="1577187"/>
            </a:xfrm>
          </p:grpSpPr>
          <p:sp>
            <p:nvSpPr>
              <p:cNvPr id="16" name="直角三角形 15"/>
              <p:cNvSpPr/>
              <p:nvPr/>
            </p:nvSpPr>
            <p:spPr>
              <a:xfrm rot="16200000">
                <a:off x="-1719112" y="3322788"/>
                <a:ext cx="800100" cy="765476"/>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cxnSp>
            <p:nvCxnSpPr>
              <p:cNvPr id="17" name="直接连接符 16"/>
              <p:cNvCxnSpPr/>
              <p:nvPr/>
            </p:nvCxnSpPr>
            <p:spPr>
              <a:xfrm>
                <a:off x="-984706" y="4047940"/>
                <a:ext cx="21925" cy="83472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3948752" y="4072942"/>
              <a:ext cx="202637" cy="417513"/>
              <a:chOff x="-1701800" y="3305476"/>
              <a:chExt cx="765476" cy="1577187"/>
            </a:xfrm>
          </p:grpSpPr>
          <p:sp>
            <p:nvSpPr>
              <p:cNvPr id="14" name="直角三角形 13"/>
              <p:cNvSpPr/>
              <p:nvPr/>
            </p:nvSpPr>
            <p:spPr>
              <a:xfrm rot="16200000">
                <a:off x="-1719112" y="3322788"/>
                <a:ext cx="800100" cy="765476"/>
              </a:xfrm>
              <a:prstGeom prst="rtTriangle">
                <a:avLst/>
              </a:prstGeom>
              <a:solidFill>
                <a:srgbClr val="FF3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5" name="直接连接符 14"/>
              <p:cNvCxnSpPr/>
              <p:nvPr/>
            </p:nvCxnSpPr>
            <p:spPr>
              <a:xfrm>
                <a:off x="-984706" y="4047940"/>
                <a:ext cx="21925" cy="834723"/>
              </a:xfrm>
              <a:prstGeom prst="line">
                <a:avLst/>
              </a:prstGeom>
              <a:ln w="22225">
                <a:solidFill>
                  <a:srgbClr val="FF3DDD"/>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948752" y="4775200"/>
              <a:ext cx="202637" cy="417513"/>
              <a:chOff x="-1701800" y="3305476"/>
              <a:chExt cx="765476" cy="1577187"/>
            </a:xfrm>
          </p:grpSpPr>
          <p:sp>
            <p:nvSpPr>
              <p:cNvPr id="12" name="直角三角形 11"/>
              <p:cNvSpPr/>
              <p:nvPr/>
            </p:nvSpPr>
            <p:spPr>
              <a:xfrm rot="16200000">
                <a:off x="-1719112" y="3322788"/>
                <a:ext cx="800100" cy="765476"/>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cxnSp>
            <p:nvCxnSpPr>
              <p:cNvPr id="13" name="直接连接符 12"/>
              <p:cNvCxnSpPr/>
              <p:nvPr/>
            </p:nvCxnSpPr>
            <p:spPr>
              <a:xfrm>
                <a:off x="-984706" y="4047940"/>
                <a:ext cx="21925" cy="834723"/>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3948752" y="5522427"/>
              <a:ext cx="202637" cy="417513"/>
              <a:chOff x="-1701800" y="3305476"/>
              <a:chExt cx="765476" cy="1577187"/>
            </a:xfrm>
          </p:grpSpPr>
          <p:sp>
            <p:nvSpPr>
              <p:cNvPr id="10" name="直角三角形 9"/>
              <p:cNvSpPr/>
              <p:nvPr/>
            </p:nvSpPr>
            <p:spPr>
              <a:xfrm rot="16200000">
                <a:off x="-1719112" y="3322788"/>
                <a:ext cx="800100" cy="765476"/>
              </a:xfrm>
              <a:prstGeom prst="rtTriangle">
                <a:avLst/>
              </a:prstGeom>
              <a:solidFill>
                <a:srgbClr val="00A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1" name="直接连接符 10"/>
              <p:cNvCxnSpPr/>
              <p:nvPr/>
            </p:nvCxnSpPr>
            <p:spPr>
              <a:xfrm>
                <a:off x="-984706" y="4047940"/>
                <a:ext cx="21925" cy="834723"/>
              </a:xfrm>
              <a:prstGeom prst="line">
                <a:avLst/>
              </a:prstGeom>
              <a:ln w="22225">
                <a:solidFill>
                  <a:srgbClr val="00AB27"/>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短线</a:t>
            </a:r>
            <a:r>
              <a:rPr lang="en-US" altLang="zh-CN" dirty="0"/>
              <a:t>-</a:t>
            </a:r>
            <a:r>
              <a:rPr lang="zh-CN" altLang="en-US" dirty="0"/>
              <a:t>紫旗回档</a:t>
            </a:r>
          </a:p>
        </p:txBody>
      </p:sp>
      <p:sp>
        <p:nvSpPr>
          <p:cNvPr id="3" name="文本占位符 2"/>
          <p:cNvSpPr>
            <a:spLocks noGrp="1"/>
          </p:cNvSpPr>
          <p:nvPr>
            <p:ph type="body" sz="quarter" idx="11"/>
          </p:nvPr>
        </p:nvSpPr>
        <p:spPr>
          <a:xfrm>
            <a:off x="1868129" y="5744169"/>
            <a:ext cx="8455742" cy="544401"/>
          </a:xfrm>
        </p:spPr>
        <p:txBody>
          <a:bodyPr/>
          <a:lstStyle/>
          <a:p>
            <a:pPr algn="ctr">
              <a:spcBef>
                <a:spcPts val="500"/>
              </a:spcBef>
              <a:spcAft>
                <a:spcPts val="0"/>
              </a:spcAft>
            </a:pPr>
            <a:r>
              <a:rPr lang="zh-CN" altLang="en-US" sz="2000" b="1" dirty="0">
                <a:solidFill>
                  <a:srgbClr val="C00000"/>
                </a:solidFill>
              </a:rPr>
              <a:t>近</a:t>
            </a:r>
            <a:r>
              <a:rPr lang="en-US" altLang="zh-CN" sz="2000" b="1" dirty="0">
                <a:solidFill>
                  <a:srgbClr val="C00000"/>
                </a:solidFill>
              </a:rPr>
              <a:t>10</a:t>
            </a:r>
            <a:r>
              <a:rPr lang="zh-CN" altLang="en-US" sz="2000" b="1" dirty="0">
                <a:solidFill>
                  <a:srgbClr val="C00000"/>
                </a:solidFill>
              </a:rPr>
              <a:t>日出龙虎紫旗，追求更强的线上回档爆发</a:t>
            </a:r>
            <a:endParaRPr lang="zh-CN" altLang="en-US" sz="2000" b="1" dirty="0">
              <a:solidFill>
                <a:srgbClr val="C00000"/>
              </a:solidFill>
              <a:latin typeface="微软雅黑" panose="020B0503020204020204" charset="-122"/>
            </a:endParaRPr>
          </a:p>
        </p:txBody>
      </p:sp>
      <p:pic>
        <p:nvPicPr>
          <p:cNvPr id="6" name="图片占位符 5"/>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201" b="201"/>
          <a:stretch/>
        </p:blipFill>
        <p:spPr>
          <a:xfrm>
            <a:off x="1127125" y="1827101"/>
            <a:ext cx="6663600" cy="3733200"/>
          </a:xfrm>
        </p:spPr>
      </p:pic>
      <p:pic>
        <p:nvPicPr>
          <p:cNvPr id="5" name="图片 4">
            <a:extLst>
              <a:ext uri="{FF2B5EF4-FFF2-40B4-BE49-F238E27FC236}">
                <a16:creationId xmlns:a16="http://schemas.microsoft.com/office/drawing/2014/main" id="{6E58906C-4A18-4942-B53D-465DA55175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20531" y="1910192"/>
            <a:ext cx="2160809" cy="3500510"/>
          </a:xfrm>
          <a:prstGeom prst="rect">
            <a:avLst/>
          </a:prstGeom>
          <a:noFill/>
          <a:ln>
            <a:solidFill>
              <a:schemeClr val="accent1"/>
            </a:solidFill>
          </a:ln>
        </p:spPr>
      </p:pic>
      <p:sp>
        <p:nvSpPr>
          <p:cNvPr id="7" name="矩形: 圆角 6">
            <a:extLst>
              <a:ext uri="{FF2B5EF4-FFF2-40B4-BE49-F238E27FC236}">
                <a16:creationId xmlns:a16="http://schemas.microsoft.com/office/drawing/2014/main" id="{39E55B7D-6798-4D13-B263-84916919F0AC}"/>
              </a:ext>
            </a:extLst>
          </p:cNvPr>
          <p:cNvSpPr/>
          <p:nvPr/>
        </p:nvSpPr>
        <p:spPr>
          <a:xfrm>
            <a:off x="7790725" y="5242363"/>
            <a:ext cx="1181964" cy="372008"/>
          </a:xfrm>
          <a:prstGeom prst="round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r>
              <a:rPr kumimoji="0" lang="en-US" altLang="zh-CN"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9</a:t>
            </a:r>
            <a:r>
              <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月</a:t>
            </a:r>
            <a:r>
              <a:rPr kumimoji="0" lang="en-US" altLang="zh-CN"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rPr>
              <a:t>29</a:t>
            </a:r>
            <a:r>
              <a:rPr lang="zh-CN" altLang="en-US" sz="1600" kern="0" dirty="0">
                <a:solidFill>
                  <a:srgbClr val="FFFFFF"/>
                </a:solidFill>
                <a:latin typeface="Arial" panose="020B0604020202020204"/>
                <a:ea typeface="微软雅黑" panose="020B0503020204020204" charset="-122"/>
              </a:rPr>
              <a:t>日</a:t>
            </a: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MWFlZWFlM2IzNDEzMTU0ZjE1ZjU5ZDZlMTk1NDQwM2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6057</TotalTime>
  <Words>678</Words>
  <Application>Microsoft Office PowerPoint</Application>
  <PresentationFormat>宽屏</PresentationFormat>
  <Paragraphs>90</Paragraphs>
  <Slides>16</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等线</vt:lpstr>
      <vt:lpstr>思源黑体 CN Heavy</vt:lpstr>
      <vt:lpstr>思源黑体 CN Medium</vt:lpstr>
      <vt:lpstr>思源黑体 CN Normal</vt:lpstr>
      <vt:lpstr>思源黑体 CN Regular</vt:lpstr>
      <vt:lpstr>Microsoft YaHei</vt:lpstr>
      <vt:lpstr>Microsoft YaHei</vt:lpstr>
      <vt:lpstr>Arial</vt:lpstr>
      <vt:lpstr>Calibri</vt:lpstr>
      <vt:lpstr>Roboto</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42505</dc:creator>
  <cp:lastModifiedBy>十二 猪肠</cp:lastModifiedBy>
  <cp:revision>1599</cp:revision>
  <dcterms:created xsi:type="dcterms:W3CDTF">2019-06-19T02:08:00Z</dcterms:created>
  <dcterms:modified xsi:type="dcterms:W3CDTF">2024-09-29T12:56:59Z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EBF8DB5FD94B49F7B17BC65F9BA08668</vt:lpwstr>
  </property>
</Properties>
</file>