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9"/>
  </p:handoutMasterIdLst>
  <p:sldIdLst>
    <p:sldId id="868" r:id="rId3"/>
    <p:sldId id="1412" r:id="rId5"/>
    <p:sldId id="1449" r:id="rId6"/>
    <p:sldId id="1442" r:id="rId7"/>
    <p:sldId id="1430" r:id="rId8"/>
    <p:sldId id="1431" r:id="rId9"/>
    <p:sldId id="1439" r:id="rId10"/>
    <p:sldId id="1432" r:id="rId11"/>
    <p:sldId id="1447" r:id="rId12"/>
    <p:sldId id="1448" r:id="rId13"/>
    <p:sldId id="1445" r:id="rId14"/>
    <p:sldId id="1419" r:id="rId15"/>
    <p:sldId id="1440" r:id="rId16"/>
    <p:sldId id="1201" r:id="rId17"/>
    <p:sldId id="734" r:id="rId18"/>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9297D41-D083-44DC-9F39-60E18FCB5294}">
          <p14:sldIdLst>
            <p14:sldId id="868"/>
            <p14:sldId id="1412"/>
            <p14:sldId id="1449"/>
            <p14:sldId id="1442"/>
            <p14:sldId id="1430"/>
            <p14:sldId id="1431"/>
            <p14:sldId id="1439"/>
            <p14:sldId id="1432"/>
            <p14:sldId id="1447"/>
            <p14:sldId id="1448"/>
            <p14:sldId id="1445"/>
            <p14:sldId id="1419"/>
            <p14:sldId id="1440"/>
            <p14:sldId id="1201"/>
            <p14:sldId id="734"/>
          </p14:sldIdLst>
        </p14:section>
      </p14:sectionLst>
    </p:ext>
    <p:ext uri="{EFAFB233-063F-42B5-8137-9DF3F51BA10A}">
      <p15:sldGuideLst xmlns:p15="http://schemas.microsoft.com/office/powerpoint/2012/main">
        <p15:guide id="1" pos="7423" userDrawn="1">
          <p15:clr>
            <a:srgbClr val="A4A3A4"/>
          </p15:clr>
        </p15:guide>
        <p15:guide id="4" pos="279" userDrawn="1">
          <p15:clr>
            <a:srgbClr val="A4A3A4"/>
          </p15:clr>
        </p15:guide>
        <p15:guide id="5" orient="horz" pos="2160" userDrawn="1">
          <p15:clr>
            <a:srgbClr val="A4A3A4"/>
          </p15:clr>
        </p15:guide>
        <p15:guide id="6"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389"/>
    <a:srgbClr val="FF4DFF"/>
    <a:srgbClr val="EC5F74"/>
    <a:srgbClr val="F2991E"/>
    <a:srgbClr val="7A5CB3"/>
    <a:srgbClr val="555452"/>
    <a:srgbClr val="FFFA9D"/>
    <a:srgbClr val="FFFFFF"/>
    <a:srgbClr val="ED000E"/>
    <a:srgbClr val="4E8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95510" autoAdjust="0"/>
  </p:normalViewPr>
  <p:slideViewPr>
    <p:cSldViewPr snapToGrid="0" showGuides="1">
      <p:cViewPr varScale="1">
        <p:scale>
          <a:sx n="105" d="100"/>
          <a:sy n="105" d="100"/>
        </p:scale>
        <p:origin x="402" y="-408"/>
      </p:cViewPr>
      <p:guideLst>
        <p:guide pos="7423"/>
        <p:guide pos="279"/>
        <p:guide orient="horz" pos="2160"/>
        <p:guide pos="3840"/>
      </p:guideLst>
    </p:cSldViewPr>
  </p:slideViewPr>
  <p:notesTextViewPr>
    <p:cViewPr>
      <p:scale>
        <a:sx n="100" d="100"/>
        <a:sy n="1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13.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rgbClr val="00C8C8"/>
                </a:solidFill>
                <a:effectLst/>
              </a:rPr>
              <a:t>https://neican.n8n8.cn/vip-column-h5/column-detail/6</a:t>
            </a:r>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en-US" altLang="zh-CN" dirty="0">
                <a:solidFill>
                  <a:srgbClr val="00C8C8"/>
                </a:solidFill>
                <a:effectLst/>
              </a:rPr>
              <a:t>https://a1.n8n8.cn/pc-page/lhtj?open=renewal&amp;pageId=400000980</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经传多赢投资顾问：张明科</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
        <p:nvSpPr>
          <p:cNvPr id="14" name="文本占位符 11"/>
          <p:cNvSpPr>
            <a:spLocks noGrp="1"/>
          </p:cNvSpPr>
          <p:nvPr>
            <p:ph type="body" sz="quarter" idx="11"/>
          </p:nvPr>
        </p:nvSpPr>
        <p:spPr>
          <a:xfrm>
            <a:off x="2185996" y="5691299"/>
            <a:ext cx="7820008" cy="544401"/>
          </a:xfrm>
          <a:prstGeom prst="rect">
            <a:avLst/>
          </a:prstGeom>
        </p:spPr>
        <p:txBody>
          <a:bodyPr>
            <a:normAutofit/>
          </a:bodyPr>
          <a:lstStyle>
            <a:lvl1pPr marL="0" indent="0" algn="ctr" defTabSz="914400" rtl="0" eaLnBrk="1" fontAlgn="auto" latinLnBrk="0" hangingPunct="1">
              <a:lnSpc>
                <a:spcPct val="120000"/>
              </a:lnSpc>
              <a:spcBef>
                <a:spcPts val="500"/>
              </a:spcBef>
              <a:spcAft>
                <a:spcPts val="0"/>
              </a:spcAft>
              <a:buFont typeface="Arial" panose="020B0604020202020204" pitchFamily="34" charset="0"/>
              <a:buNone/>
              <a:defRPr lang="zh-CN" altLang="en-US" sz="2000" b="1" u="none" strike="noStrike" kern="1200" cap="none" spc="150" normalizeH="0" baseline="0" dirty="0">
                <a:solidFill>
                  <a:srgbClr val="B34500"/>
                </a:solidFill>
                <a:uFillTx/>
                <a:latin typeface="思源黑体 CN Regular" panose="020B0500000000000000" pitchFamily="34" charset="-122"/>
                <a:ea typeface="思源黑体 CN Regular" panose="020B0500000000000000" pitchFamily="34" charset="-122"/>
                <a:cs typeface="+mn-cs"/>
              </a:defRPr>
            </a:lvl1pPr>
          </a:lstStyle>
          <a:p>
            <a:pPr lvl="0"/>
            <a:endParaRPr lang="zh-CN" altLang="en-US" dirty="0"/>
          </a:p>
        </p:txBody>
      </p:sp>
      <p:sp>
        <p:nvSpPr>
          <p:cNvPr id="15" name="图片占位符 15"/>
          <p:cNvSpPr>
            <a:spLocks noGrp="1"/>
          </p:cNvSpPr>
          <p:nvPr>
            <p:ph type="pic" sz="quarter" idx="12"/>
          </p:nvPr>
        </p:nvSpPr>
        <p:spPr>
          <a:xfrm>
            <a:off x="2270224" y="1086636"/>
            <a:ext cx="7656168" cy="4289274"/>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矩形: 圆角 5"/>
          <p:cNvSpPr/>
          <p:nvPr userDrawn="1"/>
        </p:nvSpPr>
        <p:spPr>
          <a:xfrm>
            <a:off x="0" y="600075"/>
            <a:ext cx="12192000" cy="5871491"/>
          </a:xfrm>
          <a:prstGeom prst="roundRect">
            <a:avLst>
              <a:gd name="adj" fmla="val 1031"/>
            </a:avLst>
          </a:prstGeom>
          <a:solidFill>
            <a:schemeClr val="bg1"/>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9" name="图片 8" descr="经传logo白色"/>
          <p:cNvPicPr>
            <a:picLocks noChangeAspect="1"/>
          </p:cNvPicPr>
          <p:nvPr userDrawn="1"/>
        </p:nvPicPr>
        <p:blipFill>
          <a:blip r:embed="rId3"/>
          <a:stretch>
            <a:fillRect/>
          </a:stretch>
        </p:blipFill>
        <p:spPr>
          <a:xfrm>
            <a:off x="142875" y="168910"/>
            <a:ext cx="1162170" cy="262255"/>
          </a:xfrm>
          <a:prstGeom prst="rect">
            <a:avLst/>
          </a:prstGeom>
        </p:spPr>
      </p:pic>
      <p:sp>
        <p:nvSpPr>
          <p:cNvPr id="10" name="文本占位符 7"/>
          <p:cNvSpPr>
            <a:spLocks noGrp="1"/>
          </p:cNvSpPr>
          <p:nvPr>
            <p:ph type="body" sz="quarter" idx="10"/>
          </p:nvPr>
        </p:nvSpPr>
        <p:spPr>
          <a:xfrm>
            <a:off x="3141552" y="0"/>
            <a:ext cx="5908896" cy="660400"/>
          </a:xfrm>
          <a:prstGeom prst="rect">
            <a:avLst/>
          </a:prstGeom>
        </p:spPr>
        <p:txBody>
          <a:bodyPr anchor="ctr" anchorCtr="1"/>
          <a:lstStyle>
            <a:lvl1pPr marL="0" indent="0" algn="ctr" defTabSz="457200" rtl="0" eaLnBrk="1" latinLnBrk="0" hangingPunct="1">
              <a:lnSpc>
                <a:spcPct val="120000"/>
              </a:lnSpc>
              <a:buNone/>
              <a:defRPr lang="zh-CN" altLang="en-US" sz="2800" b="1" kern="1200" dirty="0">
                <a:solidFill>
                  <a:schemeClr val="bg1"/>
                </a:soli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991704"/>
            <a:ext cx="7820008" cy="506496"/>
          </a:xfrm>
          <a:prstGeom prst="rect">
            <a:avLst/>
          </a:prstGeom>
        </p:spPr>
        <p:txBody>
          <a:bodyPr>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stStyle>
          <a:p>
            <a:pPr lvl="0"/>
            <a:endParaRPr lang="zh-CN" altLang="en-US" dirty="0"/>
          </a:p>
        </p:txBody>
      </p:sp>
      <p:sp>
        <p:nvSpPr>
          <p:cNvPr id="15" name="文本框 14"/>
          <p:cNvSpPr txBox="1"/>
          <p:nvPr userDrawn="1"/>
        </p:nvSpPr>
        <p:spPr>
          <a:xfrm>
            <a:off x="5667374" y="6541135"/>
            <a:ext cx="6255385" cy="261610"/>
          </a:xfrm>
          <a:prstGeom prst="rect">
            <a:avLst/>
          </a:prstGeom>
          <a:noFill/>
        </p:spPr>
        <p:txBody>
          <a:bodyPr wrap="square" rtlCol="0">
            <a:spAutoFit/>
          </a:bodyPr>
          <a:lstStyle/>
          <a:p>
            <a:pPr marL="0" algn="r"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endParaRPr lang="zh-CN" altLang="en-US" sz="1050" kern="1200" dirty="0">
              <a:solidFill>
                <a:schemeClr val="bg1">
                  <a:lumMod val="85000"/>
                </a:schemeClr>
              </a:solidFill>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endParaRPr lang="zh-CN" altLang="en-US" sz="1050" kern="1200" dirty="0">
              <a:solidFill>
                <a:schemeClr val="bg1">
                  <a:lumMod val="85000"/>
                </a:schemeClr>
              </a:solidFill>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endParaRPr lang="zh-CN" altLang="en-US" sz="1050" dirty="0">
              <a:solidFill>
                <a:schemeClr val="bg1">
                  <a:lumMod val="85000"/>
                </a:schemeClr>
              </a:solidFill>
            </a:endParaRP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endParaRPr lang="zh-CN" altLang="en-US" sz="1050" kern="1200" dirty="0">
              <a:solidFill>
                <a:schemeClr val="bg1">
                  <a:lumMod val="85000"/>
                </a:schemeClr>
              </a:solidFill>
              <a:latin typeface="+mn-lt"/>
              <a:ea typeface="+mn-ea"/>
              <a:cs typeface="+mn-cs"/>
            </a:endParaRP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7156"/>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2262925" y="-273323"/>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8" name="图片 7" descr="图片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image" Target="../media/image8.png"/><Relationship Id="rId18" Type="http://schemas.openxmlformats.org/officeDocument/2006/relationships/notesSlide" Target="../notesSlides/notesSlide1.xml"/><Relationship Id="rId17" Type="http://schemas.openxmlformats.org/officeDocument/2006/relationships/slideLayout" Target="../slideLayouts/slideLayout1.xml"/><Relationship Id="rId16" Type="http://schemas.openxmlformats.org/officeDocument/2006/relationships/tags" Target="../tags/tag12.xml"/><Relationship Id="rId15" Type="http://schemas.openxmlformats.org/officeDocument/2006/relationships/image" Target="../media/image10.png"/><Relationship Id="rId14" Type="http://schemas.openxmlformats.org/officeDocument/2006/relationships/image" Target="../media/image9.png"/><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
          <a:stretch>
            <a:fillRect/>
          </a:stretch>
        </p:blipFill>
        <p:spPr>
          <a:xfrm>
            <a:off x="-19053" y="0"/>
            <a:ext cx="12194540" cy="6857365"/>
          </a:xfrm>
          <a:prstGeom prst="rect">
            <a:avLst/>
          </a:prstGeom>
        </p:spPr>
      </p:pic>
      <p:pic>
        <p:nvPicPr>
          <p:cNvPr id="12" name="图片 11" descr="资源 4-8"/>
          <p:cNvPicPr>
            <a:picLocks noChangeAspect="1"/>
          </p:cNvPicPr>
          <p:nvPr/>
        </p:nvPicPr>
        <p:blipFill>
          <a:blip r:embed="rId2"/>
          <a:stretch>
            <a:fillRect/>
          </a:stretch>
        </p:blipFill>
        <p:spPr>
          <a:xfrm>
            <a:off x="0" y="4121150"/>
            <a:ext cx="12192000" cy="2736850"/>
          </a:xfrm>
          <a:prstGeom prst="rect">
            <a:avLst/>
          </a:prstGeom>
        </p:spPr>
      </p:pic>
      <p:sp>
        <p:nvSpPr>
          <p:cNvPr id="5" name="文本框 4"/>
          <p:cNvSpPr txBox="1"/>
          <p:nvPr/>
        </p:nvSpPr>
        <p:spPr>
          <a:xfrm>
            <a:off x="541655" y="277495"/>
            <a:ext cx="5554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全国</a:t>
            </a:r>
            <a:r>
              <a:rPr lang="zh-CN" altLang="en-US" sz="2400" dirty="0">
                <a:solidFill>
                  <a:srgbClr val="FFFFFF"/>
                </a:solidFill>
                <a:latin typeface="+mn-ea"/>
                <a:cs typeface="阿里巴巴和七个小矮人" panose="00000500000000000000" charset="-122"/>
              </a:rPr>
              <a:t>公开</a:t>
            </a: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课系列———</a:t>
            </a:r>
            <a:endPar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endParaRPr>
          </a:p>
        </p:txBody>
      </p:sp>
      <p:sp>
        <p:nvSpPr>
          <p:cNvPr id="8" name="文本框 7"/>
          <p:cNvSpPr txBox="1"/>
          <p:nvPr/>
        </p:nvSpPr>
        <p:spPr>
          <a:xfrm>
            <a:off x="1971675" y="1539411"/>
            <a:ext cx="8248650" cy="2122805"/>
          </a:xfrm>
          <a:prstGeom prst="rect">
            <a:avLst/>
          </a:prstGeom>
          <a:noFill/>
        </p:spPr>
        <p:txBody>
          <a:bodyPr wrap="square" rtlCol="0">
            <a:spAutoFit/>
          </a:bodyPr>
          <a:lstStyle/>
          <a:p>
            <a:pPr algn="ctr">
              <a:defRPr/>
            </a:pPr>
            <a:r>
              <a:rPr 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不在强势中爆发</a:t>
            </a:r>
            <a:endParaRPr 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就在弱势中灭亡</a:t>
            </a: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p:txBody>
      </p:sp>
      <p:pic>
        <p:nvPicPr>
          <p:cNvPr id="7" name="图片 6" descr="经传logo白色"/>
          <p:cNvPicPr>
            <a:picLocks noChangeAspect="1"/>
          </p:cNvPicPr>
          <p:nvPr/>
        </p:nvPicPr>
        <p:blipFill>
          <a:blip r:embed="rId3"/>
          <a:stretch>
            <a:fillRect/>
          </a:stretch>
        </p:blipFill>
        <p:spPr>
          <a:xfrm>
            <a:off x="10368795" y="330199"/>
            <a:ext cx="1162170" cy="262255"/>
          </a:xfrm>
          <a:prstGeom prst="rect">
            <a:avLst/>
          </a:prstGeom>
        </p:spPr>
      </p:pic>
      <p:grpSp>
        <p:nvGrpSpPr>
          <p:cNvPr id="6" name="组合 5"/>
          <p:cNvGrpSpPr/>
          <p:nvPr/>
        </p:nvGrpSpPr>
        <p:grpSpPr>
          <a:xfrm>
            <a:off x="3841433" y="4146550"/>
            <a:ext cx="4509135" cy="899739"/>
            <a:chOff x="3498844" y="5502275"/>
            <a:chExt cx="4509135" cy="899739"/>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4"/>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5"/>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endPar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9" name="文本框 28"/>
            <p:cNvSpPr txBox="1"/>
            <p:nvPr>
              <p:custDataLst>
                <p:tags r:id="rId6"/>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30" name="组合 29"/>
            <p:cNvGrpSpPr/>
            <p:nvPr/>
          </p:nvGrpSpPr>
          <p:grpSpPr>
            <a:xfrm>
              <a:off x="3536944" y="6027606"/>
              <a:ext cx="4471035" cy="374408"/>
              <a:chOff x="7093" y="6616"/>
              <a:chExt cx="7859" cy="656"/>
            </a:xfrm>
          </p:grpSpPr>
          <p:sp>
            <p:nvSpPr>
              <p:cNvPr id="31" name="矩形 30"/>
              <p:cNvSpPr/>
              <p:nvPr>
                <p:custDataLst>
                  <p:tags r:id="rId7"/>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8"/>
                </p:custDataLst>
              </p:nvPr>
            </p:nvSpPr>
            <p:spPr>
              <a:xfrm>
                <a:off x="7105" y="6626"/>
                <a:ext cx="2519"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9"/>
                </p:custDataLst>
              </p:nvPr>
            </p:nvSpPr>
            <p:spPr>
              <a:xfrm>
                <a:off x="7360" y="6627"/>
                <a:ext cx="2009" cy="645"/>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endPar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34" name="文本框 33"/>
              <p:cNvSpPr txBox="1"/>
              <p:nvPr>
                <p:custDataLst>
                  <p:tags r:id="rId10"/>
                </p:custDataLst>
              </p:nvPr>
            </p:nvSpPr>
            <p:spPr>
              <a:xfrm>
                <a:off x="10001" y="6616"/>
                <a:ext cx="4318" cy="645"/>
              </a:xfrm>
              <a:prstGeom prst="rect">
                <a:avLst/>
              </a:prstGeom>
              <a:noFill/>
            </p:spPr>
            <p:txBody>
              <a:bodyPr wrap="square" rtlCol="0">
                <a:spAutoFit/>
              </a:bodyPr>
              <a:lstStyle/>
              <a:p>
                <a:pPr algn="dist"/>
                <a:r>
                  <a:rPr lang="en-US" altLang="zh-CN" sz="1800" dirty="0">
                    <a:solidFill>
                      <a:srgbClr val="FFFFFF"/>
                    </a:solidFill>
                    <a:latin typeface="+mn-ea"/>
                  </a:rPr>
                  <a:t>A1120619100001</a:t>
                </a:r>
                <a:endPar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11"/>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12"/>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13"/>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endPar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fld>
              <a:endParaRPr lang="zh-CN" altLang="en-US" dirty="0">
                <a:solidFill>
                  <a:schemeClr val="bg1"/>
                </a:solidFill>
                <a:latin typeface="思源黑体 CN Medium" panose="020B0600000000000000" charset="-122"/>
                <a:ea typeface="思源黑体 CN Medium" panose="020B0600000000000000" charset="-122"/>
              </a:endParaRPr>
            </a:p>
          </p:txBody>
        </p:sp>
      </p:grpSp>
      <p:pic>
        <p:nvPicPr>
          <p:cNvPr id="3" name="图片 2"/>
          <p:cNvPicPr>
            <a:picLocks noChangeAspect="1"/>
          </p:cNvPicPr>
          <p:nvPr/>
        </p:nvPicPr>
        <p:blipFill>
          <a:blip r:embed="rId14"/>
          <a:stretch>
            <a:fillRect/>
          </a:stretch>
        </p:blipFill>
        <p:spPr>
          <a:xfrm>
            <a:off x="-126192" y="3197559"/>
            <a:ext cx="3633591" cy="3854867"/>
          </a:xfrm>
          <a:prstGeom prst="rect">
            <a:avLst/>
          </a:prstGeom>
        </p:spPr>
      </p:pic>
      <p:pic>
        <p:nvPicPr>
          <p:cNvPr id="10" name="图片 9"/>
          <p:cNvPicPr>
            <a:picLocks noChangeAspect="1"/>
          </p:cNvPicPr>
          <p:nvPr/>
        </p:nvPicPr>
        <p:blipFill>
          <a:blip r:embed="rId15"/>
          <a:stretch>
            <a:fillRect/>
          </a:stretch>
        </p:blipFill>
        <p:spPr>
          <a:xfrm>
            <a:off x="9363075" y="3161686"/>
            <a:ext cx="2496822" cy="3745234"/>
          </a:xfrm>
          <a:prstGeom prst="rect">
            <a:avLst/>
          </a:prstGeom>
        </p:spPr>
      </p:pic>
    </p:spTree>
    <p:custDataLst>
      <p:tags r:id="rId1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752725" y="0"/>
            <a:ext cx="6686550" cy="660400"/>
          </a:xfrm>
        </p:spPr>
        <p:txBody>
          <a:bodyPr/>
          <a:lstStyle/>
          <a:p>
            <a:r>
              <a:rPr lang="zh-CN" altLang="en-US" dirty="0"/>
              <a:t>加入龙虎圈，一起跟踪最强势方向！</a:t>
            </a:r>
            <a:endParaRPr lang="zh-CN" altLang="en-US" dirty="0"/>
          </a:p>
        </p:txBody>
      </p:sp>
      <p:sp>
        <p:nvSpPr>
          <p:cNvPr id="3" name="文本占位符 2"/>
          <p:cNvSpPr>
            <a:spLocks noGrp="1"/>
          </p:cNvSpPr>
          <p:nvPr>
            <p:ph type="body" sz="quarter" idx="11"/>
          </p:nvPr>
        </p:nvSpPr>
        <p:spPr>
          <a:xfrm>
            <a:off x="1687513" y="6157006"/>
            <a:ext cx="8816975" cy="655539"/>
          </a:xfrm>
        </p:spPr>
        <p:txBody>
          <a:bodyPr>
            <a:normAutofit/>
          </a:bodyPr>
          <a:lstStyle/>
          <a:p>
            <a:r>
              <a:rPr lang="zh-CN" altLang="en-US" sz="1200" dirty="0"/>
              <a:t>圈子案例仅供龙虎盈利模式分析，不构成购买建议，应根据自己掌握战法或目标进行选股操作</a:t>
            </a:r>
            <a:endParaRPr lang="zh-CN" altLang="en-US" sz="1200" dirty="0"/>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445735" y="5122976"/>
            <a:ext cx="2176329" cy="877127"/>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6422726" y="5180408"/>
            <a:ext cx="2915965" cy="819695"/>
          </a:xfrm>
          <a:prstGeom prst="rect">
            <a:avLst/>
          </a:prstGeom>
          <a:ln>
            <a:solidFill>
              <a:schemeClr val="accent1"/>
            </a:solidFill>
          </a:ln>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2913" y="828863"/>
            <a:ext cx="8308363" cy="4125649"/>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9120580" y="1631846"/>
            <a:ext cx="2763881" cy="3322666"/>
          </a:xfrm>
          <a:prstGeom prst="rect">
            <a:avLst/>
          </a:prstGeom>
          <a:ln>
            <a:solidFill>
              <a:schemeClr val="accent1"/>
            </a:solidFill>
          </a:ln>
        </p:spPr>
      </p:pic>
      <p:pic>
        <p:nvPicPr>
          <p:cNvPr id="10" name="图片 9"/>
          <p:cNvPicPr>
            <a:picLocks noChangeAspect="1"/>
          </p:cNvPicPr>
          <p:nvPr/>
        </p:nvPicPr>
        <p:blipFill>
          <a:blip r:embed="rId5"/>
          <a:srcRect r="15186"/>
          <a:stretch>
            <a:fillRect/>
          </a:stretch>
        </p:blipFill>
        <p:spPr>
          <a:xfrm>
            <a:off x="9122548" y="691664"/>
            <a:ext cx="2661466" cy="619344"/>
          </a:xfrm>
          <a:prstGeom prst="rect">
            <a:avLst/>
          </a:prstGeom>
          <a:ln>
            <a:solidFill>
              <a:schemeClr val="accent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t="18276" b="18276"/>
          <a:stretch>
            <a:fillRect/>
          </a:stretch>
        </p:blipFill>
        <p:spPr>
          <a:xfrm>
            <a:off x="922294" y="196840"/>
            <a:ext cx="3298506" cy="3228429"/>
          </a:xfrm>
          <a:prstGeom prst="rect">
            <a:avLst/>
          </a:prstGeom>
          <a:ln>
            <a:solidFill>
              <a:schemeClr val="accent1"/>
            </a:solidFill>
          </a:ln>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rcRect l="14447" t="14772" r="14447"/>
          <a:stretch>
            <a:fillRect/>
          </a:stretch>
        </p:blipFill>
        <p:spPr>
          <a:xfrm>
            <a:off x="922294" y="3682518"/>
            <a:ext cx="3298507" cy="3078745"/>
          </a:xfrm>
          <a:prstGeom prst="rect">
            <a:avLst/>
          </a:prstGeom>
          <a:ln>
            <a:solidFill>
              <a:schemeClr val="accent1"/>
            </a:solidFill>
          </a:ln>
        </p:spPr>
      </p:pic>
      <p:sp>
        <p:nvSpPr>
          <p:cNvPr id="14" name="矩形: 圆角 13"/>
          <p:cNvSpPr/>
          <p:nvPr/>
        </p:nvSpPr>
        <p:spPr>
          <a:xfrm>
            <a:off x="1408852" y="3920246"/>
            <a:ext cx="770467" cy="35992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某友商</a:t>
            </a:r>
            <a:endParaRPr lang="zh-CN" altLang="en-US" sz="1400" dirty="0">
              <a:cs typeface="+mn-ea"/>
              <a:sym typeface="+mn-lt"/>
            </a:endParaRPr>
          </a:p>
        </p:txBody>
      </p:sp>
      <p:sp>
        <p:nvSpPr>
          <p:cNvPr id="15" name="矩形: 圆角 14"/>
          <p:cNvSpPr/>
          <p:nvPr/>
        </p:nvSpPr>
        <p:spPr>
          <a:xfrm>
            <a:off x="3067528" y="205338"/>
            <a:ext cx="958760" cy="3129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龙虎金榜</a:t>
            </a:r>
            <a:endParaRPr lang="zh-CN" altLang="en-US" sz="1400" dirty="0">
              <a:cs typeface="+mn-ea"/>
              <a:sym typeface="+mn-lt"/>
            </a:endParaRPr>
          </a:p>
        </p:txBody>
      </p:sp>
      <p:pic>
        <p:nvPicPr>
          <p:cNvPr id="17" name="图片 16"/>
          <p:cNvPicPr>
            <a:picLocks noChangeAspect="1"/>
          </p:cNvPicPr>
          <p:nvPr/>
        </p:nvPicPr>
        <p:blipFill>
          <a:blip r:embed="rId3"/>
          <a:srcRect l="1789" r="62858"/>
          <a:stretch>
            <a:fillRect/>
          </a:stretch>
        </p:blipFill>
        <p:spPr>
          <a:xfrm>
            <a:off x="5183745" y="5221890"/>
            <a:ext cx="1376712" cy="1394653"/>
          </a:xfrm>
          <a:prstGeom prst="rect">
            <a:avLst/>
          </a:prstGeom>
        </p:spPr>
      </p:pic>
      <p:sp>
        <p:nvSpPr>
          <p:cNvPr id="20" name="文本框 19"/>
          <p:cNvSpPr txBox="1"/>
          <p:nvPr/>
        </p:nvSpPr>
        <p:spPr>
          <a:xfrm>
            <a:off x="6819900" y="5257710"/>
            <a:ext cx="4449805" cy="1143455"/>
          </a:xfrm>
          <a:prstGeom prst="rect">
            <a:avLst/>
          </a:prstGeom>
          <a:noFill/>
        </p:spPr>
        <p:txBody>
          <a:bodyPr wrap="square" rtlCol="0">
            <a:spAutoFit/>
          </a:bodyPr>
          <a:lstStyle/>
          <a:p>
            <a:pPr algn="just">
              <a:lnSpc>
                <a:spcPct val="130000"/>
              </a:lnSpc>
              <a:spcBef>
                <a:spcPts val="500"/>
              </a:spcBef>
            </a:pP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扫码订阅</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龙虎金榜</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，畅享一周</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4</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篇（每篇</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2</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个龙虎标的）内容策略服务，助力挖掘更多强势龙虎方向！</a:t>
            </a:r>
            <a:endPar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rcRect l="4301" r="4301"/>
          <a:stretch>
            <a:fillRect/>
          </a:stretch>
        </p:blipFill>
        <p:spPr>
          <a:xfrm>
            <a:off x="5183745" y="1699754"/>
            <a:ext cx="6085958" cy="3371924"/>
          </a:xfrm>
          <a:prstGeom prst="rect">
            <a:avLst/>
          </a:prstGeom>
          <a:ln>
            <a:solidFill>
              <a:schemeClr val="accent1"/>
            </a:solidFill>
          </a:ln>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183745" y="205338"/>
            <a:ext cx="6085962" cy="1182165"/>
          </a:xfrm>
          <a:prstGeom prst="rect">
            <a:avLst/>
          </a:prstGeom>
          <a:ln>
            <a:solidFill>
              <a:schemeClr val="accent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大盘及市场节奏</a:t>
            </a:r>
            <a:endParaRPr lang="zh-CN" altLang="en-US" dirty="0"/>
          </a:p>
        </p:txBody>
      </p:sp>
      <p:sp>
        <p:nvSpPr>
          <p:cNvPr id="3" name="文本占位符 2"/>
          <p:cNvSpPr>
            <a:spLocks noGrp="1"/>
          </p:cNvSpPr>
          <p:nvPr>
            <p:ph type="body" sz="quarter" idx="11"/>
          </p:nvPr>
        </p:nvSpPr>
        <p:spPr>
          <a:xfrm>
            <a:off x="442912" y="4869398"/>
            <a:ext cx="11306176" cy="1480602"/>
          </a:xfrm>
        </p:spPr>
        <p:txBody>
          <a:bodyPr>
            <a:normAutofit/>
          </a:bodyPr>
          <a:lstStyle/>
          <a:p>
            <a:pPr marL="457200" indent="-457200">
              <a:buFont typeface="+mj-lt"/>
              <a:buAutoNum type="arabicPeriod"/>
            </a:pPr>
            <a:r>
              <a:rPr lang="zh-CN" altLang="en-US" dirty="0"/>
              <a:t>两市缩量</a:t>
            </a:r>
            <a:r>
              <a:rPr lang="en-US" altLang="zh-CN" dirty="0"/>
              <a:t>2400</a:t>
            </a:r>
            <a:r>
              <a:rPr lang="zh-CN" altLang="en-US" dirty="0"/>
              <a:t>多亿，缩量，反抽的持续度又得受到考验，有冲高回落机会处理处理；</a:t>
            </a:r>
            <a:endParaRPr lang="en-US" altLang="zh-CN" dirty="0"/>
          </a:p>
          <a:p>
            <a:pPr marL="457200" indent="-457200">
              <a:buFont typeface="+mj-lt"/>
              <a:buAutoNum type="arabicPeriod"/>
            </a:pPr>
            <a:r>
              <a:rPr lang="zh-CN" altLang="en-US" dirty="0"/>
              <a:t>操作思路：牛线下移才是调整的开始，在此之前，市场调整，看辅助线附近机会；</a:t>
            </a:r>
            <a:endParaRPr lang="en-US" altLang="zh-CN" dirty="0"/>
          </a:p>
          <a:p>
            <a:pPr marL="457200" indent="-457200">
              <a:buFont typeface="+mj-lt"/>
              <a:buAutoNum type="arabicPeriod"/>
            </a:pPr>
            <a:r>
              <a:rPr lang="zh-CN" altLang="en-US" dirty="0"/>
              <a:t>本周震荡杀跌剧烈，反抽也凶残，唯有整体仍在进攻的龙虎能看能打。</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80377" y="1088794"/>
            <a:ext cx="2911153" cy="3268397"/>
          </a:xfrm>
          <a:prstGeom prst="rect">
            <a:avLst/>
          </a:prstGeom>
          <a:ln>
            <a:solidFill>
              <a:schemeClr val="accent1"/>
            </a:solidFill>
          </a:ln>
        </p:spPr>
      </p:pic>
      <p:pic>
        <p:nvPicPr>
          <p:cNvPr id="5" name="图片占位符 9"/>
          <p:cNvPicPr>
            <a:picLocks noChangeAspect="1"/>
          </p:cNvPicPr>
          <p:nvPr/>
        </p:nvPicPr>
        <p:blipFill rotWithShape="1">
          <a:blip r:embed="rId2" cstate="print">
            <a:extLst>
              <a:ext uri="{28A0092B-C50C-407E-A947-70E740481C1C}">
                <a14:useLocalDpi xmlns:a14="http://schemas.microsoft.com/office/drawing/2010/main" val="0"/>
              </a:ext>
            </a:extLst>
          </a:blip>
          <a:srcRect t="199" b="199"/>
          <a:stretch>
            <a:fillRect/>
          </a:stretch>
        </p:blipFill>
        <p:spPr>
          <a:xfrm>
            <a:off x="5586413" y="1007621"/>
            <a:ext cx="6162675" cy="3452742"/>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4359248" y="1318663"/>
            <a:ext cx="3638095" cy="361905"/>
          </a:xfrm>
          <a:prstGeom prst="rect">
            <a:avLst/>
          </a:prstGeom>
          <a:ln>
            <a:solidFill>
              <a:srgbClr val="074D93">
                <a:lumMod val="60000"/>
                <a:lumOff val="40000"/>
              </a:srgb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哪个部分最具价值？</a:t>
            </a:r>
            <a:endParaRPr lang="zh-CN" altLang="en-US" dirty="0"/>
          </a:p>
        </p:txBody>
      </p:sp>
      <p:sp>
        <p:nvSpPr>
          <p:cNvPr id="3" name="文本占位符 2"/>
          <p:cNvSpPr>
            <a:spLocks noGrp="1"/>
          </p:cNvSpPr>
          <p:nvPr>
            <p:ph type="body" sz="quarter" idx="11"/>
          </p:nvPr>
        </p:nvSpPr>
        <p:spPr>
          <a:xfrm>
            <a:off x="2185996" y="5823093"/>
            <a:ext cx="7820008" cy="506496"/>
          </a:xfrm>
        </p:spPr>
        <p:txBody>
          <a:bodyPr/>
          <a:lstStyle/>
          <a:p>
            <a:r>
              <a:rPr lang="zh-CN" altLang="en-US" dirty="0"/>
              <a:t>想收获远超市场平均收益？不是人云亦云，而要跟最强者走！</a:t>
            </a:r>
            <a:endParaRPr lang="zh-CN" altLang="en-US" dirty="0"/>
          </a:p>
        </p:txBody>
      </p:sp>
      <p:graphicFrame>
        <p:nvGraphicFramePr>
          <p:cNvPr id="4" name="表格 3"/>
          <p:cNvGraphicFramePr>
            <a:graphicFrameLocks noGrp="1"/>
          </p:cNvGraphicFramePr>
          <p:nvPr/>
        </p:nvGraphicFramePr>
        <p:xfrm>
          <a:off x="2569464" y="781659"/>
          <a:ext cx="7053072" cy="2436540"/>
        </p:xfrm>
        <a:graphic>
          <a:graphicData uri="http://schemas.openxmlformats.org/drawingml/2006/table">
            <a:tbl>
              <a:tblPr firstRow="1" bandRow="1">
                <a:tableStyleId>{93296810-A885-4BE3-A3E7-6D5BEEA58F35}</a:tableStyleId>
              </a:tblPr>
              <a:tblGrid>
                <a:gridCol w="2351024"/>
                <a:gridCol w="2351024"/>
                <a:gridCol w="2351024"/>
              </a:tblGrid>
              <a:tr h="812180">
                <a:tc>
                  <a:txBody>
                    <a:bodyPr/>
                    <a:lstStyle/>
                    <a:p>
                      <a:pPr algn="ctr"/>
                      <a:endParaRPr lang="zh-CN" altLang="en-US" dirty="0"/>
                    </a:p>
                  </a:txBody>
                  <a:tcPr anchor="ctr"/>
                </a:tc>
                <a:tc>
                  <a:txBody>
                    <a:bodyPr/>
                    <a:lstStyle/>
                    <a:p>
                      <a:pPr algn="ctr"/>
                      <a:r>
                        <a:rPr lang="zh-CN" altLang="en-US" dirty="0"/>
                        <a:t>大多数人正确</a:t>
                      </a:r>
                      <a:endParaRPr lang="zh-CN" altLang="en-US" dirty="0"/>
                    </a:p>
                  </a:txBody>
                  <a:tcPr anchor="ctr"/>
                </a:tc>
                <a:tc>
                  <a:txBody>
                    <a:bodyPr/>
                    <a:lstStyle/>
                    <a:p>
                      <a:pPr algn="ctr"/>
                      <a:r>
                        <a:rPr lang="zh-CN" altLang="en-US" dirty="0"/>
                        <a:t>大多数人错误</a:t>
                      </a:r>
                      <a:endParaRPr lang="zh-CN" altLang="en-US" dirty="0"/>
                    </a:p>
                  </a:txBody>
                  <a:tcPr anchor="ctr"/>
                </a:tc>
              </a:tr>
              <a:tr h="812180">
                <a:tc>
                  <a:txBody>
                    <a:bodyPr/>
                    <a:lstStyle/>
                    <a:p>
                      <a:pPr algn="ctr"/>
                      <a:r>
                        <a:rPr lang="zh-CN" altLang="en-US" dirty="0"/>
                        <a:t>我们正确</a:t>
                      </a:r>
                      <a:endParaRPr lang="zh-CN" altLang="en-US" dirty="0"/>
                    </a:p>
                  </a:txBody>
                  <a:tcPr anchor="ctr"/>
                </a:tc>
                <a:tc>
                  <a:txBody>
                    <a:bodyPr/>
                    <a:lstStyle/>
                    <a:p>
                      <a:pPr algn="ctr"/>
                      <a:r>
                        <a:rPr lang="en-US" altLang="zh-CN" dirty="0"/>
                        <a:t>1</a:t>
                      </a:r>
                      <a:endParaRPr lang="zh-CN" altLang="en-US" dirty="0"/>
                    </a:p>
                  </a:txBody>
                  <a:tcPr anchor="ctr"/>
                </a:tc>
                <a:tc>
                  <a:txBody>
                    <a:bodyPr/>
                    <a:lstStyle/>
                    <a:p>
                      <a:pPr algn="ctr"/>
                      <a:r>
                        <a:rPr lang="en-US" altLang="zh-CN" dirty="0"/>
                        <a:t>2</a:t>
                      </a:r>
                      <a:endParaRPr lang="zh-CN" altLang="en-US" dirty="0"/>
                    </a:p>
                  </a:txBody>
                  <a:tcPr anchor="ctr"/>
                </a:tc>
              </a:tr>
              <a:tr h="812180">
                <a:tc>
                  <a:txBody>
                    <a:bodyPr/>
                    <a:lstStyle/>
                    <a:p>
                      <a:pPr algn="ctr"/>
                      <a:r>
                        <a:rPr lang="zh-CN" altLang="en-US" dirty="0"/>
                        <a:t>我们错误</a:t>
                      </a:r>
                      <a:endParaRPr lang="zh-CN" altLang="en-US" dirty="0"/>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tr>
            </a:tbl>
          </a:graphicData>
        </a:graphic>
      </p:graphicFrame>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012498" y="3434935"/>
            <a:ext cx="3304636" cy="2099728"/>
          </a:xfrm>
          <a:prstGeom prst="rect">
            <a:avLst/>
          </a:prstGeom>
          <a:ln>
            <a:solidFill>
              <a:schemeClr val="accent1"/>
            </a:solidFill>
          </a:ln>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08395" y="3374712"/>
            <a:ext cx="4561379" cy="2180119"/>
          </a:xfrm>
          <a:prstGeom prst="rect">
            <a:avLst/>
          </a:prstGeom>
          <a:ln>
            <a:solidFill>
              <a:schemeClr val="accent1"/>
            </a:solidFill>
          </a:ln>
        </p:spPr>
      </p:pic>
      <p:sp>
        <p:nvSpPr>
          <p:cNvPr id="9" name="矩形: 圆角 8"/>
          <p:cNvSpPr/>
          <p:nvPr/>
        </p:nvSpPr>
        <p:spPr>
          <a:xfrm>
            <a:off x="1886410" y="4962025"/>
            <a:ext cx="3506624" cy="3733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市场大跌，剧烈调整，龙虎逆势强买</a:t>
            </a:r>
            <a:endParaRPr lang="zh-CN" altLang="en-US" sz="1400" dirty="0">
              <a:cs typeface="+mn-ea"/>
              <a:sym typeface="+mn-lt"/>
            </a:endParaRPr>
          </a:p>
        </p:txBody>
      </p:sp>
      <p:sp>
        <p:nvSpPr>
          <p:cNvPr id="10" name="矩形: 圆角 9"/>
          <p:cNvSpPr/>
          <p:nvPr/>
        </p:nvSpPr>
        <p:spPr>
          <a:xfrm>
            <a:off x="6096000" y="3417884"/>
            <a:ext cx="2837688" cy="30970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龙虎主炒方向，近一月韧性强</a:t>
            </a:r>
            <a:endParaRPr lang="zh-CN" altLang="en-US" sz="1400" dirty="0">
              <a:cs typeface="+mn-ea"/>
              <a:sym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龙虎炒作情绪度强</a:t>
            </a:r>
            <a:endParaRPr lang="zh-CN" altLang="en-US" dirty="0"/>
          </a:p>
        </p:txBody>
      </p:sp>
      <p:sp>
        <p:nvSpPr>
          <p:cNvPr id="3" name="文本占位符 2"/>
          <p:cNvSpPr>
            <a:spLocks noGrp="1"/>
          </p:cNvSpPr>
          <p:nvPr>
            <p:ph type="body" sz="quarter" idx="11"/>
          </p:nvPr>
        </p:nvSpPr>
        <p:spPr>
          <a:xfrm>
            <a:off x="2185996" y="5734529"/>
            <a:ext cx="7820008" cy="506496"/>
          </a:xfrm>
        </p:spPr>
        <p:txBody>
          <a:bodyPr/>
          <a:lstStyle/>
          <a:p>
            <a:endParaRPr lang="zh-CN" altLang="en-US" dirty="0"/>
          </a:p>
        </p:txBody>
      </p:sp>
      <p:sp>
        <p:nvSpPr>
          <p:cNvPr id="4" name="文本框 3"/>
          <p:cNvSpPr txBox="1"/>
          <p:nvPr/>
        </p:nvSpPr>
        <p:spPr>
          <a:xfrm>
            <a:off x="2868353" y="964811"/>
            <a:ext cx="9169400" cy="1622047"/>
          </a:xfrm>
          <a:prstGeom prst="rect">
            <a:avLst/>
          </a:prstGeom>
          <a:noFill/>
        </p:spPr>
        <p:txBody>
          <a:bodyPr wrap="square" rtlCol="0">
            <a:spAutoFit/>
          </a:bodyPr>
          <a:lstStyle/>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涨跌停的背后，是游资机构的短线推动为主，</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龙虎情绪活跃代表龙虎进攻意见统一，炒作溢价能力强。</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情绪</a:t>
            </a:r>
            <a:r>
              <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3~5</a:t>
            </a: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日活跃反映进攻性好，一两日不活跃不影响</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533019" y="2891807"/>
            <a:ext cx="8092624" cy="3332256"/>
          </a:xfrm>
          <a:prstGeom prst="rect">
            <a:avLst/>
          </a:prstGeom>
          <a:ln>
            <a:solidFill>
              <a:schemeClr val="accent1"/>
            </a:solidFill>
          </a:ln>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74163" y="1222136"/>
            <a:ext cx="2495225" cy="4936791"/>
          </a:xfrm>
          <a:prstGeom prst="rect">
            <a:avLst/>
          </a:prstGeom>
          <a:ln>
            <a:solidFill>
              <a:schemeClr val="accent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盘前消息看点</a:t>
            </a:r>
            <a:endParaRPr lang="zh-CN" altLang="en-US" dirty="0"/>
          </a:p>
        </p:txBody>
      </p:sp>
      <p:graphicFrame>
        <p:nvGraphicFramePr>
          <p:cNvPr id="2" name="表格 18"/>
          <p:cNvGraphicFramePr>
            <a:graphicFrameLocks noGrp="1"/>
          </p:cNvGraphicFramePr>
          <p:nvPr/>
        </p:nvGraphicFramePr>
        <p:xfrm>
          <a:off x="442913" y="660400"/>
          <a:ext cx="11341100" cy="5036341"/>
        </p:xfrm>
        <a:graphic>
          <a:graphicData uri="http://schemas.openxmlformats.org/drawingml/2006/table">
            <a:tbl>
              <a:tblPr firstRow="1" bandRow="1">
                <a:tableStyleId>{5C22544A-7EE6-4342-B048-85BDC9FD1C3A}</a:tableStyleId>
              </a:tblPr>
              <a:tblGrid>
                <a:gridCol w="658978"/>
                <a:gridCol w="2060409"/>
                <a:gridCol w="5725668"/>
                <a:gridCol w="2896045"/>
              </a:tblGrid>
              <a:tr h="532480">
                <a:tc>
                  <a:txBody>
                    <a:bodyPr/>
                    <a:lstStyle/>
                    <a:p>
                      <a:pPr algn="ctr"/>
                      <a:r>
                        <a:rPr lang="zh-CN" altLang="en-US" sz="1400" dirty="0"/>
                        <a:t>序号</a:t>
                      </a:r>
                      <a:endParaRPr lang="zh-CN" alt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消息简要</a:t>
                      </a:r>
                      <a:endParaRPr lang="zh-CN" alt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具体消息</a:t>
                      </a:r>
                      <a:endParaRPr lang="zh-CN" alt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a:t>相关个股</a:t>
                      </a:r>
                      <a:r>
                        <a:rPr lang="en-US" altLang="zh-CN" sz="1400"/>
                        <a:t>/</a:t>
                      </a:r>
                      <a:r>
                        <a:rPr lang="zh-CN" altLang="en-US" sz="1400"/>
                        <a:t>解读</a:t>
                      </a:r>
                      <a:endParaRPr lang="zh-CN" altLang="en-US" sz="14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r>
              <a:tr h="1388395">
                <a:tc>
                  <a:txBody>
                    <a:bodyPr/>
                    <a:lstStyle/>
                    <a:p>
                      <a:pPr algn="ctr">
                        <a:lnSpc>
                          <a:spcPct val="120000"/>
                        </a:lnSpc>
                      </a:pPr>
                      <a:r>
                        <a:rPr lang="en-US" altLang="zh-CN" sz="1400" kern="1200" dirty="0">
                          <a:solidFill>
                            <a:schemeClr val="bg1"/>
                          </a:solidFill>
                          <a:latin typeface="+mn-lt"/>
                          <a:ea typeface="+mn-ea"/>
                          <a:cs typeface="+mn-cs"/>
                        </a:rPr>
                        <a:t>1</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华为时隔四年公开再提麒麟芯片</a:t>
                      </a:r>
                      <a:endParaRPr lang="zh-CN" altLang="en-US"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en-US" altLang="zh-CN" sz="1400" b="0" kern="1200" dirty="0">
                          <a:solidFill>
                            <a:schemeClr val="bg1"/>
                          </a:solidFill>
                          <a:latin typeface="+mn-lt"/>
                          <a:ea typeface="+mn-ea"/>
                          <a:cs typeface="+mn-cs"/>
                        </a:rPr>
                        <a:t>9</a:t>
                      </a:r>
                      <a:r>
                        <a:rPr lang="zh-CN" altLang="en-US" sz="1400" b="0" kern="1200" dirty="0">
                          <a:solidFill>
                            <a:schemeClr val="bg1"/>
                          </a:solidFill>
                          <a:latin typeface="+mn-lt"/>
                          <a:ea typeface="+mn-ea"/>
                          <a:cs typeface="+mn-cs"/>
                        </a:rPr>
                        <a:t>月</a:t>
                      </a:r>
                      <a:r>
                        <a:rPr lang="en-US" altLang="zh-CN" sz="1400" b="0" kern="1200" dirty="0">
                          <a:solidFill>
                            <a:schemeClr val="bg1"/>
                          </a:solidFill>
                          <a:latin typeface="+mn-lt"/>
                          <a:ea typeface="+mn-ea"/>
                          <a:cs typeface="+mn-cs"/>
                        </a:rPr>
                        <a:t>4</a:t>
                      </a:r>
                      <a:r>
                        <a:rPr lang="zh-CN" altLang="en-US" sz="1400" b="0" kern="1200" dirty="0">
                          <a:solidFill>
                            <a:schemeClr val="bg1"/>
                          </a:solidFill>
                          <a:latin typeface="+mn-lt"/>
                          <a:ea typeface="+mn-ea"/>
                          <a:cs typeface="+mn-cs"/>
                        </a:rPr>
                        <a:t>日下午</a:t>
                      </a:r>
                      <a:r>
                        <a:rPr lang="en-US" altLang="zh-CN" sz="1400" b="0" kern="1200" dirty="0">
                          <a:solidFill>
                            <a:schemeClr val="bg1"/>
                          </a:solidFill>
                          <a:latin typeface="+mn-lt"/>
                          <a:ea typeface="+mn-ea"/>
                          <a:cs typeface="+mn-cs"/>
                        </a:rPr>
                        <a:t>14:30</a:t>
                      </a:r>
                      <a:r>
                        <a:rPr lang="zh-CN" altLang="en-US" sz="1400" b="0" kern="1200" dirty="0">
                          <a:solidFill>
                            <a:schemeClr val="bg1"/>
                          </a:solidFill>
                          <a:latin typeface="+mn-lt"/>
                          <a:ea typeface="+mn-ea"/>
                          <a:cs typeface="+mn-cs"/>
                        </a:rPr>
                        <a:t>，华为发布最新款三折叠手机</a:t>
                      </a:r>
                      <a:r>
                        <a:rPr lang="en-US" altLang="zh-CN" sz="1400" b="0" kern="1200" dirty="0">
                          <a:solidFill>
                            <a:schemeClr val="bg1"/>
                          </a:solidFill>
                          <a:latin typeface="+mn-lt"/>
                          <a:ea typeface="+mn-ea"/>
                          <a:cs typeface="+mn-cs"/>
                        </a:rPr>
                        <a:t>Mate XTs</a:t>
                      </a:r>
                      <a:r>
                        <a:rPr lang="zh-CN" altLang="en-US" sz="1400" b="0" kern="1200" dirty="0">
                          <a:solidFill>
                            <a:schemeClr val="bg1"/>
                          </a:solidFill>
                          <a:latin typeface="+mn-lt"/>
                          <a:ea typeface="+mn-ea"/>
                          <a:cs typeface="+mn-cs"/>
                        </a:rPr>
                        <a:t>非凡大师，搭载麒麟</a:t>
                      </a:r>
                      <a:r>
                        <a:rPr lang="en-US" altLang="zh-CN" sz="1400" b="0" kern="1200" dirty="0">
                          <a:solidFill>
                            <a:schemeClr val="bg1"/>
                          </a:solidFill>
                          <a:latin typeface="+mn-lt"/>
                          <a:ea typeface="+mn-ea"/>
                          <a:cs typeface="+mn-cs"/>
                        </a:rPr>
                        <a:t>9020</a:t>
                      </a:r>
                      <a:r>
                        <a:rPr lang="zh-CN" altLang="en-US" sz="1400" b="0" kern="1200" dirty="0">
                          <a:solidFill>
                            <a:schemeClr val="bg1"/>
                          </a:solidFill>
                          <a:latin typeface="+mn-lt"/>
                          <a:ea typeface="+mn-ea"/>
                          <a:cs typeface="+mn-cs"/>
                        </a:rPr>
                        <a:t>芯片。这是时隔</a:t>
                      </a:r>
                      <a:r>
                        <a:rPr lang="en-US" altLang="zh-CN" sz="1400" b="0" kern="1200" dirty="0">
                          <a:solidFill>
                            <a:schemeClr val="bg1"/>
                          </a:solidFill>
                          <a:latin typeface="+mn-lt"/>
                          <a:ea typeface="+mn-ea"/>
                          <a:cs typeface="+mn-cs"/>
                        </a:rPr>
                        <a:t>4</a:t>
                      </a:r>
                      <a:r>
                        <a:rPr lang="zh-CN" altLang="en-US" sz="1400" b="0" kern="1200" dirty="0">
                          <a:solidFill>
                            <a:schemeClr val="bg1"/>
                          </a:solidFill>
                          <a:latin typeface="+mn-lt"/>
                          <a:ea typeface="+mn-ea"/>
                          <a:cs typeface="+mn-cs"/>
                        </a:rPr>
                        <a:t>年之后，华为麒麟芯片首次公开展示。</a:t>
                      </a:r>
                      <a:endParaRPr lang="zh-CN" altLang="en-US" sz="1400" b="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麒麟芯片：深圳华强、力源信息、世纪鼎利</a:t>
                      </a:r>
                      <a:endParaRPr lang="zh-CN" altLang="en-US" sz="1400" b="1" kern="1200" dirty="0">
                        <a:solidFill>
                          <a:schemeClr val="bg1"/>
                        </a:solidFill>
                        <a:latin typeface="+mn-l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北交所</a:t>
                      </a:r>
                      <a:r>
                        <a:rPr lang="en-US" altLang="zh-CN" sz="1400" b="1" kern="1200" dirty="0">
                          <a:solidFill>
                            <a:schemeClr val="bg1"/>
                          </a:solidFill>
                          <a:latin typeface="+mn-lt"/>
                          <a:ea typeface="+mn-ea"/>
                          <a:cs typeface="+mn-cs"/>
                        </a:rPr>
                        <a:t>+</a:t>
                      </a:r>
                      <a:r>
                        <a:rPr lang="zh-CN" altLang="en-US" sz="1400" b="1" kern="1200" dirty="0">
                          <a:solidFill>
                            <a:schemeClr val="bg1"/>
                          </a:solidFill>
                          <a:latin typeface="+mn-lt"/>
                          <a:ea typeface="+mn-ea"/>
                          <a:cs typeface="+mn-cs"/>
                        </a:rPr>
                        <a:t>麒麟芯片：晶赛科技、利尔达</a:t>
                      </a:r>
                      <a:endParaRPr lang="zh-CN" altLang="en-US" sz="1400" b="1"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r>
              <a:tr h="1293594">
                <a:tc>
                  <a:txBody>
                    <a:bodyPr/>
                    <a:lstStyle/>
                    <a:p>
                      <a:pPr algn="ctr">
                        <a:lnSpc>
                          <a:spcPct val="120000"/>
                        </a:lnSpc>
                      </a:pPr>
                      <a:r>
                        <a:rPr lang="en-US" altLang="zh-CN" sz="1400" kern="1200" dirty="0">
                          <a:solidFill>
                            <a:schemeClr val="dk1"/>
                          </a:solidFill>
                          <a:latin typeface="+mn-lt"/>
                          <a:ea typeface="+mn-ea"/>
                          <a:cs typeface="+mn-cs"/>
                        </a:rPr>
                        <a:t>2</a:t>
                      </a:r>
                      <a:endParaRPr lang="en-US" altLang="zh-CN" sz="1400" kern="1200" dirty="0">
                        <a:solidFill>
                          <a:schemeClr val="dk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智元机器人拟中标湖北人形机器人创新中心订单</a:t>
                      </a:r>
                      <a:endParaRPr lang="zh-CN" altLang="en-US" sz="1400" kern="1200" dirty="0">
                        <a:solidFill>
                          <a:schemeClr val="dk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中国招标投标公共服务平台公示湖北人形机器人创新中心机器人采购及安装项目评标结果，智元机器人成为第一中标候选人，投标报价</a:t>
                      </a:r>
                      <a:r>
                        <a:rPr lang="en-US" altLang="zh-CN" sz="1400" kern="1200" dirty="0">
                          <a:solidFill>
                            <a:schemeClr val="dk1"/>
                          </a:solidFill>
                          <a:latin typeface="+mn-lt"/>
                          <a:ea typeface="+mn-ea"/>
                          <a:cs typeface="+mn-cs"/>
                        </a:rPr>
                        <a:t>3101.61</a:t>
                      </a:r>
                      <a:r>
                        <a:rPr lang="zh-CN" altLang="en-US" sz="1400" kern="1200" dirty="0">
                          <a:solidFill>
                            <a:schemeClr val="dk1"/>
                          </a:solidFill>
                          <a:latin typeface="+mn-lt"/>
                          <a:ea typeface="+mn-ea"/>
                          <a:cs typeface="+mn-cs"/>
                        </a:rPr>
                        <a:t>万元。湖北人形机器人创新中心成立于今年</a:t>
                      </a:r>
                      <a:r>
                        <a:rPr lang="en-US" altLang="zh-CN" sz="1400" kern="1200" dirty="0">
                          <a:solidFill>
                            <a:schemeClr val="dk1"/>
                          </a:solidFill>
                          <a:latin typeface="+mn-lt"/>
                          <a:ea typeface="+mn-ea"/>
                          <a:cs typeface="+mn-cs"/>
                        </a:rPr>
                        <a:t>6</a:t>
                      </a:r>
                      <a:r>
                        <a:rPr lang="zh-CN" altLang="en-US" sz="1400" kern="1200" dirty="0">
                          <a:solidFill>
                            <a:schemeClr val="dk1"/>
                          </a:solidFill>
                          <a:latin typeface="+mn-lt"/>
                          <a:ea typeface="+mn-ea"/>
                          <a:cs typeface="+mn-cs"/>
                        </a:rPr>
                        <a:t>月，是目前全国面积最大、场景最丰富的人形机器人创新中心。</a:t>
                      </a:r>
                      <a:endParaRPr lang="zh-CN" altLang="en-US" sz="1400" kern="1200" dirty="0">
                        <a:solidFill>
                          <a:schemeClr val="dk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tx1"/>
                          </a:solidFill>
                          <a:latin typeface="+mn-lt"/>
                          <a:ea typeface="+mn-ea"/>
                          <a:cs typeface="+mn-cs"/>
                        </a:rPr>
                        <a:t>智元机器人：上纬新材、均胜电子、玉禾田、宁波华翔、龙溪股份</a:t>
                      </a:r>
                      <a:endParaRPr lang="zh-CN" altLang="en-US" sz="1400" b="1"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r>
              <a:tr h="1038126">
                <a:tc>
                  <a:txBody>
                    <a:bodyPr/>
                    <a:lstStyle/>
                    <a:p>
                      <a:pPr algn="ctr">
                        <a:lnSpc>
                          <a:spcPct val="120000"/>
                        </a:lnSpc>
                      </a:pPr>
                      <a:r>
                        <a:rPr lang="en-US" altLang="zh-CN" sz="1400" kern="1200" dirty="0">
                          <a:solidFill>
                            <a:schemeClr val="bg1"/>
                          </a:solidFill>
                          <a:latin typeface="+mn-lt"/>
                          <a:ea typeface="+mn-ea"/>
                          <a:cs typeface="+mn-cs"/>
                        </a:rPr>
                        <a:t>3</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endParaRPr lang="zh-CN" altLang="en-US"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endParaRPr lang="zh-CN" altLang="en-US" sz="1400" b="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zh-CN" altLang="en-US" sz="1400" b="1"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r>
              <a:tr h="360790">
                <a:tc>
                  <a:txBody>
                    <a:bodyPr/>
                    <a:lstStyle/>
                    <a:p>
                      <a:pPr algn="ctr">
                        <a:lnSpc>
                          <a:spcPct val="120000"/>
                        </a:lnSpc>
                      </a:pPr>
                      <a:r>
                        <a:rPr lang="en-US" altLang="zh-CN" sz="1400" kern="1200" dirty="0">
                          <a:solidFill>
                            <a:schemeClr val="tx1"/>
                          </a:solidFill>
                          <a:latin typeface="+mn-lt"/>
                          <a:ea typeface="+mn-ea"/>
                          <a:cs typeface="+mn-cs"/>
                        </a:rPr>
                        <a:t>4</a:t>
                      </a:r>
                      <a:endParaRPr lang="en-US" altLang="zh-CN" sz="1400"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20000"/>
                        </a:lnSpc>
                      </a:pPr>
                      <a:endParaRPr lang="en-US" altLang="zh-CN" sz="1400"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r>
              <a:tr h="360790">
                <a:tc>
                  <a:txBody>
                    <a:bodyPr/>
                    <a:lstStyle/>
                    <a:p>
                      <a:pPr algn="ctr">
                        <a:lnSpc>
                          <a:spcPct val="120000"/>
                        </a:lnSpc>
                      </a:pPr>
                      <a:r>
                        <a:rPr lang="en-US" altLang="zh-CN" sz="1400" kern="1200" dirty="0">
                          <a:solidFill>
                            <a:schemeClr val="bg1"/>
                          </a:solidFill>
                          <a:latin typeface="+mn-lt"/>
                          <a:ea typeface="+mn-ea"/>
                          <a:cs typeface="+mn-cs"/>
                        </a:rPr>
                        <a:t>5</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algn="just">
                        <a:lnSpc>
                          <a:spcPct val="120000"/>
                        </a:lnSpc>
                      </a:pP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板块看点</a:t>
            </a:r>
            <a:r>
              <a:rPr lang="en-US" altLang="zh-CN" dirty="0"/>
              <a:t>-</a:t>
            </a:r>
            <a:r>
              <a:rPr lang="zh-CN" altLang="en-US" dirty="0"/>
              <a:t>龙虎</a:t>
            </a:r>
            <a:endParaRPr lang="zh-CN" altLang="en-US" dirty="0"/>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rcRect t="1602" b="1602"/>
          <a:stretch>
            <a:fillRect/>
          </a:stretch>
        </p:blipFill>
        <p:spPr>
          <a:xfrm>
            <a:off x="1891574" y="710857"/>
            <a:ext cx="8408852" cy="3884167"/>
          </a:xfrm>
          <a:prstGeom prst="rect">
            <a:avLst/>
          </a:prstGeom>
          <a:ln>
            <a:solidFill>
              <a:schemeClr val="accent1"/>
            </a:solidFill>
          </a:ln>
        </p:spPr>
      </p:pic>
      <p:sp>
        <p:nvSpPr>
          <p:cNvPr id="14" name="文本框 13"/>
          <p:cNvSpPr txBox="1"/>
          <p:nvPr/>
        </p:nvSpPr>
        <p:spPr>
          <a:xfrm>
            <a:off x="1733550" y="5411917"/>
            <a:ext cx="8724900" cy="9612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2000" dirty="0">
                <a:solidFill>
                  <a:prstClr val="black"/>
                </a:solidFill>
                <a:latin typeface="思源黑体 CN Regular" panose="020B0500000000000000" pitchFamily="34" charset="-122"/>
                <a:ea typeface="微软雅黑" panose="020B0503020204020204" charset="-122"/>
              </a:rPr>
              <a:t>行业：</a:t>
            </a:r>
            <a:r>
              <a:rPr lang="zh-CN" altLang="en-US" sz="2000" spc="150" dirty="0">
                <a:solidFill>
                  <a:srgbClr val="C00000"/>
                </a:solidFill>
                <a:latin typeface="微软雅黑" panose="020B0503020204020204" charset="-122"/>
                <a:ea typeface="微软雅黑" panose="020B0503020204020204" charset="-122"/>
              </a:rPr>
              <a:t>机械设备、汽车配件、化工、电气设备、软件信息</a:t>
            </a:r>
            <a:endParaRPr lang="en-US" altLang="zh-CN" sz="2000" spc="150" dirty="0">
              <a:solidFill>
                <a:srgbClr val="C00000"/>
              </a:solidFill>
              <a:latin typeface="微软雅黑" panose="020B0503020204020204" charset="-122"/>
              <a:ea typeface="微软雅黑" panose="020B050302020402020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pitchFamily="34" charset="-122"/>
                <a:ea typeface="微软雅黑" panose="020B0503020204020204" charset="-122"/>
                <a:cs typeface="+mn-cs"/>
              </a:rPr>
              <a:t>主题：</a:t>
            </a:r>
            <a:r>
              <a:rPr lang="zh-CN" altLang="en-US" sz="2000" spc="150" dirty="0">
                <a:solidFill>
                  <a:srgbClr val="C00000"/>
                </a:solidFill>
                <a:latin typeface="微软雅黑" panose="020B0503020204020204" charset="-122"/>
                <a:ea typeface="微软雅黑" panose="020B0503020204020204" charset="-122"/>
              </a:rPr>
              <a:t>机器人、芯片、光通信、金融科技、算力</a:t>
            </a:r>
            <a:endParaRPr lang="en-US" altLang="zh-CN" sz="2000" spc="150" dirty="0">
              <a:solidFill>
                <a:srgbClr val="C00000"/>
              </a:solidFill>
              <a:latin typeface="微软雅黑" panose="020B0503020204020204" charset="-122"/>
              <a:ea typeface="微软雅黑" panose="020B0503020204020204" charset="-122"/>
            </a:endParaRPr>
          </a:p>
        </p:txBody>
      </p:sp>
      <p:sp>
        <p:nvSpPr>
          <p:cNvPr id="4" name="矩形: 圆角 3"/>
          <p:cNvSpPr/>
          <p:nvPr/>
        </p:nvSpPr>
        <p:spPr>
          <a:xfrm>
            <a:off x="3660318" y="4654852"/>
            <a:ext cx="5159832" cy="706608"/>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600" dirty="0">
                <a:cs typeface="+mn-ea"/>
                <a:sym typeface="+mn-lt"/>
              </a:rPr>
              <a:t>短打</a:t>
            </a:r>
            <a:r>
              <a:rPr lang="en-US" altLang="zh-CN" sz="1600" dirty="0">
                <a:cs typeface="+mn-ea"/>
                <a:sym typeface="+mn-lt"/>
              </a:rPr>
              <a:t>-</a:t>
            </a:r>
            <a:r>
              <a:rPr lang="zh-CN" altLang="en-US" sz="1600" dirty="0">
                <a:cs typeface="+mn-ea"/>
                <a:sym typeface="+mn-lt"/>
              </a:rPr>
              <a:t>席位密码</a:t>
            </a:r>
            <a:r>
              <a:rPr lang="en-US" altLang="zh-CN" sz="1600" dirty="0">
                <a:cs typeface="+mn-ea"/>
                <a:sym typeface="+mn-lt"/>
              </a:rPr>
              <a:t>-</a:t>
            </a:r>
            <a:r>
              <a:rPr lang="zh-CN" altLang="en-US" sz="1600" dirty="0">
                <a:cs typeface="+mn-ea"/>
                <a:sym typeface="+mn-lt"/>
              </a:rPr>
              <a:t>板块龙虎：龙虎累计上榜次数靠前，</a:t>
            </a:r>
            <a:endParaRPr lang="en-US" altLang="zh-CN" sz="1600" dirty="0">
              <a:cs typeface="+mn-ea"/>
              <a:sym typeface="+mn-lt"/>
            </a:endParaRPr>
          </a:p>
          <a:p>
            <a:pPr algn="ctr">
              <a:lnSpc>
                <a:spcPct val="130000"/>
              </a:lnSpc>
            </a:pPr>
            <a:r>
              <a:rPr lang="zh-CN" altLang="en-US" sz="1600" dirty="0">
                <a:cs typeface="+mn-ea"/>
                <a:sym typeface="+mn-lt"/>
              </a:rPr>
              <a:t>游资机构扎堆炒作，易诞生超强势个股</a:t>
            </a:r>
            <a:r>
              <a:rPr lang="en-US" altLang="zh-CN" sz="1600" dirty="0">
                <a:cs typeface="+mn-ea"/>
                <a:sym typeface="+mn-lt"/>
              </a:rPr>
              <a:t>/</a:t>
            </a:r>
            <a:r>
              <a:rPr lang="zh-CN" altLang="en-US" sz="1600" dirty="0">
                <a:cs typeface="+mn-ea"/>
                <a:sym typeface="+mn-lt"/>
              </a:rPr>
              <a:t>热点</a:t>
            </a:r>
            <a:endParaRPr lang="zh-CN" altLang="en-US" sz="1600" dirty="0">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紫旗回档战法</a:t>
            </a:r>
            <a:endParaRPr lang="zh-CN" altLang="en-US" dirty="0"/>
          </a:p>
        </p:txBody>
      </p:sp>
      <p:sp>
        <p:nvSpPr>
          <p:cNvPr id="3" name="文本占位符 2"/>
          <p:cNvSpPr>
            <a:spLocks noGrp="1"/>
          </p:cNvSpPr>
          <p:nvPr>
            <p:ph type="body" sz="quarter" idx="11"/>
          </p:nvPr>
        </p:nvSpPr>
        <p:spPr>
          <a:xfrm>
            <a:off x="2185996" y="5822067"/>
            <a:ext cx="7820008" cy="435858"/>
          </a:xfrm>
        </p:spPr>
        <p:txBody>
          <a:bodyPr>
            <a:normAutofit lnSpcReduction="10000"/>
          </a:bodyPr>
          <a:lstStyle/>
          <a:p>
            <a:r>
              <a:rPr lang="zh-CN" altLang="en-US" dirty="0"/>
              <a:t>追求进攻型龙虎，拉升调整后的潜力爆发波段</a:t>
            </a:r>
            <a:endParaRPr lang="zh-CN" altLang="en-US" dirty="0"/>
          </a:p>
        </p:txBody>
      </p:sp>
      <p:sp>
        <p:nvSpPr>
          <p:cNvPr id="10" name="矩形: 圆角 9"/>
          <p:cNvSpPr/>
          <p:nvPr/>
        </p:nvSpPr>
        <p:spPr>
          <a:xfrm>
            <a:off x="3948875" y="1718056"/>
            <a:ext cx="1859023"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紫旗回档示意图</a:t>
            </a:r>
            <a:endParaRPr lang="zh-CN" altLang="en-US" sz="1400" dirty="0">
              <a:cs typeface="+mn-ea"/>
              <a:sym typeface="+mn-lt"/>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rcRect t="5229" b="6911"/>
          <a:stretch>
            <a:fillRect/>
          </a:stretch>
        </p:blipFill>
        <p:spPr>
          <a:xfrm>
            <a:off x="1304925" y="873424"/>
            <a:ext cx="9582150" cy="4735618"/>
          </a:xfrm>
          <a:prstGeom prst="rect">
            <a:avLst/>
          </a:prstGeom>
          <a:ln>
            <a:solidFill>
              <a:srgbClr val="00B0F0"/>
            </a:solidFill>
          </a:ln>
        </p:spPr>
      </p:pic>
      <p:grpSp>
        <p:nvGrpSpPr>
          <p:cNvPr id="14" name="组合 13"/>
          <p:cNvGrpSpPr/>
          <p:nvPr/>
        </p:nvGrpSpPr>
        <p:grpSpPr>
          <a:xfrm>
            <a:off x="1457888" y="1362882"/>
            <a:ext cx="3866585" cy="710348"/>
            <a:chOff x="5205386" y="3999768"/>
            <a:chExt cx="3442599" cy="632457"/>
          </a:xfrm>
        </p:grpSpPr>
        <p:sp>
          <p:nvSpPr>
            <p:cNvPr id="16" name="椭圆 15"/>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a:cs typeface="+mn-ea"/>
                  <a:sym typeface="+mn-lt"/>
                </a:rPr>
                <a:t>1</a:t>
              </a:r>
              <a:endParaRPr lang="zh-CN" altLang="en-US" dirty="0">
                <a:cs typeface="+mn-ea"/>
                <a:sym typeface="+mn-lt"/>
              </a:endParaRPr>
            </a:p>
          </p:txBody>
        </p:sp>
        <p:sp>
          <p:nvSpPr>
            <p:cNvPr id="17" name="矩形: 圆角 16"/>
            <p:cNvSpPr/>
            <p:nvPr/>
          </p:nvSpPr>
          <p:spPr>
            <a:xfrm>
              <a:off x="5614504" y="3999768"/>
              <a:ext cx="3033481" cy="632457"/>
            </a:xfrm>
            <a:prstGeom prst="roundRect">
              <a:avLst/>
            </a:prstGeom>
            <a:solidFill>
              <a:srgbClr val="EE822F"/>
            </a:solidFill>
            <a:ln w="12700" cap="flat" cmpd="sng" algn="ctr">
              <a:gradFill>
                <a:gsLst>
                  <a:gs pos="0">
                    <a:sysClr val="window" lastClr="FFFFFF">
                      <a:hueOff val="-4200000"/>
                    </a:sysClr>
                  </a:gs>
                  <a:gs pos="100000">
                    <a:sysClr val="window" lastClr="FFFFFF"/>
                  </a:gs>
                </a:gsLst>
                <a:lin ang="2700000" scaled="1"/>
              </a:gradFill>
              <a:prstDash val="solid"/>
              <a:miter lim="800000"/>
            </a:ln>
            <a:effectLst>
              <a:outerShdw blurRad="101600" dist="50800" dir="5400000" algn="ctr" rotWithShape="0">
                <a:srgbClr val="E54C5E">
                  <a:alpha val="60000"/>
                </a:srgbClr>
              </a:outerShdw>
            </a:effectLst>
          </p:spPr>
          <p:txBody>
            <a:bodyPr rtlCol="0" anchor="ctr"/>
            <a:lstStyle/>
            <a:p>
              <a:pPr algn="ctr">
                <a:lnSpc>
                  <a:spcPct val="130000"/>
                </a:lnSpc>
              </a:pPr>
              <a:r>
                <a:rPr lang="zh-CN" altLang="en-US" sz="1400" dirty="0">
                  <a:solidFill>
                    <a:schemeClr val="lt1"/>
                  </a:solidFill>
                  <a:cs typeface="+mn-ea"/>
                  <a:sym typeface="+mn-lt"/>
                </a:rPr>
                <a:t>资金：近</a:t>
              </a:r>
              <a:r>
                <a:rPr lang="en-US" altLang="zh-CN" sz="1400" dirty="0">
                  <a:solidFill>
                    <a:schemeClr val="lt1"/>
                  </a:solidFill>
                  <a:cs typeface="+mn-ea"/>
                  <a:sym typeface="+mn-lt"/>
                </a:rPr>
                <a:t>10</a:t>
              </a:r>
              <a:r>
                <a:rPr lang="zh-CN" altLang="en-US" sz="1400" dirty="0">
                  <a:solidFill>
                    <a:schemeClr val="lt1"/>
                  </a:solidFill>
                  <a:cs typeface="+mn-ea"/>
                  <a:sym typeface="+mn-lt"/>
                </a:rPr>
                <a:t>天出龙虎紫旗</a:t>
              </a:r>
              <a:endParaRPr lang="en-US" altLang="zh-CN" sz="1400" dirty="0">
                <a:solidFill>
                  <a:schemeClr val="lt1"/>
                </a:solidFill>
                <a:cs typeface="+mn-ea"/>
                <a:sym typeface="+mn-lt"/>
              </a:endParaRPr>
            </a:p>
            <a:p>
              <a:pPr algn="ctr">
                <a:lnSpc>
                  <a:spcPct val="130000"/>
                </a:lnSpc>
              </a:pPr>
              <a:r>
                <a:rPr lang="en-US" altLang="zh-CN" sz="1400" dirty="0">
                  <a:solidFill>
                    <a:schemeClr val="lt1"/>
                  </a:solidFill>
                  <a:cs typeface="+mn-ea"/>
                  <a:sym typeface="+mn-lt"/>
                </a:rPr>
                <a:t>(</a:t>
              </a:r>
              <a:r>
                <a:rPr lang="zh-CN" altLang="en-US" sz="1400" dirty="0">
                  <a:solidFill>
                    <a:schemeClr val="lt1"/>
                  </a:solidFill>
                  <a:cs typeface="+mn-ea"/>
                  <a:sym typeface="+mn-lt"/>
                </a:rPr>
                <a:t>龙虎榜净买入，且有机构参与）</a:t>
              </a:r>
              <a:endParaRPr lang="zh-CN" altLang="en-US" sz="1400" dirty="0">
                <a:solidFill>
                  <a:schemeClr val="lt1"/>
                </a:solidFill>
                <a:cs typeface="+mn-ea"/>
                <a:sym typeface="+mn-lt"/>
              </a:endParaRPr>
            </a:p>
          </p:txBody>
        </p:sp>
      </p:grpSp>
      <p:grpSp>
        <p:nvGrpSpPr>
          <p:cNvPr id="18" name="组合 17"/>
          <p:cNvGrpSpPr/>
          <p:nvPr/>
        </p:nvGrpSpPr>
        <p:grpSpPr>
          <a:xfrm>
            <a:off x="6539194" y="2990834"/>
            <a:ext cx="2942662" cy="710348"/>
            <a:chOff x="5205386" y="3999768"/>
            <a:chExt cx="2619988" cy="632457"/>
          </a:xfrm>
        </p:grpSpPr>
        <p:sp>
          <p:nvSpPr>
            <p:cNvPr id="19" name="椭圆 18"/>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sp>
          <p:nvSpPr>
            <p:cNvPr id="20" name="矩形: 圆角 19"/>
            <p:cNvSpPr/>
            <p:nvPr/>
          </p:nvSpPr>
          <p:spPr>
            <a:xfrm>
              <a:off x="5614504" y="3999768"/>
              <a:ext cx="2210870"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趋势：智能辅助线</a:t>
              </a:r>
              <a:endParaRPr lang="en-US" altLang="zh-CN" sz="1400" dirty="0">
                <a:cs typeface="+mn-ea"/>
                <a:sym typeface="+mn-lt"/>
              </a:endParaRPr>
            </a:p>
            <a:p>
              <a:pPr algn="ctr">
                <a:lnSpc>
                  <a:spcPct val="130000"/>
                </a:lnSpc>
              </a:pPr>
              <a:r>
                <a:rPr lang="zh-CN" altLang="en-US" sz="1400" dirty="0">
                  <a:cs typeface="+mn-ea"/>
                  <a:sym typeface="+mn-lt"/>
                </a:rPr>
                <a:t>跌破辅助线则为战法结束</a:t>
              </a:r>
              <a:endParaRPr lang="zh-CN" altLang="en-US" sz="1400" dirty="0">
                <a:cs typeface="+mn-ea"/>
                <a:sym typeface="+mn-lt"/>
              </a:endParaRPr>
            </a:p>
          </p:txBody>
        </p:sp>
      </p:grpSp>
      <p:sp>
        <p:nvSpPr>
          <p:cNvPr id="22" name="椭圆 21"/>
          <p:cNvSpPr/>
          <p:nvPr/>
        </p:nvSpPr>
        <p:spPr>
          <a:xfrm>
            <a:off x="8010525" y="2500530"/>
            <a:ext cx="676275" cy="400050"/>
          </a:xfrm>
          <a:prstGeom prst="ellipse">
            <a:avLst/>
          </a:prstGeom>
          <a:noFill/>
          <a:ln w="25400" cap="flat" cmpd="sng" algn="ctr">
            <a:solidFill>
              <a:srgbClr val="FF4DFF"/>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3" name="组合 22"/>
          <p:cNvGrpSpPr/>
          <p:nvPr/>
        </p:nvGrpSpPr>
        <p:grpSpPr>
          <a:xfrm>
            <a:off x="5514110" y="4080324"/>
            <a:ext cx="2433357" cy="383192"/>
            <a:chOff x="5205386" y="4145409"/>
            <a:chExt cx="2166530" cy="341174"/>
          </a:xfrm>
        </p:grpSpPr>
        <p:sp>
          <p:nvSpPr>
            <p:cNvPr id="24" name="椭圆 23"/>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sp>
          <p:nvSpPr>
            <p:cNvPr id="25" name="矩形: 圆角 24"/>
            <p:cNvSpPr/>
            <p:nvPr/>
          </p:nvSpPr>
          <p:spPr>
            <a:xfrm>
              <a:off x="5614504" y="4145409"/>
              <a:ext cx="1757412" cy="34117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买卖点：金叉死叉</a:t>
              </a:r>
              <a:endParaRPr lang="zh-CN" altLang="en-US" sz="1400" dirty="0">
                <a:cs typeface="+mn-ea"/>
                <a:sym typeface="+mn-lt"/>
              </a:endParaRPr>
            </a:p>
          </p:txBody>
        </p:sp>
      </p:grpSp>
      <p:sp>
        <p:nvSpPr>
          <p:cNvPr id="26" name="矩形: 圆角 25"/>
          <p:cNvSpPr/>
          <p:nvPr/>
        </p:nvSpPr>
        <p:spPr>
          <a:xfrm>
            <a:off x="6374809" y="5079381"/>
            <a:ext cx="1973853" cy="3831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有其他资金支持更好</a:t>
            </a:r>
            <a:endParaRPr lang="zh-CN" altLang="en-US" sz="1400" dirty="0">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41552" y="37762"/>
            <a:ext cx="5908896" cy="660400"/>
          </a:xfrm>
        </p:spPr>
        <p:txBody>
          <a:bodyPr/>
          <a:lstStyle/>
          <a:p>
            <a:r>
              <a:rPr lang="zh-CN" altLang="en-US"/>
              <a:t>选股条件</a:t>
            </a:r>
            <a:endParaRPr lang="zh-CN" altLang="en-US" dirty="0"/>
          </a:p>
        </p:txBody>
      </p:sp>
      <p:sp>
        <p:nvSpPr>
          <p:cNvPr id="3" name="文本占位符 2"/>
          <p:cNvSpPr>
            <a:spLocks noGrp="1"/>
          </p:cNvSpPr>
          <p:nvPr>
            <p:ph type="body" sz="quarter" idx="11"/>
          </p:nvPr>
        </p:nvSpPr>
        <p:spPr>
          <a:xfrm>
            <a:off x="4331688" y="2203980"/>
            <a:ext cx="1090432" cy="4045128"/>
          </a:xfrm>
        </p:spPr>
        <p:txBody>
          <a:bodyPr vert="eaVert">
            <a:normAutofit/>
          </a:bodyPr>
          <a:lstStyle/>
          <a:p>
            <a:r>
              <a:rPr lang="zh-CN" altLang="en-US" dirty="0"/>
              <a:t>选择紫旗（机构版以上），寻找金叉「进攻」初期的节奏</a:t>
            </a:r>
            <a:endParaRPr lang="zh-CN" altLang="en-US" dirty="0"/>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76553" y="821707"/>
            <a:ext cx="2908630" cy="1184044"/>
          </a:xfrm>
          <a:prstGeom prst="rect">
            <a:avLst/>
          </a:prstGeom>
          <a:ln>
            <a:solidFill>
              <a:srgbClr val="00B0F0"/>
            </a:solidFill>
          </a:ln>
        </p:spPr>
      </p:pic>
      <p:pic>
        <p:nvPicPr>
          <p:cNvPr id="15" name="图片 14"/>
          <p:cNvPicPr>
            <a:picLocks noChangeAspect="1"/>
          </p:cNvPicPr>
          <p:nvPr/>
        </p:nvPicPr>
        <p:blipFill>
          <a:blip r:embed="rId2"/>
          <a:stretch>
            <a:fillRect/>
          </a:stretch>
        </p:blipFill>
        <p:spPr>
          <a:xfrm>
            <a:off x="6578870" y="821706"/>
            <a:ext cx="3087442" cy="1071901"/>
          </a:xfrm>
          <a:prstGeom prst="rect">
            <a:avLst/>
          </a:prstGeom>
          <a:ln>
            <a:solidFill>
              <a:srgbClr val="00B0F0"/>
            </a:solidFill>
          </a:ln>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rcRect b="6488"/>
          <a:stretch>
            <a:fillRect/>
          </a:stretch>
        </p:blipFill>
        <p:spPr>
          <a:xfrm>
            <a:off x="1076553" y="2203980"/>
            <a:ext cx="2898269" cy="4045129"/>
          </a:xfrm>
          <a:prstGeom prst="rect">
            <a:avLst/>
          </a:prstGeom>
          <a:ln>
            <a:solidFill>
              <a:srgbClr val="00B0F0"/>
            </a:solidFill>
          </a:ln>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rcRect b="7880"/>
          <a:stretch>
            <a:fillRect/>
          </a:stretch>
        </p:blipFill>
        <p:spPr>
          <a:xfrm>
            <a:off x="6578869" y="2203980"/>
            <a:ext cx="3087442" cy="4018146"/>
          </a:xfrm>
          <a:prstGeom prst="rect">
            <a:avLst/>
          </a:prstGeom>
          <a:ln>
            <a:solidFill>
              <a:srgbClr val="00B0F0"/>
            </a:solidFill>
          </a:ln>
        </p:spPr>
      </p:pic>
      <p:sp>
        <p:nvSpPr>
          <p:cNvPr id="4" name="矩形: 圆角 3"/>
          <p:cNvSpPr/>
          <p:nvPr/>
        </p:nvSpPr>
        <p:spPr>
          <a:xfrm>
            <a:off x="5787072" y="3212734"/>
            <a:ext cx="354881" cy="959215"/>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vert="eaVert" rtlCol="0" anchor="ctr"/>
          <a:lstStyle/>
          <a:p>
            <a:pPr algn="ctr"/>
            <a:r>
              <a:rPr lang="en-US" altLang="zh-CN" sz="1400" spc="300" dirty="0">
                <a:cs typeface="+mn-ea"/>
                <a:sym typeface="+mn-lt"/>
              </a:rPr>
              <a:t>9</a:t>
            </a:r>
            <a:r>
              <a:rPr lang="zh-CN" altLang="en-US" sz="1400" spc="300" dirty="0">
                <a:cs typeface="+mn-ea"/>
                <a:sym typeface="+mn-lt"/>
              </a:rPr>
              <a:t>月</a:t>
            </a:r>
            <a:r>
              <a:rPr lang="en-US" altLang="zh-CN" sz="1400" spc="300" dirty="0">
                <a:cs typeface="+mn-ea"/>
                <a:sym typeface="+mn-lt"/>
              </a:rPr>
              <a:t>7</a:t>
            </a:r>
            <a:endParaRPr lang="zh-CN" altLang="en-US" sz="1400" spc="300" dirty="0">
              <a:cs typeface="+mn-ea"/>
              <a:sym typeface="+mn-lt"/>
            </a:endParaRPr>
          </a:p>
        </p:txBody>
      </p:sp>
      <p:sp>
        <p:nvSpPr>
          <p:cNvPr id="8" name="矩形: 圆角 7"/>
          <p:cNvSpPr/>
          <p:nvPr/>
        </p:nvSpPr>
        <p:spPr>
          <a:xfrm>
            <a:off x="4394035" y="1046656"/>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盘中</a:t>
            </a:r>
            <a:endParaRPr lang="zh-CN" altLang="en-US" dirty="0">
              <a:cs typeface="+mn-ea"/>
              <a:sym typeface="+mn-lt"/>
            </a:endParaRPr>
          </a:p>
        </p:txBody>
      </p:sp>
      <p:sp>
        <p:nvSpPr>
          <p:cNvPr id="11" name="矩形: 圆角 10"/>
          <p:cNvSpPr/>
          <p:nvPr/>
        </p:nvSpPr>
        <p:spPr>
          <a:xfrm>
            <a:off x="10343014" y="1207327"/>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盘后</a:t>
            </a:r>
            <a:endParaRPr lang="zh-CN" altLang="en-US" dirty="0">
              <a:cs typeface="+mn-ea"/>
              <a:sym typeface="+mn-lt"/>
            </a:endParaRPr>
          </a:p>
        </p:txBody>
      </p:sp>
      <p:sp>
        <p:nvSpPr>
          <p:cNvPr id="6" name="文本占位符 2"/>
          <p:cNvSpPr txBox="1"/>
          <p:nvPr/>
        </p:nvSpPr>
        <p:spPr>
          <a:xfrm>
            <a:off x="10280667" y="2203980"/>
            <a:ext cx="1090432" cy="4045128"/>
          </a:xfrm>
          <a:prstGeom prst="rect">
            <a:avLst/>
          </a:prstGeom>
        </p:spPr>
        <p:txBody>
          <a:bodyPr vert="eaVert">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直接选「紫旗回档」，死叉</a:t>
            </a:r>
            <a:r>
              <a:rPr lang="en-US" altLang="zh-CN" dirty="0"/>
              <a:t>3</a:t>
            </a:r>
            <a:r>
              <a:rPr lang="zh-CN" altLang="en-US" dirty="0"/>
              <a:t>天以上，等待回档的「潜力」股</a:t>
            </a:r>
            <a:endParaRPr lang="zh-CN" altLang="en-US" dirty="0"/>
          </a:p>
        </p:txBody>
      </p:sp>
      <p:sp>
        <p:nvSpPr>
          <p:cNvPr id="5" name="矩形 4"/>
          <p:cNvSpPr/>
          <p:nvPr/>
        </p:nvSpPr>
        <p:spPr>
          <a:xfrm>
            <a:off x="8026400" y="1527752"/>
            <a:ext cx="1219200" cy="347361"/>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 name="矩形 6"/>
          <p:cNvSpPr/>
          <p:nvPr/>
        </p:nvSpPr>
        <p:spPr>
          <a:xfrm>
            <a:off x="8026400" y="1527752"/>
            <a:ext cx="1219200" cy="320425"/>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游资受伤自救</a:t>
            </a:r>
            <a:endParaRPr lang="zh-CN" altLang="en-US" dirty="0"/>
          </a:p>
        </p:txBody>
      </p:sp>
      <p:sp>
        <p:nvSpPr>
          <p:cNvPr id="3" name="文本占位符 2"/>
          <p:cNvSpPr>
            <a:spLocks noGrp="1"/>
          </p:cNvSpPr>
          <p:nvPr>
            <p:ph type="body" sz="quarter" idx="11"/>
          </p:nvPr>
        </p:nvSpPr>
        <p:spPr>
          <a:xfrm>
            <a:off x="885825" y="5460116"/>
            <a:ext cx="10420350" cy="816858"/>
          </a:xfrm>
        </p:spPr>
        <p:txBody>
          <a:bodyPr>
            <a:normAutofit fontScale="92500" lnSpcReduction="20000"/>
          </a:bodyPr>
          <a:lstStyle/>
          <a:p>
            <a:r>
              <a:rPr lang="zh-CN" altLang="en-US" dirty="0"/>
              <a:t>震荡预期下使用</a:t>
            </a:r>
            <a:endParaRPr lang="en-US" altLang="zh-CN" dirty="0"/>
          </a:p>
          <a:p>
            <a:r>
              <a:rPr lang="zh-CN" altLang="en-US" dirty="0"/>
              <a:t>注意买方若出现</a:t>
            </a:r>
            <a:r>
              <a:rPr lang="en-US" altLang="zh-CN" dirty="0"/>
              <a:t>3</a:t>
            </a:r>
            <a:r>
              <a:rPr lang="zh-CN" altLang="en-US" dirty="0"/>
              <a:t>个以上东财拉萨（散户代表），则尽量避免超短线介入</a:t>
            </a:r>
            <a:endParaRPr lang="zh-CN" altLang="en-US" dirty="0"/>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rcRect t="9590" b="9590"/>
          <a:stretch>
            <a:fillRect/>
          </a:stretch>
        </p:blipFill>
        <p:spPr>
          <a:xfrm>
            <a:off x="465712" y="862716"/>
            <a:ext cx="8584736" cy="4395084"/>
          </a:xfrm>
          <a:prstGeom prst="rect">
            <a:avLst/>
          </a:prstGeom>
          <a:ln>
            <a:solidFill>
              <a:srgbClr val="00B0F0"/>
            </a:solidFill>
          </a:ln>
        </p:spPr>
      </p:pic>
      <p:pic>
        <p:nvPicPr>
          <p:cNvPr id="8" name="图片 7"/>
          <p:cNvPicPr>
            <a:picLocks noChangeAspect="1"/>
          </p:cNvPicPr>
          <p:nvPr/>
        </p:nvPicPr>
        <p:blipFill>
          <a:blip r:embed="rId2"/>
          <a:stretch>
            <a:fillRect/>
          </a:stretch>
        </p:blipFill>
        <p:spPr>
          <a:xfrm>
            <a:off x="9793884" y="1105109"/>
            <a:ext cx="1419048" cy="295238"/>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9339509" y="1929384"/>
            <a:ext cx="2454707" cy="3328416"/>
          </a:xfrm>
          <a:prstGeom prst="rect">
            <a:avLst/>
          </a:prstGeom>
          <a:ln>
            <a:solidFill>
              <a:schemeClr val="accent1"/>
            </a:solidFill>
          </a:ln>
        </p:spPr>
      </p:pic>
    </p:spTree>
  </p:cSld>
  <p:clrMapOvr>
    <a:masterClrMapping/>
  </p:clrMapOvr>
</p:sld>
</file>

<file path=ppt/tags/tag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DOCER_TEMPLATE_OPEN_ONCE_MARK" val="1"/>
  <p:tag name="COMMONDATA" val="eyJoZGlkIjoiY2VjMWU5MTk5OGQyZDRjNDI5M2FkMjMzMDk5YzdjNmI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1060</Words>
  <Application>WPS 演示</Application>
  <PresentationFormat>宽屏</PresentationFormat>
  <Paragraphs>143</Paragraphs>
  <Slides>15</Slides>
  <Notes>8</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15</vt:i4>
      </vt:variant>
    </vt:vector>
  </HeadingPairs>
  <TitlesOfParts>
    <vt:vector size="40" baseType="lpstr">
      <vt:lpstr>Arial</vt:lpstr>
      <vt:lpstr>宋体</vt:lpstr>
      <vt:lpstr>Wingdings</vt:lpstr>
      <vt:lpstr>Arial</vt:lpstr>
      <vt:lpstr>微软雅黑</vt:lpstr>
      <vt:lpstr>思源黑体 CN Normal</vt:lpstr>
      <vt:lpstr>黑体</vt:lpstr>
      <vt:lpstr>Wingdings</vt:lpstr>
      <vt:lpstr>Roboto</vt:lpstr>
      <vt:lpstr>汉仪旗黑-55简</vt:lpstr>
      <vt:lpstr>思源黑体 CN Medium</vt:lpstr>
      <vt:lpstr>Noto Sans S Chinese Bold</vt:lpstr>
      <vt:lpstr>思源黑体 CN Regular</vt:lpstr>
      <vt:lpstr>阿里巴巴和七个小矮人</vt:lpstr>
      <vt:lpstr>思源黑体 CN Heavy</vt:lpstr>
      <vt:lpstr>思源黑体 CN Light</vt:lpstr>
      <vt:lpstr>Arial Unicode MS</vt:lpstr>
      <vt:lpstr>等线</vt:lpstr>
      <vt:lpstr>Times New Roman</vt:lpstr>
      <vt:lpstr>Calibri</vt:lpstr>
      <vt:lpstr>汉仪雅酷黑简</vt:lpstr>
      <vt:lpstr>icomoon</vt:lpstr>
      <vt:lpstr>方正宝黑体 简 Medium</vt:lpstr>
      <vt:lpstr>方正清仿宋 简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十二猪肠</cp:lastModifiedBy>
  <cp:revision>1622</cp:revision>
  <dcterms:created xsi:type="dcterms:W3CDTF">2019-06-19T02:08:00Z</dcterms:created>
  <dcterms:modified xsi:type="dcterms:W3CDTF">2025-09-07T12:59:09Z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EBF8DB5FD94B49F7B17BC65F9BA08668</vt:lpwstr>
  </property>
</Properties>
</file>