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3"/>
  </p:notesMasterIdLst>
  <p:handoutMasterIdLst>
    <p:handoutMasterId r:id="rId24"/>
  </p:handoutMasterIdLst>
  <p:sldIdLst>
    <p:sldId id="4166" r:id="rId4"/>
    <p:sldId id="4167" r:id="rId5"/>
    <p:sldId id="4168" r:id="rId6"/>
    <p:sldId id="4143" r:id="rId7"/>
    <p:sldId id="4127" r:id="rId8"/>
    <p:sldId id="4128" r:id="rId9"/>
    <p:sldId id="4172" r:id="rId10"/>
    <p:sldId id="4193" r:id="rId11"/>
    <p:sldId id="4197" r:id="rId12"/>
    <p:sldId id="4169" r:id="rId13"/>
    <p:sldId id="4184" r:id="rId14"/>
    <p:sldId id="1591" r:id="rId15"/>
    <p:sldId id="4198" r:id="rId16"/>
    <p:sldId id="4191" r:id="rId17"/>
    <p:sldId id="4162" r:id="rId18"/>
    <p:sldId id="4183" r:id="rId19"/>
    <p:sldId id="4185" r:id="rId20"/>
    <p:sldId id="4196" r:id="rId21"/>
    <p:sldId id="4189" r:id="rId22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4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46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5.xml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image" Target="../media/image3.png"/><Relationship Id="rId3" Type="http://schemas.openxmlformats.org/officeDocument/2006/relationships/tags" Target="../tags/tag143.xml"/><Relationship Id="rId2" Type="http://schemas.openxmlformats.org/officeDocument/2006/relationships/image" Target="../media/image1.png"/><Relationship Id="rId1" Type="http://schemas.openxmlformats.org/officeDocument/2006/relationships/tags" Target="../tags/tag14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坚持趋势和主线才能盈利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03705" y="1391920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rcRect b="5713"/>
          <a:stretch>
            <a:fillRect/>
          </a:stretch>
        </p:blipFill>
        <p:spPr>
          <a:xfrm>
            <a:off x="85090" y="863600"/>
            <a:ext cx="4459605" cy="5558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695" y="863600"/>
            <a:ext cx="4211955" cy="5558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/>
          <p:nvPr/>
        </p:nvPicPr>
        <p:blipFill>
          <a:blip r:embed="rId4"/>
          <a:srcRect t="2353" r="36393" b="10116"/>
          <a:stretch>
            <a:fillRect/>
          </a:stretch>
        </p:blipFill>
        <p:spPr>
          <a:xfrm>
            <a:off x="8903970" y="942975"/>
            <a:ext cx="3059430" cy="1425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 descr="主线淘金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3335" y="2900045"/>
            <a:ext cx="3161665" cy="1667510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9321800" y="1832610"/>
            <a:ext cx="1727200" cy="372745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>
                <a:lumMod val="75000"/>
                <a:alpha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8903970" y="4719955"/>
            <a:ext cx="3064510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1600">
                <a:highlight>
                  <a:srgbClr val="FFFF00"/>
                </a:highlight>
              </a:rPr>
              <a:t>150</a:t>
            </a:r>
            <a:r>
              <a:rPr lang="zh-CN" altLang="en-US" sz="1600">
                <a:highlight>
                  <a:srgbClr val="FFFF00"/>
                </a:highlight>
              </a:rPr>
              <a:t>块订阅一个月。一周</a:t>
            </a:r>
            <a:r>
              <a:rPr lang="en-US" altLang="zh-CN" sz="1600">
                <a:highlight>
                  <a:srgbClr val="FFFF00"/>
                </a:highlight>
              </a:rPr>
              <a:t>2-3</a:t>
            </a:r>
            <a:r>
              <a:rPr lang="zh-CN" altLang="en-US" sz="1600">
                <a:highlight>
                  <a:srgbClr val="FFFF00"/>
                </a:highlight>
              </a:rPr>
              <a:t>篇，</a:t>
            </a:r>
            <a:r>
              <a:rPr lang="en-US" altLang="zh-CN" sz="1600">
                <a:highlight>
                  <a:srgbClr val="FFFF00"/>
                </a:highlight>
              </a:rPr>
              <a:t>1</a:t>
            </a:r>
            <a:r>
              <a:rPr lang="zh-CN" altLang="en-US" sz="1600">
                <a:highlight>
                  <a:srgbClr val="FFFF00"/>
                </a:highlight>
              </a:rPr>
              <a:t>篇</a:t>
            </a:r>
            <a:r>
              <a:rPr lang="en-US" altLang="zh-CN" sz="1600">
                <a:highlight>
                  <a:srgbClr val="FFFF00"/>
                </a:highlight>
              </a:rPr>
              <a:t>2</a:t>
            </a:r>
            <a:r>
              <a:rPr lang="zh-CN" altLang="en-US" sz="1600">
                <a:highlight>
                  <a:srgbClr val="FFFF00"/>
                </a:highlight>
              </a:rPr>
              <a:t>个案例</a:t>
            </a:r>
            <a:endParaRPr lang="zh-CN" altLang="en-US" sz="1600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 descr="1920x1080_17568859024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短期异动回档（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9.1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风口芯片回档）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25224" t="7453" r="-705" b="336"/>
          <a:stretch>
            <a:fillRect/>
          </a:stretch>
        </p:blipFill>
        <p:spPr>
          <a:xfrm>
            <a:off x="156845" y="868045"/>
            <a:ext cx="6223635" cy="5350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010" y="868045"/>
            <a:ext cx="3816350" cy="3937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390" y="2418715"/>
            <a:ext cx="3603625" cy="37998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参考主线淘金，把握趋势机会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04510" y="983615"/>
            <a:ext cx="60217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1.</a:t>
            </a:r>
            <a:r>
              <a:rPr lang="zh-CN" altLang="en-US">
                <a:solidFill>
                  <a:srgbClr val="FF0000"/>
                </a:solidFill>
              </a:rPr>
              <a:t>选主线：</a:t>
            </a:r>
            <a:r>
              <a:rPr lang="zh-CN" altLang="en-US"/>
              <a:t>涨停多，资金多，趋势强方向。</a:t>
            </a:r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2.</a:t>
            </a:r>
            <a:r>
              <a:rPr lang="zh-CN" altLang="en-US">
                <a:solidFill>
                  <a:srgbClr val="FF0000"/>
                </a:solidFill>
              </a:rPr>
              <a:t>选突破：</a:t>
            </a:r>
            <a:r>
              <a:rPr lang="zh-CN" altLang="en-US"/>
              <a:t>突破股更有操作性。</a:t>
            </a:r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3.</a:t>
            </a:r>
            <a:r>
              <a:rPr lang="zh-CN" altLang="en-US">
                <a:solidFill>
                  <a:srgbClr val="FF0000"/>
                </a:solidFill>
              </a:rPr>
              <a:t>选波段：</a:t>
            </a:r>
            <a:r>
              <a:rPr lang="zh-CN" altLang="en-US"/>
              <a:t>波段性强的个股更易于低吸把握</a:t>
            </a:r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4.</a:t>
            </a:r>
            <a:r>
              <a:rPr lang="zh-CN" altLang="en-US">
                <a:solidFill>
                  <a:srgbClr val="FF0000"/>
                </a:solidFill>
              </a:rPr>
              <a:t>选绩优：</a:t>
            </a:r>
            <a:r>
              <a:rPr lang="zh-CN" altLang="en-US"/>
              <a:t>业绩好的，剔除雷标，降低踩雷概率。</a:t>
            </a:r>
            <a:endParaRPr lang="zh-CN" altLang="en-US"/>
          </a:p>
          <a:p>
            <a:r>
              <a:rPr lang="en-US" altLang="zh-CN">
                <a:solidFill>
                  <a:srgbClr val="FF0000"/>
                </a:solidFill>
              </a:rPr>
              <a:t>5.</a:t>
            </a:r>
            <a:r>
              <a:rPr lang="zh-CN" altLang="en-US">
                <a:solidFill>
                  <a:srgbClr val="FF0000"/>
                </a:solidFill>
              </a:rPr>
              <a:t>选控盘：</a:t>
            </a:r>
            <a:r>
              <a:rPr lang="zh-CN" altLang="en-US"/>
              <a:t>有控盘沉淀的股有容错率，操作错了逢阳线卖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295" y="2760980"/>
            <a:ext cx="3969385" cy="3630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465" y="2777490"/>
            <a:ext cx="1936750" cy="3691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2128520"/>
            <a:ext cx="5415915" cy="4390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45" y="842645"/>
            <a:ext cx="4996180" cy="11214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控盘趋势股的选择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6880" y="823595"/>
            <a:ext cx="8220710" cy="57537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920x1080_17568859084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718310"/>
            <a:ext cx="9107170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振幅加剧，去弱留强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2025.9.3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280" y="95885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指数过不了上周三高点出现二次回落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九月初资金兑现筹码明显，高标破位增加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如何处理走弱个股</a:t>
            </a:r>
            <a:endParaRPr lang="en-US" altLang="zh-CN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市场：卖单压力，筹码松动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" y="972185"/>
            <a:ext cx="4570095" cy="1715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5" y="2960370"/>
            <a:ext cx="4570095" cy="24110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810" y="972185"/>
            <a:ext cx="5363845" cy="3245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5190490" y="4616450"/>
            <a:ext cx="58426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2000"/>
              <a:t>1.</a:t>
            </a:r>
            <a:r>
              <a:rPr lang="zh-CN" altLang="en-US" sz="2000"/>
              <a:t>上周三</a:t>
            </a:r>
            <a:r>
              <a:rPr lang="zh-CN" altLang="en-US" sz="2000">
                <a:solidFill>
                  <a:srgbClr val="0029DA"/>
                </a:solidFill>
              </a:rPr>
              <a:t>大卖单</a:t>
            </a:r>
            <a:r>
              <a:rPr lang="zh-CN" altLang="en-US" sz="2000"/>
              <a:t>，过不去二次调整。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en-US" altLang="zh-CN" sz="2000"/>
              <a:t>2.</a:t>
            </a:r>
            <a:r>
              <a:rPr lang="zh-CN" altLang="en-US" sz="2000"/>
              <a:t>缩量反抽</a:t>
            </a:r>
            <a:r>
              <a:rPr lang="en-US" altLang="zh-CN" sz="2000"/>
              <a:t>+</a:t>
            </a:r>
            <a:r>
              <a:rPr lang="zh-CN" altLang="en-US" sz="2000">
                <a:solidFill>
                  <a:srgbClr val="0029DA"/>
                </a:solidFill>
              </a:rPr>
              <a:t>筹码松动</a:t>
            </a:r>
            <a:r>
              <a:rPr lang="zh-CN" altLang="en-US" sz="2000"/>
              <a:t>导致市场稳定性下降</a:t>
            </a:r>
            <a:endParaRPr lang="zh-CN" altLang="en-US" sz="2000"/>
          </a:p>
          <a:p>
            <a:pPr>
              <a:lnSpc>
                <a:spcPct val="110000"/>
              </a:lnSpc>
            </a:pPr>
            <a:r>
              <a:rPr lang="en-US" altLang="zh-CN" sz="2000"/>
              <a:t>3.9</a:t>
            </a:r>
            <a:r>
              <a:rPr lang="zh-CN" altLang="en-US" sz="2000"/>
              <a:t>月初</a:t>
            </a:r>
            <a:r>
              <a:rPr lang="zh-CN" altLang="en-US" sz="2000">
                <a:solidFill>
                  <a:srgbClr val="0029DA"/>
                </a:solidFill>
              </a:rPr>
              <a:t>兑现预期</a:t>
            </a:r>
            <a:r>
              <a:rPr lang="zh-CN" altLang="en-US" sz="2000"/>
              <a:t>（业绩</a:t>
            </a:r>
            <a:r>
              <a:rPr lang="en-US" altLang="zh-CN" sz="2000"/>
              <a:t>+</a:t>
            </a:r>
            <a:r>
              <a:rPr lang="zh-CN" altLang="en-US" sz="2000"/>
              <a:t>阅兵），军工大幅调整</a:t>
            </a:r>
            <a:endParaRPr lang="zh-CN" altLang="en-US" sz="2000"/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周二早盘提示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" y="1925955"/>
            <a:ext cx="4218940" cy="4593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695" y="4254500"/>
            <a:ext cx="5380990" cy="22650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70785" y="59061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周二早上讲课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34785" y="58235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今天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95" y="932815"/>
            <a:ext cx="6510655" cy="3225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5805" y="2712720"/>
            <a:ext cx="1693545" cy="14452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以周三作为锚点（操作策略）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-381" t="5195" r="26539" b="56652"/>
          <a:stretch>
            <a:fillRect/>
          </a:stretch>
        </p:blipFill>
        <p:spPr>
          <a:xfrm>
            <a:off x="127635" y="918210"/>
            <a:ext cx="3474085" cy="1713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矩形 4"/>
          <p:cNvSpPr/>
          <p:nvPr/>
        </p:nvSpPr>
        <p:spPr>
          <a:xfrm>
            <a:off x="6023610" y="760095"/>
            <a:ext cx="75565" cy="58566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734435" y="1628775"/>
            <a:ext cx="1979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新高板块有</a:t>
            </a:r>
            <a:r>
              <a:rPr lang="en-US" altLang="zh-CN">
                <a:highlight>
                  <a:srgbClr val="FFFF00"/>
                </a:highlight>
              </a:rPr>
              <a:t>10</a:t>
            </a:r>
            <a:r>
              <a:rPr lang="zh-CN" altLang="en-US">
                <a:highlight>
                  <a:srgbClr val="FFFF00"/>
                </a:highlight>
              </a:rPr>
              <a:t>个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t="20582"/>
          <a:stretch>
            <a:fillRect/>
          </a:stretch>
        </p:blipFill>
        <p:spPr>
          <a:xfrm>
            <a:off x="6189345" y="877570"/>
            <a:ext cx="3882390" cy="1690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0161905" y="1654175"/>
            <a:ext cx="1755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目前已经没有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5" y="2808605"/>
            <a:ext cx="3474085" cy="1787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3987800" y="36950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筹码锁仓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745" y="2808605"/>
            <a:ext cx="3883025" cy="1821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10213340" y="3703320"/>
            <a:ext cx="1847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筹码松动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35585" y="514032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市场增量：</a:t>
            </a:r>
            <a:r>
              <a:rPr lang="en-US" altLang="zh-CN">
                <a:solidFill>
                  <a:srgbClr val="FF0000"/>
                </a:solidFill>
              </a:rPr>
              <a:t>2.5-3.4</a:t>
            </a:r>
            <a:r>
              <a:rPr lang="zh-CN" altLang="en-US">
                <a:solidFill>
                  <a:srgbClr val="FF0000"/>
                </a:solidFill>
              </a:rPr>
              <a:t>万亿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315F3"/>
                </a:solidFill>
              </a:rPr>
              <a:t>①科技</a:t>
            </a:r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>
                <a:solidFill>
                  <a:srgbClr val="F315F3"/>
                </a:solidFill>
              </a:rPr>
              <a:t>②证券</a:t>
            </a:r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>
                <a:solidFill>
                  <a:srgbClr val="F315F3"/>
                </a:solidFill>
              </a:rPr>
              <a:t>③有色</a:t>
            </a:r>
            <a:endParaRPr lang="zh-CN" altLang="en-US">
              <a:solidFill>
                <a:srgbClr val="F315F3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19190" y="5140325"/>
            <a:ext cx="3882390" cy="1384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市场缩量：</a:t>
            </a:r>
            <a:r>
              <a:rPr lang="en-US" altLang="zh-CN">
                <a:solidFill>
                  <a:srgbClr val="FF0000"/>
                </a:solidFill>
              </a:rPr>
              <a:t>2.0--2.5</a:t>
            </a:r>
            <a:r>
              <a:rPr lang="zh-CN" altLang="en-US">
                <a:solidFill>
                  <a:srgbClr val="FF0000"/>
                </a:solidFill>
              </a:rPr>
              <a:t>万亿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315F3"/>
                </a:solidFill>
              </a:rPr>
              <a:t>①有色</a:t>
            </a:r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>
                <a:solidFill>
                  <a:srgbClr val="F315F3"/>
                </a:solidFill>
              </a:rPr>
              <a:t>②银行</a:t>
            </a:r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>
                <a:solidFill>
                  <a:srgbClr val="F315F3"/>
                </a:solidFill>
              </a:rPr>
              <a:t>③黄金</a:t>
            </a:r>
            <a:endParaRPr lang="zh-CN" altLang="en-US">
              <a:solidFill>
                <a:srgbClr val="F315F3"/>
              </a:solidFill>
            </a:endParaRPr>
          </a:p>
          <a:p>
            <a:endParaRPr lang="zh-CN" altLang="en-US">
              <a:solidFill>
                <a:srgbClr val="F315F3"/>
              </a:solidFill>
            </a:endParaRPr>
          </a:p>
        </p:txBody>
      </p:sp>
      <p:sp>
        <p:nvSpPr>
          <p:cNvPr id="21" name="右大括号 20"/>
          <p:cNvSpPr/>
          <p:nvPr/>
        </p:nvSpPr>
        <p:spPr>
          <a:xfrm>
            <a:off x="1096010" y="5474970"/>
            <a:ext cx="303530" cy="66611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585595" y="5624195"/>
            <a:ext cx="2541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微盘股大涨（强者恒强）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23" name="右大括号 22"/>
          <p:cNvSpPr/>
          <p:nvPr/>
        </p:nvSpPr>
        <p:spPr>
          <a:xfrm>
            <a:off x="7136130" y="5550535"/>
            <a:ext cx="370840" cy="70866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633335" y="5761355"/>
            <a:ext cx="35737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大盘，红利、避险（补涨）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777875"/>
            <a:ext cx="5226685" cy="5093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6610985" y="777875"/>
            <a:ext cx="5393690" cy="4593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市场的分化表现（强势）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03705" y="1391920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-26" t="34927" r="9168" b="5039"/>
          <a:stretch>
            <a:fillRect/>
          </a:stretch>
        </p:blipFill>
        <p:spPr>
          <a:xfrm>
            <a:off x="3237230" y="2120900"/>
            <a:ext cx="2279015" cy="1133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rcRect r="31981"/>
          <a:stretch>
            <a:fillRect/>
          </a:stretch>
        </p:blipFill>
        <p:spPr>
          <a:xfrm>
            <a:off x="7660640" y="5443220"/>
            <a:ext cx="2790190" cy="10452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741680" y="5935980"/>
            <a:ext cx="6370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【以上为特定客户、特定时间区间的历史业绩，个别情况不代表普遍现象，个股历史涨幅不预示其未来表现，过往收益亦不代表未来收益承诺。市场有风险，投资需谨慎！】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市场的分化表现（弱势）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03705" y="1391920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1680" y="5935980"/>
            <a:ext cx="6370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【以上为特定客户、特定时间区间的历史业绩，个别情况不代表普遍现象，个股历史涨幅不预示其未来表现，过往收益亦不代表未来收益承诺。市场有风险，投资需谨慎！】</a:t>
            </a:r>
            <a:endParaRPr lang="zh-CN" altLang="en-US" sz="120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10" y="879475"/>
            <a:ext cx="5114290" cy="4701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790" y="1470025"/>
            <a:ext cx="5289550" cy="1479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060" y="3429000"/>
            <a:ext cx="3228975" cy="18002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9043035" y="4251960"/>
            <a:ext cx="2833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大阴线会形成短期的压力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1017</Words>
  <Application>WPS 演示</Application>
  <PresentationFormat>宽屏</PresentationFormat>
  <Paragraphs>131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1027</cp:revision>
  <dcterms:created xsi:type="dcterms:W3CDTF">2019-06-19T02:08:00Z</dcterms:created>
  <dcterms:modified xsi:type="dcterms:W3CDTF">2025-09-03T09:24:55Z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67F8E99CA25843CDBAFD0150A9FB820A</vt:lpwstr>
  </property>
</Properties>
</file>