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5"/>
  </p:notesMasterIdLst>
  <p:handoutMasterIdLst>
    <p:handoutMasterId r:id="rId26"/>
  </p:handoutMasterIdLst>
  <p:sldIdLst>
    <p:sldId id="4166" r:id="rId4"/>
    <p:sldId id="4167" r:id="rId5"/>
    <p:sldId id="4168" r:id="rId6"/>
    <p:sldId id="4533" r:id="rId7"/>
    <p:sldId id="4574" r:id="rId8"/>
    <p:sldId id="4560" r:id="rId9"/>
    <p:sldId id="4571" r:id="rId10"/>
    <p:sldId id="4573" r:id="rId11"/>
    <p:sldId id="4577" r:id="rId12"/>
    <p:sldId id="4229" r:id="rId13"/>
    <p:sldId id="4564" r:id="rId14"/>
    <p:sldId id="4565" r:id="rId15"/>
    <p:sldId id="4572" r:id="rId16"/>
    <p:sldId id="4578" r:id="rId17"/>
    <p:sldId id="4183" r:id="rId18"/>
    <p:sldId id="4426" r:id="rId19"/>
    <p:sldId id="4184" r:id="rId20"/>
    <p:sldId id="4209" r:id="rId21"/>
    <p:sldId id="4443" r:id="rId22"/>
    <p:sldId id="4579" r:id="rId23"/>
    <p:sldId id="4580" r:id="rId24"/>
  </p:sldIdLst>
  <p:sldSz cx="12192000" cy="6858000"/>
  <p:notesSz cx="6858000" cy="9144000"/>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8" userDrawn="1">
          <p15:clr>
            <a:srgbClr val="A4A3A4"/>
          </p15:clr>
        </p15:guide>
        <p15:guide id="2" pos="384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15F3"/>
    <a:srgbClr val="0029DA"/>
    <a:srgbClr val="23B253"/>
    <a:srgbClr val="D7000F"/>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38"/>
        <p:guide pos="3845"/>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1" Type="http://schemas.openxmlformats.org/officeDocument/2006/relationships/tags" Target="tags/tag158.xml"/><Relationship Id="rId30" Type="http://schemas.openxmlformats.org/officeDocument/2006/relationships/commentAuthors" Target="commentAuthors.xml"/><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handoutMaster" Target="handoutMasters/handoutMaster1.xml"/><Relationship Id="rId25" Type="http://schemas.openxmlformats.org/officeDocument/2006/relationships/notesMaster" Target="notesMasters/notes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7.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9.xml"/><Relationship Id="rId4" Type="http://schemas.openxmlformats.org/officeDocument/2006/relationships/image" Target="../media/image38.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0.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1.xml"/><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2.xml"/><Relationship Id="rId1"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5.xml"/><Relationship Id="rId1"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9.xml"/><Relationship Id="rId6" Type="http://schemas.openxmlformats.org/officeDocument/2006/relationships/image" Target="../media/image54.png"/><Relationship Id="rId5" Type="http://schemas.openxmlformats.org/officeDocument/2006/relationships/tags" Target="../tags/tag148.xml"/><Relationship Id="rId4" Type="http://schemas.openxmlformats.org/officeDocument/2006/relationships/image" Target="../media/image3.png"/><Relationship Id="rId3" Type="http://schemas.openxmlformats.org/officeDocument/2006/relationships/tags" Target="../tags/tag147.xml"/><Relationship Id="rId2" Type="http://schemas.openxmlformats.org/officeDocument/2006/relationships/image" Target="../media/image1.png"/><Relationship Id="rId1" Type="http://schemas.openxmlformats.org/officeDocument/2006/relationships/tags" Target="../tags/tag146.xml"/></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53.xml"/><Relationship Id="rId6" Type="http://schemas.openxmlformats.org/officeDocument/2006/relationships/image" Target="../media/image55.png"/><Relationship Id="rId5" Type="http://schemas.openxmlformats.org/officeDocument/2006/relationships/tags" Target="../tags/tag152.xml"/><Relationship Id="rId4" Type="http://schemas.openxmlformats.org/officeDocument/2006/relationships/image" Target="../media/image3.png"/><Relationship Id="rId3" Type="http://schemas.openxmlformats.org/officeDocument/2006/relationships/tags" Target="../tags/tag151.xml"/><Relationship Id="rId2" Type="http://schemas.openxmlformats.org/officeDocument/2006/relationships/image" Target="../media/image1.png"/><Relationship Id="rId1" Type="http://schemas.openxmlformats.org/officeDocument/2006/relationships/tags" Target="../tags/tag150.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image" Target="../media/image3.png"/><Relationship Id="rId3" Type="http://schemas.openxmlformats.org/officeDocument/2006/relationships/tags" Target="../tags/tag155.xml"/><Relationship Id="rId2" Type="http://schemas.openxmlformats.org/officeDocument/2006/relationships/image" Target="../media/image1.png"/><Relationship Id="rId1" Type="http://schemas.openxmlformats.org/officeDocument/2006/relationships/tags" Target="../tags/tag15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3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5.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9.xml.rels><?xml version="1.0" encoding="UTF-8" standalone="yes"?>
<Relationships xmlns="http://schemas.openxmlformats.org/package/2006/relationships"><Relationship Id="rId9" Type="http://schemas.openxmlformats.org/officeDocument/2006/relationships/image" Target="../media/image29.png"/><Relationship Id="rId8" Type="http://schemas.openxmlformats.org/officeDocument/2006/relationships/image" Target="../media/image28.png"/><Relationship Id="rId7" Type="http://schemas.openxmlformats.org/officeDocument/2006/relationships/image" Target="../media/image27.png"/><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19.png"/><Relationship Id="rId12" Type="http://schemas.openxmlformats.org/officeDocument/2006/relationships/slideLayout" Target="../slideLayouts/slideLayout2.xml"/><Relationship Id="rId11" Type="http://schemas.openxmlformats.org/officeDocument/2006/relationships/tags" Target="../tags/tag136.xml"/><Relationship Id="rId10" Type="http://schemas.openxmlformats.org/officeDocument/2006/relationships/image" Target="../media/image30.png"/><Relationship Id="rId1"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农业（</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9.6</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84455" y="1228725"/>
            <a:ext cx="5549265" cy="4912995"/>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4180205" y="1781175"/>
            <a:ext cx="4027805" cy="415163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7155180" y="868680"/>
            <a:ext cx="3326130" cy="3133090"/>
          </a:xfrm>
          <a:prstGeom prst="rect">
            <a:avLst/>
          </a:prstGeom>
          <a:ln>
            <a:solidFill>
              <a:schemeClr val="accent1"/>
            </a:solidFill>
          </a:ln>
        </p:spPr>
      </p:pic>
      <p:pic>
        <p:nvPicPr>
          <p:cNvPr id="9" name="图片 8"/>
          <p:cNvPicPr>
            <a:picLocks noChangeAspect="1"/>
          </p:cNvPicPr>
          <p:nvPr/>
        </p:nvPicPr>
        <p:blipFill>
          <a:blip r:embed="rId4"/>
          <a:stretch>
            <a:fillRect/>
          </a:stretch>
        </p:blipFill>
        <p:spPr>
          <a:xfrm>
            <a:off x="8396605" y="3899535"/>
            <a:ext cx="3380105" cy="2382520"/>
          </a:xfrm>
          <a:prstGeom prst="rect">
            <a:avLst/>
          </a:prstGeom>
          <a:ln>
            <a:solidFill>
              <a:schemeClr val="accent1"/>
            </a:solidFill>
          </a:ln>
        </p:spPr>
      </p:pic>
      <p:sp>
        <p:nvSpPr>
          <p:cNvPr id="10" name="文本框 9"/>
          <p:cNvSpPr txBox="1"/>
          <p:nvPr/>
        </p:nvSpPr>
        <p:spPr>
          <a:xfrm>
            <a:off x="7974965" y="2262505"/>
            <a:ext cx="1656715" cy="368300"/>
          </a:xfrm>
          <a:prstGeom prst="rect">
            <a:avLst/>
          </a:prstGeom>
          <a:noFill/>
        </p:spPr>
        <p:txBody>
          <a:bodyPr wrap="square" rtlCol="0">
            <a:spAutoFit/>
          </a:bodyPr>
          <a:p>
            <a:r>
              <a:rPr lang="zh-CN" altLang="en-US">
                <a:highlight>
                  <a:srgbClr val="FFFF00"/>
                </a:highlight>
              </a:rPr>
              <a:t>傲农生物</a:t>
            </a:r>
            <a:endParaRPr lang="zh-CN" altLang="en-US">
              <a:highlight>
                <a:srgbClr val="FFFF00"/>
              </a:highlight>
            </a:endParaRPr>
          </a:p>
        </p:txBody>
      </p:sp>
      <p:sp>
        <p:nvSpPr>
          <p:cNvPr id="11" name="文本框 10"/>
          <p:cNvSpPr txBox="1"/>
          <p:nvPr/>
        </p:nvSpPr>
        <p:spPr>
          <a:xfrm>
            <a:off x="8807450" y="4198620"/>
            <a:ext cx="1035050" cy="368300"/>
          </a:xfrm>
          <a:prstGeom prst="rect">
            <a:avLst/>
          </a:prstGeom>
          <a:noFill/>
        </p:spPr>
        <p:txBody>
          <a:bodyPr wrap="square" rtlCol="0">
            <a:spAutoFit/>
          </a:bodyPr>
          <a:p>
            <a:r>
              <a:rPr lang="zh-CN" altLang="en-US">
                <a:highlight>
                  <a:srgbClr val="FFFF00"/>
                </a:highlight>
              </a:rPr>
              <a:t>金新农</a:t>
            </a:r>
            <a:endParaRPr lang="zh-CN" altLang="en-US">
              <a:highlight>
                <a:srgbClr val="FFFF00"/>
              </a:highlight>
            </a:endParaRPr>
          </a:p>
        </p:txBody>
      </p:sp>
    </p:spTree>
    <p:custDataLst>
      <p:tags r:id="rId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液冷等热门板块（</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9.3</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210820" y="768350"/>
            <a:ext cx="4672330" cy="5150485"/>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4674235" y="768350"/>
            <a:ext cx="3434715" cy="3038475"/>
          </a:xfrm>
          <a:prstGeom prst="rect">
            <a:avLst/>
          </a:prstGeom>
          <a:ln>
            <a:solidFill>
              <a:schemeClr val="accent1"/>
            </a:solidFill>
          </a:ln>
        </p:spPr>
      </p:pic>
      <p:pic>
        <p:nvPicPr>
          <p:cNvPr id="5" name="图片 4"/>
          <p:cNvPicPr>
            <a:picLocks noChangeAspect="1"/>
          </p:cNvPicPr>
          <p:nvPr/>
        </p:nvPicPr>
        <p:blipFill>
          <a:blip r:embed="rId3"/>
          <a:stretch>
            <a:fillRect/>
          </a:stretch>
        </p:blipFill>
        <p:spPr>
          <a:xfrm>
            <a:off x="8202930" y="768350"/>
            <a:ext cx="3601720" cy="3014345"/>
          </a:xfrm>
          <a:prstGeom prst="rect">
            <a:avLst/>
          </a:prstGeom>
          <a:ln>
            <a:solidFill>
              <a:schemeClr val="accent1"/>
            </a:solidFill>
          </a:ln>
        </p:spPr>
      </p:pic>
      <p:pic>
        <p:nvPicPr>
          <p:cNvPr id="6" name="图片 5"/>
          <p:cNvPicPr>
            <a:picLocks noChangeAspect="1"/>
          </p:cNvPicPr>
          <p:nvPr/>
        </p:nvPicPr>
        <p:blipFill>
          <a:blip r:embed="rId4"/>
          <a:stretch>
            <a:fillRect/>
          </a:stretch>
        </p:blipFill>
        <p:spPr>
          <a:xfrm>
            <a:off x="4674235" y="3672840"/>
            <a:ext cx="3434715" cy="2709545"/>
          </a:xfrm>
          <a:prstGeom prst="rect">
            <a:avLst/>
          </a:prstGeom>
          <a:ln>
            <a:solidFill>
              <a:schemeClr val="accent1"/>
            </a:solidFill>
          </a:ln>
        </p:spPr>
      </p:pic>
      <p:sp>
        <p:nvSpPr>
          <p:cNvPr id="7" name="文本框 6"/>
          <p:cNvSpPr txBox="1"/>
          <p:nvPr/>
        </p:nvSpPr>
        <p:spPr>
          <a:xfrm>
            <a:off x="5177790" y="1976755"/>
            <a:ext cx="1287780" cy="368300"/>
          </a:xfrm>
          <a:prstGeom prst="rect">
            <a:avLst/>
          </a:prstGeom>
          <a:noFill/>
        </p:spPr>
        <p:txBody>
          <a:bodyPr wrap="square" rtlCol="0">
            <a:spAutoFit/>
          </a:bodyPr>
          <a:p>
            <a:r>
              <a:rPr lang="zh-CN" altLang="en-US">
                <a:highlight>
                  <a:srgbClr val="FFFF00"/>
                </a:highlight>
              </a:rPr>
              <a:t>思泉新材</a:t>
            </a:r>
            <a:endParaRPr lang="zh-CN" altLang="en-US">
              <a:highlight>
                <a:srgbClr val="FFFF00"/>
              </a:highlight>
            </a:endParaRPr>
          </a:p>
        </p:txBody>
      </p:sp>
      <p:sp>
        <p:nvSpPr>
          <p:cNvPr id="8" name="文本框 7"/>
          <p:cNvSpPr txBox="1"/>
          <p:nvPr/>
        </p:nvSpPr>
        <p:spPr>
          <a:xfrm>
            <a:off x="8896985" y="1303655"/>
            <a:ext cx="1456055" cy="368300"/>
          </a:xfrm>
          <a:prstGeom prst="rect">
            <a:avLst/>
          </a:prstGeom>
          <a:noFill/>
        </p:spPr>
        <p:txBody>
          <a:bodyPr wrap="square" rtlCol="0">
            <a:spAutoFit/>
          </a:bodyPr>
          <a:p>
            <a:r>
              <a:rPr lang="zh-CN" altLang="en-US">
                <a:highlight>
                  <a:srgbClr val="FFFF00"/>
                </a:highlight>
              </a:rPr>
              <a:t>鸿富瀚</a:t>
            </a:r>
            <a:endParaRPr lang="zh-CN" altLang="en-US">
              <a:highlight>
                <a:srgbClr val="FFFF00"/>
              </a:highlight>
            </a:endParaRPr>
          </a:p>
        </p:txBody>
      </p:sp>
      <p:sp>
        <p:nvSpPr>
          <p:cNvPr id="9" name="文本框 8"/>
          <p:cNvSpPr txBox="1"/>
          <p:nvPr/>
        </p:nvSpPr>
        <p:spPr>
          <a:xfrm>
            <a:off x="5160645" y="4190365"/>
            <a:ext cx="1843405" cy="368300"/>
          </a:xfrm>
          <a:prstGeom prst="rect">
            <a:avLst/>
          </a:prstGeom>
          <a:noFill/>
        </p:spPr>
        <p:txBody>
          <a:bodyPr wrap="square" rtlCol="0">
            <a:spAutoFit/>
          </a:bodyPr>
          <a:p>
            <a:r>
              <a:rPr lang="zh-CN" altLang="en-US">
                <a:highlight>
                  <a:srgbClr val="FFFF00"/>
                </a:highlight>
              </a:rPr>
              <a:t>宏盛股份</a:t>
            </a:r>
            <a:endParaRPr lang="zh-CN" altLang="en-US">
              <a:highlight>
                <a:srgbClr val="FFFF00"/>
              </a:highlight>
            </a:endParaRPr>
          </a:p>
        </p:txBody>
      </p:sp>
    </p:spTree>
    <p:custDataLst>
      <p:tags r:id="rId5"/>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机器人</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233045" y="768350"/>
            <a:ext cx="5088255" cy="535495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5400040" y="768350"/>
            <a:ext cx="3766820" cy="313944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8159115" y="2252980"/>
            <a:ext cx="3767455" cy="2934335"/>
          </a:xfrm>
          <a:prstGeom prst="rect">
            <a:avLst/>
          </a:prstGeom>
          <a:ln>
            <a:solidFill>
              <a:schemeClr val="accent1"/>
            </a:solidFill>
          </a:ln>
        </p:spPr>
      </p:pic>
    </p:spTree>
    <p:custDataLst>
      <p:tags r:id="rId4"/>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大消费</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162560" y="825500"/>
            <a:ext cx="5157470" cy="5379720"/>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4589145" y="1100455"/>
            <a:ext cx="4224655" cy="419608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7349490" y="2703830"/>
            <a:ext cx="4573905" cy="3150870"/>
          </a:xfrm>
          <a:prstGeom prst="rect">
            <a:avLst/>
          </a:prstGeom>
          <a:ln>
            <a:solidFill>
              <a:schemeClr val="accent1"/>
            </a:solidFill>
          </a:ln>
        </p:spPr>
      </p:pic>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1920_1080_1788764480617"/>
          <p:cNvPicPr>
            <a:picLocks noChangeAspect="1"/>
          </p:cNvPicPr>
          <p:nvPr/>
        </p:nvPicPr>
        <p:blipFill>
          <a:blip r:embed="rId6"/>
          <a:stretch>
            <a:fillRect/>
          </a:stretch>
        </p:blipFill>
        <p:spPr>
          <a:xfrm>
            <a:off x="-8255" y="0"/>
            <a:ext cx="12192000" cy="6858000"/>
          </a:xfrm>
          <a:prstGeom prst="rect">
            <a:avLst/>
          </a:prstGeom>
        </p:spPr>
      </p:pic>
    </p:spTree>
    <p:custDataLst>
      <p:tags r:id="rId7"/>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3402965" y="728980"/>
            <a:ext cx="9107170" cy="2108835"/>
          </a:xfrm>
          <a:prstGeom prst="rect">
            <a:avLst/>
          </a:prstGeom>
          <a:noFill/>
        </p:spPr>
        <p:txBody>
          <a:bodyPr wrap="square" rtlCol="0">
            <a:noAutofit/>
          </a:bodyPr>
          <a:p>
            <a:pPr algn="ctr">
              <a:lnSpc>
                <a:spcPct val="90000"/>
              </a:lnSpc>
            </a:pPr>
            <a:r>
              <a:rPr lang="zh-CN" altLang="en-US" sz="9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缩量震荡</a:t>
            </a:r>
            <a:br>
              <a:rPr lang="zh-CN" altLang="en-US" sz="9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br>
            <a:r>
              <a:rPr lang="zh-CN" altLang="en-US" sz="9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把握轮动</a:t>
            </a:r>
            <a:endParaRPr lang="zh-CN" altLang="en-US" sz="9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2026.9.7</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462915"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图片_1788764487211"/>
          <p:cNvPicPr>
            <a:picLocks noChangeAspect="1"/>
          </p:cNvPicPr>
          <p:nvPr/>
        </p:nvPicPr>
        <p:blipFill>
          <a:blip r:embed="rId6"/>
          <a:stretch>
            <a:fillRect/>
          </a:stretch>
        </p:blipFill>
        <p:spPr>
          <a:xfrm>
            <a:off x="0" y="0"/>
            <a:ext cx="12192000" cy="6858000"/>
          </a:xfrm>
          <a:prstGeom prst="rect">
            <a:avLst/>
          </a:prstGeom>
        </p:spPr>
      </p:pic>
    </p:spTree>
    <p:custDataLst>
      <p:tags r:id="rId7"/>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9</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月</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市场节奏</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7" name="图片 6"/>
          <p:cNvPicPr>
            <a:picLocks noChangeAspect="1"/>
          </p:cNvPicPr>
          <p:nvPr/>
        </p:nvPicPr>
        <p:blipFill>
          <a:blip r:embed="rId1"/>
          <a:srcRect t="5847" b="7059"/>
          <a:stretch>
            <a:fillRect/>
          </a:stretch>
        </p:blipFill>
        <p:spPr>
          <a:xfrm>
            <a:off x="652780" y="953135"/>
            <a:ext cx="10426065" cy="5343525"/>
          </a:xfrm>
          <a:prstGeom prst="rect">
            <a:avLst/>
          </a:prstGeom>
          <a:ln>
            <a:solidFill>
              <a:schemeClr val="accent1"/>
            </a:solidFill>
          </a:ln>
        </p:spPr>
      </p:pic>
      <p:sp>
        <p:nvSpPr>
          <p:cNvPr id="8" name="文本框 7"/>
          <p:cNvSpPr txBox="1"/>
          <p:nvPr/>
        </p:nvSpPr>
        <p:spPr>
          <a:xfrm>
            <a:off x="6720205" y="3510280"/>
            <a:ext cx="4114165" cy="368300"/>
          </a:xfrm>
          <a:prstGeom prst="rect">
            <a:avLst/>
          </a:prstGeom>
          <a:noFill/>
        </p:spPr>
        <p:txBody>
          <a:bodyPr wrap="square" rtlCol="0">
            <a:spAutoFit/>
          </a:bodyPr>
          <a:p>
            <a:r>
              <a:rPr lang="zh-CN" altLang="en-US">
                <a:highlight>
                  <a:srgbClr val="FFFF00"/>
                </a:highlight>
              </a:rPr>
              <a:t>等待四季度资金翻红的拐点修复行情</a:t>
            </a:r>
            <a:endParaRPr lang="zh-CN" altLang="en-US">
              <a:highlight>
                <a:srgbClr val="FFFF00"/>
              </a:highlight>
            </a:endParaRPr>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资金翻绿，缩量磨底阶段</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9" name="图片 3"/>
          <p:cNvPicPr>
            <a:picLocks noChangeAspect="1"/>
          </p:cNvPicPr>
          <p:nvPr/>
        </p:nvPicPr>
        <p:blipFill>
          <a:blip r:embed="rId1"/>
          <a:stretch>
            <a:fillRect/>
          </a:stretch>
        </p:blipFill>
        <p:spPr>
          <a:xfrm>
            <a:off x="717550" y="768350"/>
            <a:ext cx="10158095" cy="5460365"/>
          </a:xfrm>
          <a:prstGeom prst="rect">
            <a:avLst/>
          </a:prstGeom>
          <a:noFill/>
          <a:ln>
            <a:noFill/>
          </a:ln>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九月中：题材逐渐活跃</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1160145" y="872490"/>
            <a:ext cx="9871075" cy="5306060"/>
          </a:xfrm>
          <a:prstGeom prst="rect">
            <a:avLst/>
          </a:prstGeom>
          <a:ln>
            <a:solidFill>
              <a:schemeClr val="accent1"/>
            </a:solidFill>
          </a:ln>
        </p:spPr>
      </p:pic>
      <p:sp>
        <p:nvSpPr>
          <p:cNvPr id="4" name="文本框 3"/>
          <p:cNvSpPr txBox="1"/>
          <p:nvPr/>
        </p:nvSpPr>
        <p:spPr>
          <a:xfrm>
            <a:off x="3053080" y="3985260"/>
            <a:ext cx="4772025" cy="368300"/>
          </a:xfrm>
          <a:prstGeom prst="rect">
            <a:avLst/>
          </a:prstGeom>
          <a:noFill/>
        </p:spPr>
        <p:txBody>
          <a:bodyPr wrap="square" rtlCol="0">
            <a:spAutoFit/>
          </a:bodyPr>
          <a:p>
            <a:r>
              <a:rPr lang="zh-CN" altLang="en-US">
                <a:highlight>
                  <a:srgbClr val="FFFF00"/>
                </a:highlight>
              </a:rPr>
              <a:t>市场开始逐渐涨潮，寻找活跃方向布局</a:t>
            </a:r>
            <a:endParaRPr lang="zh-CN" altLang="en-US">
              <a:highlight>
                <a:srgbClr val="FFFF00"/>
              </a:highlight>
            </a:endParaRPr>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近期节奏：</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农业</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回档</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rcRect t="1072"/>
          <a:stretch>
            <a:fillRect/>
          </a:stretch>
        </p:blipFill>
        <p:spPr>
          <a:xfrm>
            <a:off x="116205" y="915035"/>
            <a:ext cx="4618355" cy="5010785"/>
          </a:xfrm>
          <a:prstGeom prst="rect">
            <a:avLst/>
          </a:prstGeom>
          <a:ln>
            <a:solidFill>
              <a:schemeClr val="accent1"/>
            </a:solidFill>
          </a:ln>
        </p:spPr>
      </p:pic>
      <p:pic>
        <p:nvPicPr>
          <p:cNvPr id="3" name="图片 2"/>
          <p:cNvPicPr>
            <a:picLocks noChangeAspect="1"/>
          </p:cNvPicPr>
          <p:nvPr/>
        </p:nvPicPr>
        <p:blipFill>
          <a:blip r:embed="rId2"/>
          <a:stretch>
            <a:fillRect/>
          </a:stretch>
        </p:blipFill>
        <p:spPr>
          <a:xfrm>
            <a:off x="4646295" y="915035"/>
            <a:ext cx="3910965" cy="3378200"/>
          </a:xfrm>
          <a:prstGeom prst="rect">
            <a:avLst/>
          </a:prstGeom>
          <a:ln>
            <a:solidFill>
              <a:schemeClr val="accent1"/>
            </a:solidFill>
          </a:ln>
        </p:spPr>
      </p:pic>
      <p:pic>
        <p:nvPicPr>
          <p:cNvPr id="5" name="图片 4"/>
          <p:cNvPicPr>
            <a:picLocks noChangeAspect="1"/>
          </p:cNvPicPr>
          <p:nvPr/>
        </p:nvPicPr>
        <p:blipFill>
          <a:blip r:embed="rId3"/>
          <a:stretch>
            <a:fillRect/>
          </a:stretch>
        </p:blipFill>
        <p:spPr>
          <a:xfrm>
            <a:off x="6818630" y="2371725"/>
            <a:ext cx="3594735" cy="3168650"/>
          </a:xfrm>
          <a:prstGeom prst="rect">
            <a:avLst/>
          </a:prstGeom>
          <a:ln>
            <a:solidFill>
              <a:schemeClr val="accent1"/>
            </a:solidFill>
          </a:ln>
        </p:spPr>
      </p:pic>
      <p:pic>
        <p:nvPicPr>
          <p:cNvPr id="6" name="图片 5"/>
          <p:cNvPicPr>
            <a:picLocks noChangeAspect="1"/>
          </p:cNvPicPr>
          <p:nvPr/>
        </p:nvPicPr>
        <p:blipFill>
          <a:blip r:embed="rId4"/>
          <a:stretch>
            <a:fillRect/>
          </a:stretch>
        </p:blipFill>
        <p:spPr>
          <a:xfrm>
            <a:off x="8871585" y="3580130"/>
            <a:ext cx="3169920" cy="2675890"/>
          </a:xfrm>
          <a:prstGeom prst="rect">
            <a:avLst/>
          </a:prstGeom>
          <a:ln>
            <a:solidFill>
              <a:schemeClr val="accent1"/>
            </a:solidFill>
          </a:ln>
        </p:spPr>
      </p:pic>
      <p:sp>
        <p:nvSpPr>
          <p:cNvPr id="8" name="文本框 7"/>
          <p:cNvSpPr txBox="1"/>
          <p:nvPr/>
        </p:nvSpPr>
        <p:spPr>
          <a:xfrm>
            <a:off x="10004425" y="4733925"/>
            <a:ext cx="1875155" cy="368300"/>
          </a:xfrm>
          <a:prstGeom prst="rect">
            <a:avLst/>
          </a:prstGeom>
          <a:noFill/>
        </p:spPr>
        <p:txBody>
          <a:bodyPr wrap="square" rtlCol="0">
            <a:spAutoFit/>
          </a:bodyPr>
          <a:p>
            <a:r>
              <a:rPr lang="zh-CN" altLang="en-US">
                <a:highlight>
                  <a:srgbClr val="FFFF00"/>
                </a:highlight>
              </a:rPr>
              <a:t>回档上涨</a:t>
            </a:r>
            <a:r>
              <a:rPr lang="en-US" altLang="zh-CN">
                <a:highlight>
                  <a:srgbClr val="FFFF00"/>
                </a:highlight>
              </a:rPr>
              <a:t>14%</a:t>
            </a:r>
            <a:endParaRPr lang="en-US" altLang="zh-CN">
              <a:highlight>
                <a:srgbClr val="FFFF00"/>
              </a:highlight>
            </a:endParaRPr>
          </a:p>
        </p:txBody>
      </p:sp>
      <p:sp>
        <p:nvSpPr>
          <p:cNvPr id="10" name="文本框 9"/>
          <p:cNvSpPr txBox="1"/>
          <p:nvPr/>
        </p:nvSpPr>
        <p:spPr>
          <a:xfrm>
            <a:off x="7241540" y="3937635"/>
            <a:ext cx="1557020" cy="368300"/>
          </a:xfrm>
          <a:prstGeom prst="rect">
            <a:avLst/>
          </a:prstGeom>
          <a:noFill/>
        </p:spPr>
        <p:txBody>
          <a:bodyPr wrap="square" rtlCol="0">
            <a:spAutoFit/>
          </a:bodyPr>
          <a:p>
            <a:r>
              <a:rPr lang="zh-CN" altLang="en-US">
                <a:highlight>
                  <a:srgbClr val="FFFF00"/>
                </a:highlight>
              </a:rPr>
              <a:t>回档上涨</a:t>
            </a:r>
            <a:r>
              <a:rPr lang="en-US" altLang="zh-CN">
                <a:highlight>
                  <a:srgbClr val="FFFF00"/>
                </a:highlight>
              </a:rPr>
              <a:t>10%</a:t>
            </a:r>
            <a:endParaRPr lang="en-US" altLang="zh-CN">
              <a:highlight>
                <a:srgbClr val="FFFF00"/>
              </a:highlight>
            </a:endParaRPr>
          </a:p>
        </p:txBody>
      </p:sp>
      <p:sp>
        <p:nvSpPr>
          <p:cNvPr id="12" name="文本框 11"/>
          <p:cNvSpPr txBox="1"/>
          <p:nvPr/>
        </p:nvSpPr>
        <p:spPr>
          <a:xfrm>
            <a:off x="4963795" y="2513965"/>
            <a:ext cx="1633220" cy="368300"/>
          </a:xfrm>
          <a:prstGeom prst="rect">
            <a:avLst/>
          </a:prstGeom>
          <a:noFill/>
        </p:spPr>
        <p:txBody>
          <a:bodyPr wrap="square" rtlCol="0">
            <a:spAutoFit/>
          </a:bodyPr>
          <a:p>
            <a:r>
              <a:rPr lang="zh-CN" altLang="en-US">
                <a:highlight>
                  <a:srgbClr val="FFFF00"/>
                </a:highlight>
              </a:rPr>
              <a:t>回档上涨</a:t>
            </a:r>
            <a:r>
              <a:rPr lang="en-US" altLang="zh-CN">
                <a:highlight>
                  <a:srgbClr val="FFFF00"/>
                </a:highlight>
              </a:rPr>
              <a:t>13%</a:t>
            </a:r>
            <a:endParaRPr lang="en-US" altLang="zh-CN">
              <a:highlight>
                <a:srgbClr val="FFFF00"/>
              </a:highlight>
            </a:endParaRPr>
          </a:p>
        </p:txBody>
      </p:sp>
      <p:pic>
        <p:nvPicPr>
          <p:cNvPr id="13" name="图片 12"/>
          <p:cNvPicPr>
            <a:picLocks noChangeAspect="1"/>
          </p:cNvPicPr>
          <p:nvPr/>
        </p:nvPicPr>
        <p:blipFill>
          <a:blip r:embed="rId5"/>
          <a:stretch>
            <a:fillRect/>
          </a:stretch>
        </p:blipFill>
        <p:spPr>
          <a:xfrm>
            <a:off x="9439910" y="894080"/>
            <a:ext cx="2526030" cy="1334770"/>
          </a:xfrm>
          <a:prstGeom prst="rect">
            <a:avLst/>
          </a:prstGeom>
          <a:ln>
            <a:solidFill>
              <a:schemeClr val="accent1"/>
            </a:solidFill>
          </a:ln>
        </p:spPr>
      </p:pic>
      <p:pic>
        <p:nvPicPr>
          <p:cNvPr id="14" name="图片 13"/>
          <p:cNvPicPr>
            <a:picLocks noChangeAspect="1"/>
          </p:cNvPicPr>
          <p:nvPr/>
        </p:nvPicPr>
        <p:blipFill>
          <a:blip r:embed="rId6"/>
          <a:stretch>
            <a:fillRect/>
          </a:stretch>
        </p:blipFill>
        <p:spPr>
          <a:xfrm>
            <a:off x="4235450" y="5683250"/>
            <a:ext cx="4225290" cy="633730"/>
          </a:xfrm>
          <a:prstGeom prst="rect">
            <a:avLst/>
          </a:prstGeom>
          <a:ln>
            <a:solidFill>
              <a:schemeClr val="accent1"/>
            </a:solidFill>
          </a:ln>
        </p:spPr>
      </p:pic>
    </p:spTree>
    <p:custDataLst>
      <p:tags r:id="rId7"/>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主线淘金</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1</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：科技类轮动</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7" name="图片 6"/>
          <p:cNvPicPr>
            <a:picLocks noChangeAspect="1"/>
          </p:cNvPicPr>
          <p:nvPr/>
        </p:nvPicPr>
        <p:blipFill>
          <a:blip r:embed="rId1"/>
          <a:stretch>
            <a:fillRect/>
          </a:stretch>
        </p:blipFill>
        <p:spPr>
          <a:xfrm>
            <a:off x="283210" y="1094740"/>
            <a:ext cx="4038600" cy="3302635"/>
          </a:xfrm>
          <a:prstGeom prst="rect">
            <a:avLst/>
          </a:prstGeom>
          <a:ln>
            <a:solidFill>
              <a:schemeClr val="accent1"/>
            </a:solidFill>
          </a:ln>
        </p:spPr>
      </p:pic>
      <p:pic>
        <p:nvPicPr>
          <p:cNvPr id="11" name="图片 10"/>
          <p:cNvPicPr>
            <a:picLocks noChangeAspect="1"/>
          </p:cNvPicPr>
          <p:nvPr/>
        </p:nvPicPr>
        <p:blipFill>
          <a:blip r:embed="rId2"/>
          <a:srcRect r="3317" b="55701"/>
          <a:stretch>
            <a:fillRect/>
          </a:stretch>
        </p:blipFill>
        <p:spPr>
          <a:xfrm>
            <a:off x="158115" y="4989195"/>
            <a:ext cx="7513320" cy="1303655"/>
          </a:xfrm>
          <a:prstGeom prst="rect">
            <a:avLst/>
          </a:prstGeom>
          <a:ln>
            <a:solidFill>
              <a:schemeClr val="accent1"/>
            </a:solidFill>
          </a:ln>
        </p:spPr>
      </p:pic>
      <p:pic>
        <p:nvPicPr>
          <p:cNvPr id="15" name="图片 14"/>
          <p:cNvPicPr>
            <a:picLocks noChangeAspect="1"/>
          </p:cNvPicPr>
          <p:nvPr/>
        </p:nvPicPr>
        <p:blipFill>
          <a:blip r:embed="rId3"/>
          <a:stretch>
            <a:fillRect/>
          </a:stretch>
        </p:blipFill>
        <p:spPr>
          <a:xfrm>
            <a:off x="8199755" y="686435"/>
            <a:ext cx="3540125" cy="5485765"/>
          </a:xfrm>
          <a:prstGeom prst="rect">
            <a:avLst/>
          </a:prstGeom>
          <a:ln>
            <a:solidFill>
              <a:schemeClr val="accent1"/>
            </a:solidFill>
          </a:ln>
        </p:spPr>
      </p:pic>
      <p:pic>
        <p:nvPicPr>
          <p:cNvPr id="17" name="图片 16"/>
          <p:cNvPicPr>
            <a:picLocks noChangeAspect="1"/>
          </p:cNvPicPr>
          <p:nvPr/>
        </p:nvPicPr>
        <p:blipFill>
          <a:blip r:embed="rId4"/>
          <a:stretch>
            <a:fillRect/>
          </a:stretch>
        </p:blipFill>
        <p:spPr>
          <a:xfrm>
            <a:off x="4490720" y="1433195"/>
            <a:ext cx="3408045" cy="3302635"/>
          </a:xfrm>
          <a:prstGeom prst="rect">
            <a:avLst/>
          </a:prstGeom>
          <a:ln>
            <a:solidFill>
              <a:schemeClr val="accent1"/>
            </a:solidFill>
          </a:ln>
        </p:spPr>
      </p:pic>
      <p:sp>
        <p:nvSpPr>
          <p:cNvPr id="19" name="文本框 18"/>
          <p:cNvSpPr txBox="1"/>
          <p:nvPr/>
        </p:nvSpPr>
        <p:spPr>
          <a:xfrm>
            <a:off x="4836160" y="1020445"/>
            <a:ext cx="3062605" cy="368300"/>
          </a:xfrm>
          <a:prstGeom prst="rect">
            <a:avLst/>
          </a:prstGeom>
          <a:noFill/>
        </p:spPr>
        <p:txBody>
          <a:bodyPr wrap="square" rtlCol="0">
            <a:spAutoFit/>
          </a:bodyPr>
          <a:p>
            <a:r>
              <a:rPr lang="en-US" altLang="zh-CN">
                <a:highlight>
                  <a:srgbClr val="FFFF00"/>
                </a:highlight>
              </a:rPr>
              <a:t>9.1</a:t>
            </a:r>
            <a:r>
              <a:rPr lang="zh-CN" altLang="en-US">
                <a:highlight>
                  <a:srgbClr val="FFFF00"/>
                </a:highlight>
              </a:rPr>
              <a:t>《主线淘金》选股逻辑</a:t>
            </a:r>
            <a:endParaRPr lang="zh-CN" altLang="en-US">
              <a:highlight>
                <a:srgbClr val="FFFF00"/>
              </a:highlight>
            </a:endParaRPr>
          </a:p>
        </p:txBody>
      </p:sp>
    </p:spTree>
    <p:custDataLst>
      <p:tags r:id="rId5"/>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主线淘金</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2</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：科技类轮动</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10" name="图片 9"/>
          <p:cNvPicPr>
            <a:picLocks noChangeAspect="1"/>
          </p:cNvPicPr>
          <p:nvPr/>
        </p:nvPicPr>
        <p:blipFill>
          <a:blip r:embed="rId1"/>
          <a:stretch>
            <a:fillRect/>
          </a:stretch>
        </p:blipFill>
        <p:spPr>
          <a:xfrm>
            <a:off x="247015" y="886460"/>
            <a:ext cx="4028440" cy="3756025"/>
          </a:xfrm>
          <a:prstGeom prst="rect">
            <a:avLst/>
          </a:prstGeom>
          <a:ln>
            <a:solidFill>
              <a:schemeClr val="accent1"/>
            </a:solidFill>
          </a:ln>
        </p:spPr>
      </p:pic>
      <p:pic>
        <p:nvPicPr>
          <p:cNvPr id="11" name="图片 10"/>
          <p:cNvPicPr>
            <a:picLocks noChangeAspect="1"/>
          </p:cNvPicPr>
          <p:nvPr/>
        </p:nvPicPr>
        <p:blipFill>
          <a:blip r:embed="rId2"/>
          <a:srcRect t="45635" r="13975"/>
          <a:stretch>
            <a:fillRect/>
          </a:stretch>
        </p:blipFill>
        <p:spPr>
          <a:xfrm>
            <a:off x="247015" y="4813935"/>
            <a:ext cx="5622290" cy="1345565"/>
          </a:xfrm>
          <a:prstGeom prst="rect">
            <a:avLst/>
          </a:prstGeom>
          <a:ln>
            <a:solidFill>
              <a:schemeClr val="accent1"/>
            </a:solidFill>
          </a:ln>
        </p:spPr>
      </p:pic>
      <p:pic>
        <p:nvPicPr>
          <p:cNvPr id="3" name="图片 2"/>
          <p:cNvPicPr>
            <a:picLocks noChangeAspect="1"/>
          </p:cNvPicPr>
          <p:nvPr/>
        </p:nvPicPr>
        <p:blipFill>
          <a:blip r:embed="rId3"/>
          <a:stretch>
            <a:fillRect/>
          </a:stretch>
        </p:blipFill>
        <p:spPr>
          <a:xfrm>
            <a:off x="4524375" y="886460"/>
            <a:ext cx="3600450" cy="3756025"/>
          </a:xfrm>
          <a:prstGeom prst="rect">
            <a:avLst/>
          </a:prstGeom>
          <a:ln>
            <a:solidFill>
              <a:schemeClr val="accent1"/>
            </a:solidFill>
          </a:ln>
        </p:spPr>
      </p:pic>
      <p:sp>
        <p:nvSpPr>
          <p:cNvPr id="4" name="文本框 3"/>
          <p:cNvSpPr txBox="1"/>
          <p:nvPr/>
        </p:nvSpPr>
        <p:spPr>
          <a:xfrm>
            <a:off x="5153660" y="1538605"/>
            <a:ext cx="3029585" cy="478155"/>
          </a:xfrm>
          <a:prstGeom prst="rect">
            <a:avLst/>
          </a:prstGeom>
          <a:noFill/>
        </p:spPr>
        <p:txBody>
          <a:bodyPr wrap="square" rtlCol="0">
            <a:noAutofit/>
          </a:bodyPr>
          <a:p>
            <a:r>
              <a:rPr lang="en-US" altLang="zh-CN">
                <a:highlight>
                  <a:srgbClr val="FFFF00"/>
                </a:highlight>
                <a:sym typeface="+mn-ea"/>
              </a:rPr>
              <a:t>8.30</a:t>
            </a:r>
            <a:r>
              <a:rPr lang="zh-CN" altLang="en-US">
                <a:highlight>
                  <a:srgbClr val="FFFF00"/>
                </a:highlight>
                <a:sym typeface="+mn-ea"/>
              </a:rPr>
              <a:t>《主线淘金》选股逻辑</a:t>
            </a:r>
            <a:endParaRPr lang="zh-CN" altLang="en-US">
              <a:highlight>
                <a:srgbClr val="FFFF00"/>
              </a:highlight>
            </a:endParaRPr>
          </a:p>
          <a:p>
            <a:endParaRPr lang="zh-CN" altLang="en-US"/>
          </a:p>
        </p:txBody>
      </p:sp>
      <p:pic>
        <p:nvPicPr>
          <p:cNvPr id="5" name="图片 4"/>
          <p:cNvPicPr>
            <a:picLocks noChangeAspect="1"/>
          </p:cNvPicPr>
          <p:nvPr/>
        </p:nvPicPr>
        <p:blipFill>
          <a:blip r:embed="rId4"/>
          <a:stretch>
            <a:fillRect/>
          </a:stretch>
        </p:blipFill>
        <p:spPr>
          <a:xfrm>
            <a:off x="8329930" y="886460"/>
            <a:ext cx="3736340" cy="839470"/>
          </a:xfrm>
          <a:prstGeom prst="rect">
            <a:avLst/>
          </a:prstGeom>
          <a:ln>
            <a:solidFill>
              <a:schemeClr val="accent1"/>
            </a:solidFill>
          </a:ln>
        </p:spPr>
      </p:pic>
      <p:pic>
        <p:nvPicPr>
          <p:cNvPr id="6" name="图片 5"/>
          <p:cNvPicPr>
            <a:picLocks noChangeAspect="1"/>
          </p:cNvPicPr>
          <p:nvPr/>
        </p:nvPicPr>
        <p:blipFill>
          <a:blip r:embed="rId5"/>
          <a:stretch>
            <a:fillRect/>
          </a:stretch>
        </p:blipFill>
        <p:spPr>
          <a:xfrm>
            <a:off x="8338820" y="1725930"/>
            <a:ext cx="2657475" cy="631190"/>
          </a:xfrm>
          <a:prstGeom prst="rect">
            <a:avLst/>
          </a:prstGeom>
          <a:ln>
            <a:solidFill>
              <a:schemeClr val="accent1"/>
            </a:solidFill>
          </a:ln>
        </p:spPr>
      </p:pic>
      <p:pic>
        <p:nvPicPr>
          <p:cNvPr id="8" name="图片 7"/>
          <p:cNvPicPr>
            <a:picLocks noChangeAspect="1"/>
          </p:cNvPicPr>
          <p:nvPr/>
        </p:nvPicPr>
        <p:blipFill>
          <a:blip r:embed="rId6"/>
          <a:stretch>
            <a:fillRect/>
          </a:stretch>
        </p:blipFill>
        <p:spPr>
          <a:xfrm>
            <a:off x="8321675" y="2383790"/>
            <a:ext cx="3181350" cy="762000"/>
          </a:xfrm>
          <a:prstGeom prst="rect">
            <a:avLst/>
          </a:prstGeom>
          <a:ln>
            <a:solidFill>
              <a:schemeClr val="accent1"/>
            </a:solidFill>
          </a:ln>
        </p:spPr>
      </p:pic>
      <p:pic>
        <p:nvPicPr>
          <p:cNvPr id="14" name="图片 13"/>
          <p:cNvPicPr>
            <a:picLocks noChangeAspect="1"/>
          </p:cNvPicPr>
          <p:nvPr/>
        </p:nvPicPr>
        <p:blipFill>
          <a:blip r:embed="rId7"/>
          <a:stretch>
            <a:fillRect/>
          </a:stretch>
        </p:blipFill>
        <p:spPr>
          <a:xfrm>
            <a:off x="8330565" y="3230880"/>
            <a:ext cx="2847975" cy="753110"/>
          </a:xfrm>
          <a:prstGeom prst="rect">
            <a:avLst/>
          </a:prstGeom>
          <a:ln>
            <a:solidFill>
              <a:schemeClr val="accent1"/>
            </a:solidFill>
          </a:ln>
        </p:spPr>
      </p:pic>
      <p:pic>
        <p:nvPicPr>
          <p:cNvPr id="15" name="图片 14"/>
          <p:cNvPicPr>
            <a:picLocks noChangeAspect="1"/>
          </p:cNvPicPr>
          <p:nvPr/>
        </p:nvPicPr>
        <p:blipFill>
          <a:blip r:embed="rId8"/>
          <a:stretch>
            <a:fillRect/>
          </a:stretch>
        </p:blipFill>
        <p:spPr>
          <a:xfrm>
            <a:off x="5958840" y="5488940"/>
            <a:ext cx="2656840" cy="894080"/>
          </a:xfrm>
          <a:prstGeom prst="rect">
            <a:avLst/>
          </a:prstGeom>
          <a:ln>
            <a:solidFill>
              <a:schemeClr val="accent1"/>
            </a:solidFill>
          </a:ln>
        </p:spPr>
      </p:pic>
      <p:pic>
        <p:nvPicPr>
          <p:cNvPr id="16" name="图片 15"/>
          <p:cNvPicPr>
            <a:picLocks noChangeAspect="1"/>
          </p:cNvPicPr>
          <p:nvPr/>
        </p:nvPicPr>
        <p:blipFill>
          <a:blip r:embed="rId9"/>
          <a:stretch>
            <a:fillRect/>
          </a:stretch>
        </p:blipFill>
        <p:spPr>
          <a:xfrm>
            <a:off x="5958840" y="4695825"/>
            <a:ext cx="2531110" cy="739140"/>
          </a:xfrm>
          <a:prstGeom prst="rect">
            <a:avLst/>
          </a:prstGeom>
          <a:ln>
            <a:solidFill>
              <a:schemeClr val="accent1"/>
            </a:solidFill>
          </a:ln>
        </p:spPr>
      </p:pic>
      <p:pic>
        <p:nvPicPr>
          <p:cNvPr id="17" name="图片 16"/>
          <p:cNvPicPr>
            <a:picLocks noChangeAspect="1"/>
          </p:cNvPicPr>
          <p:nvPr/>
        </p:nvPicPr>
        <p:blipFill>
          <a:blip r:embed="rId10"/>
          <a:srcRect b="51287"/>
          <a:stretch>
            <a:fillRect/>
          </a:stretch>
        </p:blipFill>
        <p:spPr>
          <a:xfrm>
            <a:off x="8705215" y="4184015"/>
            <a:ext cx="2582545" cy="1762760"/>
          </a:xfrm>
          <a:prstGeom prst="rect">
            <a:avLst/>
          </a:prstGeom>
          <a:ln>
            <a:solidFill>
              <a:schemeClr val="accent1"/>
            </a:solidFill>
          </a:ln>
        </p:spPr>
      </p:pic>
    </p:spTree>
    <p:custDataLst>
      <p:tags r:id="rId11"/>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wm#"/>
  <p:tag name="KSO_WM_TEMPLATE_CATEGORY" val="custom"/>
  <p:tag name="KSO_WM_TEMPLATE_INDEX" val="20205081"/>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wm#"/>
  <p:tag name="KSO_WM_TEMPLATE_CATEGORY" val="custom"/>
  <p:tag name="KSO_WM_TEMPLATE_INDEX" val="20205081"/>
</p:tagLst>
</file>

<file path=ppt/tags/tag158.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1410</Words>
  <Application>WPS 演示</Application>
  <PresentationFormat>宽屏</PresentationFormat>
  <Paragraphs>141</Paragraphs>
  <Slides>21</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21</vt:i4>
      </vt:variant>
    </vt:vector>
  </HeadingPairs>
  <TitlesOfParts>
    <vt:vector size="34"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1359</cp:revision>
  <dcterms:created xsi:type="dcterms:W3CDTF">2019-06-19T02:08:00Z</dcterms:created>
  <dcterms:modified xsi:type="dcterms:W3CDTF">2026-09-07T09:23:01Z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67F8E99CA25843CDBAFD0150A9FB820A</vt:lpwstr>
  </property>
</Properties>
</file>