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8.svg" ContentType="image/svg+xml"/>
  <Override PartName="/ppt/media/image50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4" r:id="rId3"/>
  </p:sldMasterIdLst>
  <p:notesMasterIdLst>
    <p:notesMasterId r:id="rId26"/>
  </p:notesMasterIdLst>
  <p:handoutMasterIdLst>
    <p:handoutMasterId r:id="rId27"/>
  </p:handoutMasterIdLst>
  <p:sldIdLst>
    <p:sldId id="307" r:id="rId4"/>
    <p:sldId id="1279" r:id="rId5"/>
    <p:sldId id="1280" r:id="rId6"/>
    <p:sldId id="1281" r:id="rId7"/>
    <p:sldId id="1284" r:id="rId8"/>
    <p:sldId id="1285" r:id="rId9"/>
    <p:sldId id="1286" r:id="rId10"/>
    <p:sldId id="1287" r:id="rId11"/>
    <p:sldId id="1027" r:id="rId12"/>
    <p:sldId id="1269" r:id="rId13"/>
    <p:sldId id="1276" r:id="rId14"/>
    <p:sldId id="1277" r:id="rId15"/>
    <p:sldId id="1278" r:id="rId16"/>
    <p:sldId id="1251" r:id="rId17"/>
    <p:sldId id="1237" r:id="rId18"/>
    <p:sldId id="1218" r:id="rId19"/>
    <p:sldId id="1265" r:id="rId20"/>
    <p:sldId id="1288" r:id="rId21"/>
    <p:sldId id="1289" r:id="rId22"/>
    <p:sldId id="503" r:id="rId23"/>
    <p:sldId id="1290" r:id="rId24"/>
    <p:sldId id="1291" r:id="rId25"/>
  </p:sldIdLst>
  <p:sldSz cx="12192000" cy="6858000"/>
  <p:notesSz cx="6858000" cy="9144000"/>
  <p:embeddedFontLst>
    <p:embeddedFont>
      <p:font typeface="微软雅黑" panose="020B0503020204020204" pitchFamily="34" charset="-122"/>
      <p:regular r:id="rId32"/>
      <p:bold r:id="rId33"/>
    </p:embeddedFont>
    <p:embeddedFont>
      <p:font typeface="方正宝黑体 简 Light" panose="02000400000000000000" charset="-122"/>
      <p:regular r:id="rId34"/>
    </p:embeddedFont>
    <p:embeddedFont>
      <p:font typeface="思源黑体 CN Normal" panose="020B0400000000000000" pitchFamily="34" charset="-122"/>
      <p:regular r:id="rId35"/>
    </p:embeddedFont>
    <p:embeddedFont>
      <p:font typeface="思源黑体 CN Medium" panose="020B0600000000000000" pitchFamily="34" charset="-122"/>
      <p:regular r:id="rId36"/>
    </p:embeddedFont>
    <p:embeddedFont>
      <p:font typeface="思源黑体 CN Heavy" panose="020B0A00000000000000" pitchFamily="34" charset="-122"/>
      <p:bold r:id="rId37"/>
    </p:embeddedFont>
    <p:embeddedFont>
      <p:font typeface="Georgia" panose="02040502050405020303"/>
      <p:regular r:id="rId38"/>
      <p:bold r:id="rId39"/>
      <p:italic r:id="rId40"/>
      <p:boldItalic r:id="rId41"/>
    </p:embeddedFont>
    <p:embeddedFont>
      <p:font typeface="兰米黑体" panose="02000503000000000000" charset="-122"/>
      <p:regular r:id="rId42"/>
    </p:embeddedFont>
    <p:embeddedFont>
      <p:font typeface="Calibri" panose="020F0502020204030204" charset="0"/>
      <p:regular r:id="rId43"/>
      <p:bold r:id="rId44"/>
      <p:italic r:id="rId45"/>
      <p:boldItalic r:id="rId46"/>
    </p:embeddedFont>
    <p:embeddedFont>
      <p:font typeface="标准粗黑" panose="02000503000000000000" charset="-122"/>
      <p:regular r:id="rId47"/>
    </p:embeddedFont>
    <p:embeddedFont>
      <p:font typeface="黑体" panose="02010609060101010101" charset="-122"/>
      <p:regular r:id="rId48"/>
    </p:embeddedFont>
  </p:embeddedFontLst>
  <p:custDataLst>
    <p:tags r:id="rId4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6" userDrawn="1">
          <p15:clr>
            <a:srgbClr val="A4A3A4"/>
          </p15:clr>
        </p15:guide>
        <p15:guide id="2" pos="377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10BB8"/>
    <a:srgbClr val="241789"/>
    <a:srgbClr val="D9D9D9"/>
    <a:srgbClr val="742F01"/>
    <a:srgbClr val="4A4A4A"/>
    <a:srgbClr val="FFFEEB"/>
    <a:srgbClr val="FFF4A3"/>
    <a:srgbClr val="7C0000"/>
    <a:srgbClr val="7E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046"/>
        <p:guide pos="377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9" Type="http://schemas.openxmlformats.org/officeDocument/2006/relationships/tags" Target="tags/tag110.xml"/><Relationship Id="rId48" Type="http://schemas.openxmlformats.org/officeDocument/2006/relationships/font" Target="fonts/font17.fntdata"/><Relationship Id="rId47" Type="http://schemas.openxmlformats.org/officeDocument/2006/relationships/font" Target="fonts/font16.fntdata"/><Relationship Id="rId46" Type="http://schemas.openxmlformats.org/officeDocument/2006/relationships/font" Target="fonts/font15.fntdata"/><Relationship Id="rId45" Type="http://schemas.openxmlformats.org/officeDocument/2006/relationships/font" Target="fonts/font14.fntdata"/><Relationship Id="rId44" Type="http://schemas.openxmlformats.org/officeDocument/2006/relationships/font" Target="fonts/font13.fntdata"/><Relationship Id="rId43" Type="http://schemas.openxmlformats.org/officeDocument/2006/relationships/font" Target="fonts/font12.fntdata"/><Relationship Id="rId42" Type="http://schemas.openxmlformats.org/officeDocument/2006/relationships/font" Target="fonts/font11.fntdata"/><Relationship Id="rId41" Type="http://schemas.openxmlformats.org/officeDocument/2006/relationships/font" Target="fonts/font10.fntdata"/><Relationship Id="rId40" Type="http://schemas.openxmlformats.org/officeDocument/2006/relationships/font" Target="fonts/font9.fntdata"/><Relationship Id="rId4" Type="http://schemas.openxmlformats.org/officeDocument/2006/relationships/slide" Target="slides/slide1.xml"/><Relationship Id="rId39" Type="http://schemas.openxmlformats.org/officeDocument/2006/relationships/font" Target="fonts/font8.fntdata"/><Relationship Id="rId38" Type="http://schemas.openxmlformats.org/officeDocument/2006/relationships/font" Target="fonts/font7.fntdata"/><Relationship Id="rId37" Type="http://schemas.openxmlformats.org/officeDocument/2006/relationships/font" Target="fonts/font6.fntdata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notesMaster" Target="notesMasters/notesMaster1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.png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tags" Target="../tags/tag2.xml"/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tags" Target="../tags/tag4.xml"/><Relationship Id="rId3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1.png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tags" Target="../tags/tag15.xml"/><Relationship Id="rId3" Type="http://schemas.openxmlformats.org/officeDocument/2006/relationships/image" Target="../media/image3.png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235" y="182880"/>
            <a:ext cx="1594898" cy="360000"/>
          </a:xfrm>
          <a:prstGeom prst="rect">
            <a:avLst/>
          </a:prstGeom>
        </p:spPr>
      </p:pic>
      <p:pic>
        <p:nvPicPr>
          <p:cNvPr id="4" name="图片 3" descr="//192.168.10.86/素材/营销策划/7.课程/炒股进阶班课程项目/2024年/2024年6月/1920_1080.png1920_108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经传多赢01-白色(1)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5570" y="200025"/>
            <a:ext cx="1554480" cy="349885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>
            <p:custDataLst>
              <p:tags r:id="rId4"/>
            </p:custDataLst>
          </p:nvPr>
        </p:nvCxnSpPr>
        <p:spPr>
          <a:xfrm flipV="1">
            <a:off x="1581150" y="630555"/>
            <a:ext cx="8630920" cy="13335"/>
          </a:xfrm>
          <a:prstGeom prst="line">
            <a:avLst/>
          </a:prstGeom>
          <a:ln w="12700" cmpd="sng">
            <a:gradFill flip="none" rotWithShape="1">
              <a:gsLst>
                <a:gs pos="0">
                  <a:srgbClr val="FFFEEB">
                    <a:lumMod val="42000"/>
                    <a:lumOff val="58000"/>
                  </a:srgbClr>
                </a:gs>
                <a:gs pos="100000">
                  <a:srgbClr val="FFFF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 userDrawn="1"/>
        </p:nvSpPr>
        <p:spPr>
          <a:xfrm>
            <a:off x="0" y="6579870"/>
            <a:ext cx="1219263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经传多赢资深投顾 :刘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 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涛丨执业编号:A1120619060024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  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风险提示:观点基于软件数据和理论模型分析，仅供参考，不构成买卖建议，股市有风险，投资需谨慎！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方正宝黑体 简 Light" panose="02000400000000000000" charset="-122"/>
              <a:ea typeface="方正宝黑体 简 Light" panose="02000400000000000000" charset="-122"/>
              <a:cs typeface="方正宝黑体 简 Light" panose="02000400000000000000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-635" y="6395085"/>
            <a:ext cx="1219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b="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经传多赢01-白色(1)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5570" y="200025"/>
            <a:ext cx="1554480" cy="349885"/>
          </a:xfrm>
          <a:prstGeom prst="rect">
            <a:avLst/>
          </a:prstGeom>
        </p:spPr>
      </p:pic>
      <p:sp>
        <p:nvSpPr>
          <p:cNvPr id="18" name="文本框 17"/>
          <p:cNvSpPr txBox="1"/>
          <p:nvPr userDrawn="1">
            <p:custDataLst>
              <p:tags r:id="rId4"/>
            </p:custDataLst>
          </p:nvPr>
        </p:nvSpPr>
        <p:spPr>
          <a:xfrm>
            <a:off x="9048750" y="6337300"/>
            <a:ext cx="2801620" cy="354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20000"/>
              </a:lnSpc>
            </a:pPr>
            <a:r>
              <a:rPr lang="zh-CN" altLang="en-US" sz="1200"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股市有风险</a:t>
            </a:r>
            <a:r>
              <a:rPr lang="en-US" altLang="zh-CN" sz="1200"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·</a:t>
            </a:r>
            <a:r>
              <a:rPr lang="zh-CN" altLang="en-US" sz="1200"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投资需谨慎！</a:t>
            </a:r>
            <a:endParaRPr lang="zh-CN" altLang="en-US" sz="1200">
              <a:solidFill>
                <a:schemeClr val="bg1">
                  <a:lumMod val="95000"/>
                </a:schemeClr>
              </a:solidFill>
              <a:latin typeface="方正宝黑体 简 Light" panose="02000400000000000000" charset="-122"/>
              <a:ea typeface="方正宝黑体 简 Light" panose="02000400000000000000" charset="-122"/>
              <a:cs typeface="方正宝黑体 简 Light" panose="02000400000000000000" charset="-122"/>
              <a:sym typeface="+mn-ea"/>
            </a:endParaRPr>
          </a:p>
        </p:txBody>
      </p:sp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经传多赢01-白色(1)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5570" y="200025"/>
            <a:ext cx="1554480" cy="349885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>
            <p:custDataLst>
              <p:tags r:id="rId4"/>
            </p:custDataLst>
          </p:nvPr>
        </p:nvCxnSpPr>
        <p:spPr>
          <a:xfrm flipV="1">
            <a:off x="1581150" y="630555"/>
            <a:ext cx="8630920" cy="13335"/>
          </a:xfrm>
          <a:prstGeom prst="line">
            <a:avLst/>
          </a:prstGeom>
          <a:ln w="12700" cmpd="sng">
            <a:gradFill flip="none" rotWithShape="1">
              <a:gsLst>
                <a:gs pos="0">
                  <a:srgbClr val="FFFEEB">
                    <a:lumMod val="42000"/>
                    <a:lumOff val="58000"/>
                  </a:srgbClr>
                </a:gs>
                <a:gs pos="100000">
                  <a:srgbClr val="FFFF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 userDrawn="1"/>
        </p:nvSpPr>
        <p:spPr>
          <a:xfrm>
            <a:off x="0" y="6579870"/>
            <a:ext cx="1219263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经传多赢资深投顾 :刘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 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涛丨执业编号:A1120619060024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  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风险提示:观点基于软件数据和理论模型分析，仅供参考，不构成买卖建议，股市有风险，投资需谨慎！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方正宝黑体 简 Light" panose="02000400000000000000" charset="-122"/>
              <a:ea typeface="方正宝黑体 简 Light" panose="02000400000000000000" charset="-122"/>
              <a:cs typeface="方正宝黑体 简 Light" panose="02000400000000000000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-635" y="6582410"/>
            <a:ext cx="12192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</a:t>
            </a:r>
            <a:r>
              <a:rPr lang="zh-CN" altLang="en-US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刘涛丨执业编号：</a:t>
            </a:r>
            <a:r>
              <a:rPr lang="en-US" altLang="zh-CN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pitchFamily="34" charset="-122"/>
                <a:sym typeface="+mn-ea"/>
              </a:rPr>
              <a:t> A1120619060024</a:t>
            </a:r>
            <a:r>
              <a:rPr lang="en-US" altLang="zh-CN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  </a:t>
            </a:r>
            <a:r>
              <a:rPr lang="zh-CN" altLang="en-US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 b="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0" name="图片 9" descr="介绍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tags" Target="../tags/tag21.xml"/><Relationship Id="rId7" Type="http://schemas.openxmlformats.org/officeDocument/2006/relationships/tags" Target="../tags/tag20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4.xml"/><Relationship Id="rId3" Type="http://schemas.openxmlformats.org/officeDocument/2006/relationships/image" Target="../media/image9.png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.xml"/><Relationship Id="rId8" Type="http://schemas.openxmlformats.org/officeDocument/2006/relationships/image" Target="../media/image37.svg"/><Relationship Id="rId7" Type="http://schemas.openxmlformats.org/officeDocument/2006/relationships/image" Target="../media/image36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9.svg"/><Relationship Id="rId1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41.svg"/><Relationship Id="rId1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png"/><Relationship Id="rId8" Type="http://schemas.openxmlformats.org/officeDocument/2006/relationships/image" Target="../media/image48.svg"/><Relationship Id="rId7" Type="http://schemas.openxmlformats.org/officeDocument/2006/relationships/image" Target="../media/image47.png"/><Relationship Id="rId6" Type="http://schemas.openxmlformats.org/officeDocument/2006/relationships/image" Target="../media/image35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50.svg"/><Relationship Id="rId1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2.xml"/><Relationship Id="rId1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4.xml"/><Relationship Id="rId1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.xml"/><Relationship Id="rId1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1" Type="http://schemas.openxmlformats.org/officeDocument/2006/relationships/slideLayout" Target="../slideLayouts/slideLayout5.xml"/><Relationship Id="rId20" Type="http://schemas.openxmlformats.org/officeDocument/2006/relationships/tags" Target="../tags/tag42.xml"/><Relationship Id="rId2" Type="http://schemas.openxmlformats.org/officeDocument/2006/relationships/image" Target="../media/image11.svg"/><Relationship Id="rId19" Type="http://schemas.openxmlformats.org/officeDocument/2006/relationships/tags" Target="../tags/tag41.xml"/><Relationship Id="rId18" Type="http://schemas.openxmlformats.org/officeDocument/2006/relationships/tags" Target="../tags/tag40.xml"/><Relationship Id="rId17" Type="http://schemas.openxmlformats.org/officeDocument/2006/relationships/tags" Target="../tags/tag39.xml"/><Relationship Id="rId16" Type="http://schemas.openxmlformats.org/officeDocument/2006/relationships/tags" Target="../tags/tag38.xml"/><Relationship Id="rId15" Type="http://schemas.openxmlformats.org/officeDocument/2006/relationships/tags" Target="../tags/tag37.xml"/><Relationship Id="rId14" Type="http://schemas.openxmlformats.org/officeDocument/2006/relationships/tags" Target="../tags/tag36.xml"/><Relationship Id="rId13" Type="http://schemas.openxmlformats.org/officeDocument/2006/relationships/tags" Target="../tags/tag35.xml"/><Relationship Id="rId12" Type="http://schemas.openxmlformats.org/officeDocument/2006/relationships/tags" Target="../tags/tag34.xml"/><Relationship Id="rId11" Type="http://schemas.openxmlformats.org/officeDocument/2006/relationships/tags" Target="../tags/tag33.xml"/><Relationship Id="rId10" Type="http://schemas.openxmlformats.org/officeDocument/2006/relationships/tags" Target="../tags/tag32.xml"/><Relationship Id="rId1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107.xml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108.xml"/><Relationship Id="rId2" Type="http://schemas.openxmlformats.org/officeDocument/2006/relationships/image" Target="../media/image59.png"/><Relationship Id="rId1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09.xml"/><Relationship Id="rId1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image" Target="../media/image13.svg"/><Relationship Id="rId6" Type="http://schemas.openxmlformats.org/officeDocument/2006/relationships/image" Target="../media/image12.png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8" Type="http://schemas.openxmlformats.org/officeDocument/2006/relationships/slideLayout" Target="../slideLayouts/slideLayout5.xml"/><Relationship Id="rId27" Type="http://schemas.openxmlformats.org/officeDocument/2006/relationships/tags" Target="../tags/tag63.xml"/><Relationship Id="rId26" Type="http://schemas.openxmlformats.org/officeDocument/2006/relationships/tags" Target="../tags/tag62.xml"/><Relationship Id="rId25" Type="http://schemas.openxmlformats.org/officeDocument/2006/relationships/image" Target="../media/image17.svg"/><Relationship Id="rId24" Type="http://schemas.openxmlformats.org/officeDocument/2006/relationships/image" Target="../media/image16.png"/><Relationship Id="rId23" Type="http://schemas.openxmlformats.org/officeDocument/2006/relationships/tags" Target="../tags/tag61.xml"/><Relationship Id="rId22" Type="http://schemas.openxmlformats.org/officeDocument/2006/relationships/tags" Target="../tags/tag60.xml"/><Relationship Id="rId21" Type="http://schemas.openxmlformats.org/officeDocument/2006/relationships/tags" Target="../tags/tag59.xml"/><Relationship Id="rId20" Type="http://schemas.openxmlformats.org/officeDocument/2006/relationships/tags" Target="../tags/tag58.xml"/><Relationship Id="rId2" Type="http://schemas.openxmlformats.org/officeDocument/2006/relationships/tags" Target="../tags/tag44.xml"/><Relationship Id="rId19" Type="http://schemas.openxmlformats.org/officeDocument/2006/relationships/tags" Target="../tags/tag57.xml"/><Relationship Id="rId18" Type="http://schemas.openxmlformats.org/officeDocument/2006/relationships/tags" Target="../tags/tag56.xml"/><Relationship Id="rId17" Type="http://schemas.openxmlformats.org/officeDocument/2006/relationships/tags" Target="../tags/tag55.xml"/><Relationship Id="rId16" Type="http://schemas.openxmlformats.org/officeDocument/2006/relationships/image" Target="../media/image15.svg"/><Relationship Id="rId15" Type="http://schemas.openxmlformats.org/officeDocument/2006/relationships/image" Target="../media/image14.png"/><Relationship Id="rId14" Type="http://schemas.openxmlformats.org/officeDocument/2006/relationships/tags" Target="../tags/tag54.xml"/><Relationship Id="rId13" Type="http://schemas.openxmlformats.org/officeDocument/2006/relationships/tags" Target="../tags/tag53.xml"/><Relationship Id="rId12" Type="http://schemas.openxmlformats.org/officeDocument/2006/relationships/tags" Target="../tags/tag52.xml"/><Relationship Id="rId11" Type="http://schemas.openxmlformats.org/officeDocument/2006/relationships/tags" Target="../tags/tag51.xml"/><Relationship Id="rId10" Type="http://schemas.openxmlformats.org/officeDocument/2006/relationships/tags" Target="../tags/tag50.xml"/><Relationship Id="rId1" Type="http://schemas.openxmlformats.org/officeDocument/2006/relationships/tags" Target="../tags/tag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9.svg"/><Relationship Id="rId1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1" Type="http://schemas.openxmlformats.org/officeDocument/2006/relationships/slideLayout" Target="../slideLayouts/slideLayout5.xml"/><Relationship Id="rId20" Type="http://schemas.openxmlformats.org/officeDocument/2006/relationships/tags" Target="../tags/tag81.xml"/><Relationship Id="rId2" Type="http://schemas.openxmlformats.org/officeDocument/2006/relationships/image" Target="../media/image21.svg"/><Relationship Id="rId19" Type="http://schemas.openxmlformats.org/officeDocument/2006/relationships/tags" Target="../tags/tag80.xml"/><Relationship Id="rId18" Type="http://schemas.openxmlformats.org/officeDocument/2006/relationships/tags" Target="../tags/tag79.xml"/><Relationship Id="rId17" Type="http://schemas.openxmlformats.org/officeDocument/2006/relationships/tags" Target="../tags/tag78.xml"/><Relationship Id="rId16" Type="http://schemas.openxmlformats.org/officeDocument/2006/relationships/tags" Target="../tags/tag77.xml"/><Relationship Id="rId15" Type="http://schemas.openxmlformats.org/officeDocument/2006/relationships/tags" Target="../tags/tag76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3.svg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5.svg"/><Relationship Id="rId1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2" Type="http://schemas.openxmlformats.org/officeDocument/2006/relationships/slideLayout" Target="../slideLayouts/slideLayout5.xml"/><Relationship Id="rId21" Type="http://schemas.openxmlformats.org/officeDocument/2006/relationships/tags" Target="../tags/tag100.xml"/><Relationship Id="rId20" Type="http://schemas.openxmlformats.org/officeDocument/2006/relationships/tags" Target="../tags/tag99.xml"/><Relationship Id="rId2" Type="http://schemas.openxmlformats.org/officeDocument/2006/relationships/image" Target="../media/image27.svg"/><Relationship Id="rId19" Type="http://schemas.openxmlformats.org/officeDocument/2006/relationships/tags" Target="../tags/tag98.xml"/><Relationship Id="rId18" Type="http://schemas.openxmlformats.org/officeDocument/2006/relationships/tags" Target="../tags/tag97.xml"/><Relationship Id="rId17" Type="http://schemas.openxmlformats.org/officeDocument/2006/relationships/tags" Target="../tags/tag96.xml"/><Relationship Id="rId16" Type="http://schemas.openxmlformats.org/officeDocument/2006/relationships/tags" Target="../tags/tag95.xml"/><Relationship Id="rId15" Type="http://schemas.openxmlformats.org/officeDocument/2006/relationships/tags" Target="../tags/tag94.xml"/><Relationship Id="rId14" Type="http://schemas.openxmlformats.org/officeDocument/2006/relationships/tags" Target="../tags/tag93.xml"/><Relationship Id="rId13" Type="http://schemas.openxmlformats.org/officeDocument/2006/relationships/tags" Target="../tags/tag92.xml"/><Relationship Id="rId12" Type="http://schemas.openxmlformats.org/officeDocument/2006/relationships/tags" Target="../tags/tag91.xml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1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1950085" y="4187825"/>
            <a:ext cx="6123305" cy="10712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 fontAlgn="auto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十多年从业经验,专注实战操作研究，独创《人气战法》《黄金战法》《绝对龙头战法》，熟知散户操作心理，建立完整盈利模式，精湛的短线技术，准确把握市场热点，帮助散户们在操作中确定方向，深受全国用户喜爱！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09185" y="4303395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4909185" y="4617720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1205230" y="3541395"/>
            <a:ext cx="2522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9</a:t>
            </a:r>
            <a:r>
              <a:rPr lang="zh-CN" altLang="en-US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月</a:t>
            </a:r>
            <a:r>
              <a:rPr lang="en-US" altLang="zh-CN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9</a:t>
            </a:r>
            <a:r>
              <a:rPr lang="zh-CN" altLang="en-US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日</a:t>
            </a:r>
            <a:r>
              <a:rPr lang="en-US" altLang="zh-CN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20</a:t>
            </a:r>
            <a:r>
              <a:rPr lang="zh-CN" altLang="en-US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:</a:t>
            </a:r>
            <a:r>
              <a:rPr lang="en-US" altLang="zh-CN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15</a:t>
            </a:r>
            <a:endParaRPr lang="en-US" altLang="zh-CN" sz="2600" dirty="0">
              <a:solidFill>
                <a:srgbClr val="915C09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7" name="图片 6" descr="刘涛_1661826554142"/>
          <p:cNvPicPr>
            <a:picLocks noChangeAspect="1"/>
          </p:cNvPicPr>
          <p:nvPr/>
        </p:nvPicPr>
        <p:blipFill>
          <a:blip r:embed="rId3"/>
          <a:srcRect b="9903"/>
          <a:stretch>
            <a:fillRect/>
          </a:stretch>
        </p:blipFill>
        <p:spPr>
          <a:xfrm>
            <a:off x="8764905" y="675640"/>
            <a:ext cx="3101340" cy="508381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279525" y="906145"/>
            <a:ext cx="7658100" cy="2343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6000" b="0" i="0" dirty="0">
                <a:solidFill>
                  <a:schemeClr val="bg1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 </a:t>
            </a:r>
            <a:endParaRPr lang="zh-CN" altLang="en-US" sz="6000" b="0" i="0" dirty="0">
              <a:solidFill>
                <a:schemeClr val="bg1"/>
              </a:solidFill>
              <a:effectLst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88900" y="1466215"/>
            <a:ext cx="8853805" cy="1549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6000" dirty="0">
                <a:solidFill>
                  <a:schemeClr val="bg1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   </a:t>
            </a:r>
            <a:r>
              <a:rPr lang="en-US" altLang="zh-CN" sz="6000" dirty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 </a:t>
            </a:r>
            <a:r>
              <a:rPr lang="zh-CN" sz="6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大盘分析与交易</a:t>
            </a:r>
            <a:r>
              <a:rPr lang="zh-CN" sz="6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策略</a:t>
            </a:r>
            <a:endParaRPr lang="zh-CN" sz="6000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94810" y="3530600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刘涛</a:t>
            </a:r>
            <a:endParaRPr lang="zh-CN" altLang="en-US" sz="2600">
              <a:solidFill>
                <a:srgbClr val="C1662D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124450" y="3453765"/>
            <a:ext cx="4457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投顾</a:t>
            </a:r>
            <a:r>
              <a:rPr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执业编号:A1120619060024</a:t>
            </a:r>
            <a:br>
              <a:rPr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</a:br>
            <a:r>
              <a:rPr lang="zh-CN" altLang="en-US"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基金从业编号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:A20250616011746</a:t>
            </a:r>
            <a:endParaRPr lang="en-US" altLang="zh-CN">
              <a:solidFill>
                <a:srgbClr val="C1662D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5" name="" descr="&lt;Slide style={{&#10;    width: 1280,&#10;    height: 720,&#10;    padding: '20px 60px',&#10;    background: 'linear-gradient(135deg, #0F1423 0%, #161B2E 100%)',&#10;    flexDirection: 'column',&#10;    overflow: 'hidden',&#10;}}&gt;&#10;    &lt;Box style={{ height: 100, flexDirection: 'column', justifyContent: 'center', gap: 10 }}&gt;&#10;        &lt;Box style={{ flexDirection: 'row', alignItems: 'center', gap: 12 }}&gt;&#10;            &lt;Box style={{ width: 4, height: 28, background: '#FFBA55', borderRadius: 2 }} /&gt;&#10;            &lt;Text style={{ fontSize: 34, fontWeight: 'bold', color: '#FFFFFF', fontFamily: '微软雅黑' }}&gt;两种模式在同一阶段的轮动表演&lt;/Text&gt;&#10;        &lt;/Box&gt;&#10;        &lt;Text style={{ fontSize: 18, color: '#A8B3C8', fontFamily: '思源黑体 CN Normal', marginLeft: 16 }}&gt;&#10;            缩量筑底期，游资点火、机构接棒，形成“热点—核心—再热点”的循环&#10;        &lt;/Text&gt;&#10;    &lt;/Box&gt;&#10;&#10;    &lt;Box style={{ flex: 1, flexDirection: 'row', gap: 24, alignItems: 'center', paddingBottom: 30 }}&gt;&#10;        {[&#10;            { step: '①', title: '游资点火', desc: '事件或情绪催化，小票快速连板，制造赚钱效应。', color: '#EC5F74', icon: 'fire' },&#10;            { step: '②', title: '机构接棒', desc: '资金向产业链核心龙头扩散，业绩确定性品种获承接。', color: '#6096E6', icon: 'building' },&#10;            { step: '③', title: '核心稳涨', desc: '硬科技/成长龙头沿均线稳步上行，形成波段主升。', color: '#56CA95', icon: 'chart-line' },&#10;            { step: '④', title: '游资切换', desc: '老题材退潮，游资寻找新的情绪载体，开启下一轮。', color: '#FFBA55', icon: 'sync' },&#10;        ].map((item, idx) =&gt; (&#10;            &lt;Box key={idx} style={{ flex: 1, flexDirection: 'column', alignItems: 'center', gap: 16 }}&gt;&#10;                &lt;Box style={{&#10;                    width: 90,&#10;                    height: 90,&#10;                    borderRadius: '50%',&#10;                    background: `rgba(${item.color === '#EC5F74' ? '236,95,116' : item.color === '#6096E6' ? '96,150,230' : item.color === '#56CA95' ? '86,202,149' : '255,186,85'},0.15)`,&#10;                    border: `2px solid ${item.color}`,&#10;                    justifyContent: 'center',&#10;                    alignItems: 'center',&#10;                }}&gt;&#10;                    &lt;FAIcon name={item.icon} style={{ fill: item.color, width: 40, height: 40 }} /&gt;&#10;                &lt;/Box&gt;&#10;                &lt;Text style={{ fontSize: 15, color: item.color, fontWeight: 'bold', fontFamily: '微软雅黑' }}&gt;{item.step}&lt;/Text&gt;&#10;                &lt;Text style={{ fontSize: 24, fontWeight: 'bold', color: '#FFFFFF', fontFamily: '微软雅黑', textAlign: 'center' }}&gt;{item.title}&lt;/Text&gt;&#10;                &lt;Text style={{ fontSize: 18, color: '#A8B3C8', fontFamily: '思源黑体 CN Normal', textAlign: 'center', lineHeight: 1.5 }}&gt;{item.desc}&lt;/Text&gt;&#10;            &lt;/Box&gt;&#10;        ))}&#10;    &lt;/Box&gt;&#10;&#10;    &lt;Box style={{ height: 40, flexDirection: 'row', justifyContent: 'flex-end', alignItems: 'center' }}&gt;&#10;        &lt;Text style={{ fontSize: 14, color: '#A8B3C8', fontFamily: '思源黑体 CN Normal' }}&gt;05 / 11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矩形 1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F1423"/>
              </a:gs>
              <a:gs pos="100000">
                <a:srgbClr val="161B2E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127" name="圆角矩形 126"/>
          <p:cNvSpPr/>
          <p:nvPr/>
        </p:nvSpPr>
        <p:spPr>
          <a:xfrm>
            <a:off x="571500" y="390525"/>
            <a:ext cx="38100" cy="266700"/>
          </a:xfrm>
          <a:prstGeom prst="roundRect">
            <a:avLst>
              <a:gd name="adj" fmla="val 50000"/>
            </a:avLst>
          </a:prstGeom>
          <a:solidFill>
            <a:srgbClr val="FFBA55"/>
          </a:solidFill>
        </p:spPr>
        <p:txBody>
          <a:bodyPr/>
          <a:p/>
        </p:txBody>
      </p:sp>
      <p:sp>
        <p:nvSpPr>
          <p:cNvPr id="128" name="文本框 127" descr="{&quot;isTemplate&quot;:true,&quot;type&quot;:&quot;text&quot;}"/>
          <p:cNvSpPr txBox="1"/>
          <p:nvPr/>
        </p:nvSpPr>
        <p:spPr>
          <a:xfrm>
            <a:off x="723900" y="323850"/>
            <a:ext cx="453390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两种模式在同一阶段的轮动表演</a:t>
            </a:r>
            <a:endParaRPr lang="zh-CN" sz="255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9" name="文本框 128" descr="{&quot;isTemplate&quot;:true,&quot;type&quot;:&quot;text&quot;}"/>
          <p:cNvSpPr txBox="1"/>
          <p:nvPr/>
        </p:nvSpPr>
        <p:spPr>
          <a:xfrm>
            <a:off x="723900" y="809625"/>
            <a:ext cx="108966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缩量筑底期，游资点火、机构接棒，形成“热点—核心—再热点”的循环</a:t>
            </a:r>
            <a:endParaRPr lang="zh-CN" sz="13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30" name="任意多边形 129"/>
          <p:cNvSpPr/>
          <p:nvPr/>
        </p:nvSpPr>
        <p:spPr>
          <a:xfrm>
            <a:off x="1438275" y="2381250"/>
            <a:ext cx="857250" cy="857250"/>
          </a:xfrm>
          <a:custGeom>
            <a:avLst/>
            <a:gdLst/>
            <a:ahLst/>
            <a:cxnLst/>
            <a:pathLst>
              <a:path w="90" h="90">
                <a:moveTo>
                  <a:pt x="45" y="0"/>
                </a:moveTo>
                <a:lnTo>
                  <a:pt x="45" y="0"/>
                </a:lnTo>
                <a:cubicBezTo>
                  <a:pt x="70" y="0"/>
                  <a:pt x="90" y="20"/>
                  <a:pt x="90" y="45"/>
                </a:cubicBezTo>
                <a:lnTo>
                  <a:pt x="90" y="45"/>
                </a:lnTo>
                <a:cubicBezTo>
                  <a:pt x="90" y="70"/>
                  <a:pt x="70" y="90"/>
                  <a:pt x="45" y="90"/>
                </a:cubicBezTo>
                <a:lnTo>
                  <a:pt x="45" y="90"/>
                </a:lnTo>
                <a:cubicBezTo>
                  <a:pt x="20" y="90"/>
                  <a:pt x="0" y="70"/>
                  <a:pt x="0" y="45"/>
                </a:cubicBezTo>
                <a:lnTo>
                  <a:pt x="0" y="45"/>
                </a:lnTo>
                <a:cubicBezTo>
                  <a:pt x="0" y="20"/>
                  <a:pt x="20" y="0"/>
                  <a:pt x="45" y="0"/>
                </a:cubicBezTo>
                <a:close/>
              </a:path>
            </a:pathLst>
          </a:custGeom>
          <a:solidFill>
            <a:srgbClr val="EC5F74">
              <a:alpha val="15000"/>
            </a:srgbClr>
          </a:solidFill>
          <a:ln w="25400">
            <a:solidFill>
              <a:srgbClr val="EC5F74"/>
            </a:solidFill>
            <a:prstDash val="solid"/>
          </a:ln>
        </p:spPr>
        <p:txBody>
          <a:bodyPr/>
          <a:p/>
        </p:txBody>
      </p:sp>
      <p:pic>
        <p:nvPicPr>
          <p:cNvPr id="131" name="图片 130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76400" y="2619375"/>
            <a:ext cx="381000" cy="381000"/>
          </a:xfrm>
          <a:prstGeom prst="rect">
            <a:avLst/>
          </a:prstGeom>
        </p:spPr>
      </p:pic>
      <p:sp>
        <p:nvSpPr>
          <p:cNvPr id="132" name="文本框 131" descr="{&quot;isTemplate&quot;:true,&quot;type&quot;:&quot;text&quot;}"/>
          <p:cNvSpPr txBox="1"/>
          <p:nvPr/>
        </p:nvSpPr>
        <p:spPr>
          <a:xfrm>
            <a:off x="1800225" y="3390900"/>
            <a:ext cx="142875" cy="1714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1125" b="1">
                <a:solidFill>
                  <a:srgbClr val="EC5F7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</a:t>
            </a:r>
            <a:endParaRPr sz="1125" b="1">
              <a:solidFill>
                <a:srgbClr val="EC5F7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3" name="文本框 132" descr="{&quot;isTemplate&quot;:true,&quot;type&quot;:&quot;text&quot;}"/>
          <p:cNvSpPr txBox="1"/>
          <p:nvPr/>
        </p:nvSpPr>
        <p:spPr>
          <a:xfrm>
            <a:off x="1409700" y="3714750"/>
            <a:ext cx="914400" cy="276225"/>
          </a:xfrm>
          <a:prstGeom prst="rect">
            <a:avLst/>
          </a:prstGeom>
        </p:spPr>
        <p:txBody>
          <a:bodyPr wrap="none" lIns="0" tIns="0" rIns="0" bIns="0"/>
          <a:p>
            <a:pPr algn="ctr">
              <a:lnSpc>
                <a:spcPct val="100000"/>
              </a:lnSpc>
            </a:pPr>
            <a:r>
              <a:rPr lang="zh-CN" sz="1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游资点火</a:t>
            </a:r>
            <a:endParaRPr lang="zh-CN" sz="18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4" name="文本框 133" descr="{&quot;isTemplate&quot;:true,&quot;type&quot;:&quot;text&quot;}"/>
          <p:cNvSpPr txBox="1"/>
          <p:nvPr/>
        </p:nvSpPr>
        <p:spPr>
          <a:xfrm>
            <a:off x="571500" y="4143375"/>
            <a:ext cx="2590800" cy="6191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 algn="ctr">
              <a:lnSpc>
                <a:spcPct val="150000"/>
              </a:lnSpc>
            </a:pP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事件或情绪催化，小票快速连板，制造赚钱效应。</a:t>
            </a:r>
            <a:endParaRPr lang="zh-CN" sz="13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35" name="任意多边形 134"/>
          <p:cNvSpPr/>
          <p:nvPr/>
        </p:nvSpPr>
        <p:spPr>
          <a:xfrm>
            <a:off x="4257675" y="2381250"/>
            <a:ext cx="857250" cy="857250"/>
          </a:xfrm>
          <a:custGeom>
            <a:avLst/>
            <a:gdLst/>
            <a:ahLst/>
            <a:cxnLst/>
            <a:pathLst>
              <a:path w="90" h="90">
                <a:moveTo>
                  <a:pt x="45" y="0"/>
                </a:moveTo>
                <a:lnTo>
                  <a:pt x="45" y="0"/>
                </a:lnTo>
                <a:cubicBezTo>
                  <a:pt x="70" y="0"/>
                  <a:pt x="90" y="20"/>
                  <a:pt x="90" y="45"/>
                </a:cubicBezTo>
                <a:lnTo>
                  <a:pt x="90" y="45"/>
                </a:lnTo>
                <a:cubicBezTo>
                  <a:pt x="90" y="70"/>
                  <a:pt x="70" y="90"/>
                  <a:pt x="45" y="90"/>
                </a:cubicBezTo>
                <a:lnTo>
                  <a:pt x="45" y="90"/>
                </a:lnTo>
                <a:cubicBezTo>
                  <a:pt x="20" y="90"/>
                  <a:pt x="0" y="70"/>
                  <a:pt x="0" y="45"/>
                </a:cubicBezTo>
                <a:lnTo>
                  <a:pt x="0" y="45"/>
                </a:lnTo>
                <a:cubicBezTo>
                  <a:pt x="0" y="20"/>
                  <a:pt x="20" y="0"/>
                  <a:pt x="45" y="0"/>
                </a:cubicBezTo>
                <a:close/>
              </a:path>
            </a:pathLst>
          </a:custGeom>
          <a:solidFill>
            <a:srgbClr val="6096E6">
              <a:alpha val="15000"/>
            </a:srgbClr>
          </a:solidFill>
          <a:ln w="25400">
            <a:solidFill>
              <a:srgbClr val="6096E6"/>
            </a:solidFill>
            <a:prstDash val="solid"/>
          </a:ln>
        </p:spPr>
        <p:txBody>
          <a:bodyPr/>
          <a:p/>
        </p:txBody>
      </p:sp>
      <p:pic>
        <p:nvPicPr>
          <p:cNvPr id="136" name="图片 135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95800" y="2619375"/>
            <a:ext cx="381000" cy="381000"/>
          </a:xfrm>
          <a:prstGeom prst="rect">
            <a:avLst/>
          </a:prstGeom>
        </p:spPr>
      </p:pic>
      <p:sp>
        <p:nvSpPr>
          <p:cNvPr id="137" name="文本框 136" descr="{&quot;isTemplate&quot;:true,&quot;type&quot;:&quot;text&quot;}"/>
          <p:cNvSpPr txBox="1"/>
          <p:nvPr/>
        </p:nvSpPr>
        <p:spPr>
          <a:xfrm>
            <a:off x="4619625" y="3390900"/>
            <a:ext cx="142875" cy="1714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1125" b="1">
                <a:solidFill>
                  <a:srgbClr val="6096E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</a:t>
            </a:r>
            <a:endParaRPr sz="1125" b="1">
              <a:solidFill>
                <a:srgbClr val="6096E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8" name="文本框 137" descr="{&quot;isTemplate&quot;:true,&quot;type&quot;:&quot;text&quot;}"/>
          <p:cNvSpPr txBox="1"/>
          <p:nvPr/>
        </p:nvSpPr>
        <p:spPr>
          <a:xfrm>
            <a:off x="4229100" y="3714750"/>
            <a:ext cx="914400" cy="276225"/>
          </a:xfrm>
          <a:prstGeom prst="rect">
            <a:avLst/>
          </a:prstGeom>
        </p:spPr>
        <p:txBody>
          <a:bodyPr wrap="none" lIns="0" tIns="0" rIns="0" bIns="0"/>
          <a:p>
            <a:pPr algn="ctr">
              <a:lnSpc>
                <a:spcPct val="100000"/>
              </a:lnSpc>
            </a:pPr>
            <a:r>
              <a:rPr lang="zh-CN" sz="1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机构接棒</a:t>
            </a:r>
            <a:endParaRPr lang="zh-CN" sz="18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9" name="文本框 138" descr="{&quot;isTemplate&quot;:true,&quot;type&quot;:&quot;text&quot;}"/>
          <p:cNvSpPr txBox="1"/>
          <p:nvPr/>
        </p:nvSpPr>
        <p:spPr>
          <a:xfrm>
            <a:off x="3390900" y="4143375"/>
            <a:ext cx="2590800" cy="6191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 algn="ctr">
              <a:lnSpc>
                <a:spcPct val="150000"/>
              </a:lnSpc>
            </a:pP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资金向产业链核心龙头扩散，业绩确定性品种获承接。</a:t>
            </a:r>
            <a:endParaRPr lang="zh-CN" sz="13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40" name="任意多边形 139"/>
          <p:cNvSpPr/>
          <p:nvPr/>
        </p:nvSpPr>
        <p:spPr>
          <a:xfrm>
            <a:off x="7077075" y="2381250"/>
            <a:ext cx="857250" cy="857250"/>
          </a:xfrm>
          <a:custGeom>
            <a:avLst/>
            <a:gdLst/>
            <a:ahLst/>
            <a:cxnLst/>
            <a:pathLst>
              <a:path w="90" h="90">
                <a:moveTo>
                  <a:pt x="45" y="0"/>
                </a:moveTo>
                <a:lnTo>
                  <a:pt x="45" y="0"/>
                </a:lnTo>
                <a:cubicBezTo>
                  <a:pt x="70" y="0"/>
                  <a:pt x="90" y="20"/>
                  <a:pt x="90" y="45"/>
                </a:cubicBezTo>
                <a:lnTo>
                  <a:pt x="90" y="45"/>
                </a:lnTo>
                <a:cubicBezTo>
                  <a:pt x="90" y="70"/>
                  <a:pt x="70" y="90"/>
                  <a:pt x="45" y="90"/>
                </a:cubicBezTo>
                <a:lnTo>
                  <a:pt x="45" y="90"/>
                </a:lnTo>
                <a:cubicBezTo>
                  <a:pt x="20" y="90"/>
                  <a:pt x="0" y="70"/>
                  <a:pt x="0" y="45"/>
                </a:cubicBezTo>
                <a:lnTo>
                  <a:pt x="0" y="45"/>
                </a:lnTo>
                <a:cubicBezTo>
                  <a:pt x="0" y="20"/>
                  <a:pt x="20" y="0"/>
                  <a:pt x="45" y="0"/>
                </a:cubicBezTo>
                <a:close/>
              </a:path>
            </a:pathLst>
          </a:custGeom>
          <a:solidFill>
            <a:srgbClr val="56CA95">
              <a:alpha val="15000"/>
            </a:srgbClr>
          </a:solidFill>
          <a:ln w="25400">
            <a:solidFill>
              <a:srgbClr val="56CA95"/>
            </a:solidFill>
            <a:prstDash val="solid"/>
          </a:ln>
        </p:spPr>
        <p:txBody>
          <a:bodyPr/>
          <a:p/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15200" y="2619375"/>
            <a:ext cx="381000" cy="381000"/>
          </a:xfrm>
          <a:prstGeom prst="rect">
            <a:avLst/>
          </a:prstGeom>
        </p:spPr>
      </p:pic>
      <p:sp>
        <p:nvSpPr>
          <p:cNvPr id="142" name="文本框 141" descr="{&quot;isTemplate&quot;:true,&quot;type&quot;:&quot;text&quot;}"/>
          <p:cNvSpPr txBox="1"/>
          <p:nvPr/>
        </p:nvSpPr>
        <p:spPr>
          <a:xfrm>
            <a:off x="7439025" y="3390900"/>
            <a:ext cx="142875" cy="1714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1125" b="1">
                <a:solidFill>
                  <a:srgbClr val="56CA9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③</a:t>
            </a:r>
            <a:endParaRPr sz="1125" b="1">
              <a:solidFill>
                <a:srgbClr val="56CA9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" name="文本框 142" descr="{&quot;isTemplate&quot;:true,&quot;type&quot;:&quot;text&quot;}"/>
          <p:cNvSpPr txBox="1"/>
          <p:nvPr/>
        </p:nvSpPr>
        <p:spPr>
          <a:xfrm>
            <a:off x="7048500" y="3714750"/>
            <a:ext cx="914400" cy="276225"/>
          </a:xfrm>
          <a:prstGeom prst="rect">
            <a:avLst/>
          </a:prstGeom>
        </p:spPr>
        <p:txBody>
          <a:bodyPr wrap="none" lIns="0" tIns="0" rIns="0" bIns="0"/>
          <a:p>
            <a:pPr algn="ctr">
              <a:lnSpc>
                <a:spcPct val="100000"/>
              </a:lnSpc>
            </a:pPr>
            <a:r>
              <a:rPr lang="zh-CN" sz="1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核心稳涨</a:t>
            </a:r>
            <a:endParaRPr lang="zh-CN" sz="18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4" name="文本框 143" descr="{&quot;isTemplate&quot;:true,&quot;type&quot;:&quot;text&quot;}"/>
          <p:cNvSpPr txBox="1"/>
          <p:nvPr/>
        </p:nvSpPr>
        <p:spPr>
          <a:xfrm>
            <a:off x="6210300" y="4143375"/>
            <a:ext cx="2590800" cy="619125"/>
          </a:xfrm>
          <a:prstGeom prst="rect">
            <a:avLst/>
          </a:prstGeom>
        </p:spPr>
        <p:txBody>
          <a:bodyPr wrap="square" lIns="0" tIns="0" rIns="0" bIns="0">
            <a:normAutofit lnSpcReduction="10000"/>
          </a:bodyPr>
          <a:p>
            <a:pPr algn="ctr">
              <a:lnSpc>
                <a:spcPct val="150000"/>
              </a:lnSpc>
            </a:pP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硬科技</a:t>
            </a:r>
            <a:r>
              <a:rPr lang="en-US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成长龙头沿均线稳步上行，形成波段主升。</a:t>
            </a:r>
            <a:endParaRPr lang="zh-CN" sz="13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45" name="任意多边形 144"/>
          <p:cNvSpPr/>
          <p:nvPr/>
        </p:nvSpPr>
        <p:spPr>
          <a:xfrm>
            <a:off x="9896475" y="2381250"/>
            <a:ext cx="857250" cy="857250"/>
          </a:xfrm>
          <a:custGeom>
            <a:avLst/>
            <a:gdLst/>
            <a:ahLst/>
            <a:cxnLst/>
            <a:pathLst>
              <a:path w="90" h="90">
                <a:moveTo>
                  <a:pt x="45" y="0"/>
                </a:moveTo>
                <a:lnTo>
                  <a:pt x="45" y="0"/>
                </a:lnTo>
                <a:cubicBezTo>
                  <a:pt x="70" y="0"/>
                  <a:pt x="90" y="20"/>
                  <a:pt x="90" y="45"/>
                </a:cubicBezTo>
                <a:lnTo>
                  <a:pt x="90" y="45"/>
                </a:lnTo>
                <a:cubicBezTo>
                  <a:pt x="90" y="70"/>
                  <a:pt x="70" y="90"/>
                  <a:pt x="45" y="90"/>
                </a:cubicBezTo>
                <a:lnTo>
                  <a:pt x="45" y="90"/>
                </a:lnTo>
                <a:cubicBezTo>
                  <a:pt x="20" y="90"/>
                  <a:pt x="0" y="70"/>
                  <a:pt x="0" y="45"/>
                </a:cubicBezTo>
                <a:lnTo>
                  <a:pt x="0" y="45"/>
                </a:lnTo>
                <a:cubicBezTo>
                  <a:pt x="0" y="20"/>
                  <a:pt x="20" y="0"/>
                  <a:pt x="45" y="0"/>
                </a:cubicBezTo>
                <a:close/>
              </a:path>
            </a:pathLst>
          </a:custGeom>
          <a:solidFill>
            <a:srgbClr val="FFBA55">
              <a:alpha val="15000"/>
            </a:srgbClr>
          </a:solidFill>
          <a:ln w="25400">
            <a:solidFill>
              <a:srgbClr val="FFBA55"/>
            </a:solidFill>
            <a:prstDash val="solid"/>
          </a:ln>
        </p:spPr>
        <p:txBody>
          <a:bodyPr/>
          <a:p/>
        </p:txBody>
      </p:sp>
      <p:pic>
        <p:nvPicPr>
          <p:cNvPr id="146" name="图片 145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34600" y="2619375"/>
            <a:ext cx="381000" cy="381000"/>
          </a:xfrm>
          <a:prstGeom prst="rect">
            <a:avLst/>
          </a:prstGeom>
        </p:spPr>
      </p:pic>
      <p:sp>
        <p:nvSpPr>
          <p:cNvPr id="147" name="文本框 146" descr="{&quot;isTemplate&quot;:true,&quot;type&quot;:&quot;text&quot;}"/>
          <p:cNvSpPr txBox="1"/>
          <p:nvPr/>
        </p:nvSpPr>
        <p:spPr>
          <a:xfrm>
            <a:off x="10258425" y="3390900"/>
            <a:ext cx="142875" cy="1714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1125" b="1">
                <a:solidFill>
                  <a:srgbClr val="FFBA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④</a:t>
            </a:r>
            <a:endParaRPr sz="1125" b="1">
              <a:solidFill>
                <a:srgbClr val="FFBA5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8" name="文本框 147" descr="{&quot;isTemplate&quot;:true,&quot;type&quot;:&quot;text&quot;}"/>
          <p:cNvSpPr txBox="1"/>
          <p:nvPr/>
        </p:nvSpPr>
        <p:spPr>
          <a:xfrm>
            <a:off x="9867900" y="3714750"/>
            <a:ext cx="914400" cy="276225"/>
          </a:xfrm>
          <a:prstGeom prst="rect">
            <a:avLst/>
          </a:prstGeom>
        </p:spPr>
        <p:txBody>
          <a:bodyPr wrap="none" lIns="0" tIns="0" rIns="0" bIns="0"/>
          <a:p>
            <a:pPr algn="ctr">
              <a:lnSpc>
                <a:spcPct val="100000"/>
              </a:lnSpc>
            </a:pPr>
            <a:r>
              <a:rPr lang="zh-CN" sz="1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游资切换</a:t>
            </a:r>
            <a:endParaRPr lang="zh-CN" sz="18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9" name="文本框 148" descr="{&quot;isTemplate&quot;:true,&quot;type&quot;:&quot;text&quot;}"/>
          <p:cNvSpPr txBox="1"/>
          <p:nvPr/>
        </p:nvSpPr>
        <p:spPr>
          <a:xfrm>
            <a:off x="9029700" y="4143375"/>
            <a:ext cx="2590800" cy="6191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 algn="ctr">
              <a:lnSpc>
                <a:spcPct val="150000"/>
              </a:lnSpc>
            </a:pP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老题材退潮，游资寻找新的情绪载体，开启下一轮。</a:t>
            </a:r>
            <a:endParaRPr lang="zh-CN" sz="13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50" name="文本框 149" descr="{&quot;isTemplate&quot;:true,&quot;type&quot;:&quot;text&quot;}"/>
          <p:cNvSpPr txBox="1"/>
          <p:nvPr/>
        </p:nvSpPr>
        <p:spPr>
          <a:xfrm>
            <a:off x="11191875" y="6400800"/>
            <a:ext cx="42862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05 / 11</a:t>
            </a:r>
            <a:endParaRPr lang="en-US" sz="10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7" name="" descr="&lt;Slide style={{&#10;    width: 1280,&#10;    height: 720,&#10;    padding: '20px 60px',&#10;    background: 'linear-gradient(135deg, #0F1423 0%, #161B2E 100%)',&#10;    flexDirection: 'column',&#10;    overflow: 'hidden',&#10;}}&gt;&#10;    &lt;Box style={{ height: 100, flexDirection: 'column', justifyContent: 'center', gap: 10 }}&gt;&#10;        &lt;Box style={{ flexDirection: 'row', alignItems: 'center', gap: 12 }}&gt;&#10;            &lt;Box style={{ width: 4, height: 28, background: '#6096E6', borderRadius: 2 }} /&gt;&#10;            &lt;Text style={{ fontSize: 34, fontWeight: 'bold', color: '#FFFFFF', fontFamily: '微软雅黑' }}&gt;机构票：60 日线下方低吸高抛做 T&lt;/Text&gt;&#10;        &lt;/Box&gt;&#10;        &lt;Text style={{ fontSize: 18, color: '#A8B3C8', fontFamily: '思源黑体 CN Normal', marginLeft: 16 }}&gt;&#10;            以稳为主，不追高，用均线锚定买卖区间&#10;        &lt;/Text&gt;&#10;    &lt;/Box&gt;&#10;&#10;    &lt;Box style={{ flex: 1, flexDirection: 'row', gap: 40, alignItems: 'stretch', paddingBottom: 30 }}&gt;&#10;        &lt;Box style={{ flex: 1.1, background: 'rgba(255,255,255,0.04)', borderRadius: 16, border: '1px solid rgba(255,255,255,0.08)', padding: 24, flexDirection: 'column', justifyContent: 'center', alignItems: 'center' }}&gt;&#10;            &lt;svg width='500' height='340' viewBox='0 0 500 340'&gt;&#10;                &lt;rect x='0' y='0' width='500' height='340' fill='transparent' /&gt;&#10;                {/* price area */}&#10;                &lt;path d='M40 280 L80 260 L120 240 L160 250 L200 210 L240 230 L280 180 L320 200 L360 160 L400 140 L440 120 L460 110' stroke='#6096E6' strokeWidth='3' fill='none' /&gt;&#10;                {/* ma60 */}&#10;                &lt;line x1='40' y1='200' x2='460' y2='200' stroke='#FFBA55' strokeWidth='2' strokeDasharray='6 4' /&gt;&#10;                &lt;text x='470' y='205' fill='#FFBA55' fontSize='14' fontFamily='微软雅黑'&gt;MA60&lt;/text&gt;&#10;                {/* buy arrows */}&#10;                &lt;path d='M120 240 L120 270' stroke='#56CA95' strokeWidth='2' markerEnd='url(#arrowG)' /&gt;&#10;                &lt;path d='M240 230 L240 260' stroke='#56CA95' strokeWidth='2' markerEnd='url(#arrowG)' /&gt;&#10;                &lt;path d='M360 160 L360 190' stroke='#56CA95' strokeWidth='2' markerEnd='url(#arrowG)' /&gt;&#10;                {/* sell arrows */}&#10;                &lt;path d='M200 210 L200 180' stroke='#EC5F74' strokeWidth='2' markerEnd='url(#arrowR)' /&gt;&#10;                &lt;path d='M320 200 L320 170' stroke='#EC5F74' strokeWidth='2' markerEnd='url(#arrowR)' /&gt;&#10;                &lt;path d='M440 120 L440 90' stroke='#EC5F74' strokeWidth='2' markerEnd='url(#arrowR)' /&gt;&#10;                &lt;defs&gt;&#10;                    &lt;marker id='arrowG' markerWidth='10' markerHeight='10' refX='5' refY='5' orient='auto'&gt;&#10;                        &lt;path d='M0 0 L10 5 L0 10 Z' fill='#56CA95' /&gt;&#10;                    &lt;/marker&gt;&#10;                    &lt;marker id='arrowR' markerWidth='10' markerHeight='10' refX='5' refY='5' orient='auto'&gt;&#10;                        &lt;path d='M0 0 L10 5 L0 10 Z' fill='#EC5F74' /&gt;&#10;                    &lt;/marker&gt;&#10;                &lt;/defs&gt;&#10;                &lt;text x='40' y='320' fill='#A8B3C8' fontSize='14' fontFamily='思源黑体 CN Normal'&gt;股价在 MA60 下方震荡，靠近均线压力位分批高抛&lt;/text&gt;&#10;                &lt;text x='40' y='30' fill='#FFFFFF' fontSize='16' fontFamily='微软雅黑'&gt;低吸高抛示意图&lt;/text&gt;&#10;            &lt;/svg&gt;&#10;        &lt;/Box&gt;&#10;&#10;        &lt;Box style={{ flex: 0.9, flexDirection: 'column', gap: 18, justifyContent: 'center' }}&gt;&#10;            {[&#10;                { title: '前提条件', text: '确认标的属于机构模型：硬科技核心股或成长龙头，基本面无恶化。', color: '#6096E6' },&#10;                { title: '买入区间', text: '股价运行至 60 日线下方，缩量回踩关键支撑，分批低吸。', color: '#56CA95' },&#10;                { title: '卖出区间', text: '反弹至 60 日线附近或上方，遇阻放量滞涨，高抛做 T。', color: '#EC5F74' },&#10;                { title: '纪律要点', text: '底仓保留、滚动操作；破位 60 日线且放量杀跌则止损。', color: '#FFBA55' },&#10;            ].map((item, idx) =&gt; (&#10;                &lt;Box key={idx} style={{ flexDirection: 'row', gap: 14, alignItems: 'flex-start' }}&gt;&#10;                    &lt;Box style={{ width: 8, height: 8, borderRadius: '50%', background: item.color, marginTop: 10 }} /&gt;&#10;                    &lt;Box style={{ flex: 1, flexDirection: 'column', gap: 4 }}&gt;&#10;                        &lt;Text style={{ fontSize: 21, fontWeight: 'bold', color: item.color, fontFamily: '微软雅黑' }}&gt;{item.title}&lt;/Text&gt;&#10;                        &lt;Text style={{ fontSize: 18, color: '#FFFFFF', fontFamily: '思源黑体 CN Normal', lineHeight: 1.5 }}&gt;{item.text}&lt;/Text&gt;&#10;                    &lt;/Box&gt;&#10;                &lt;/Box&gt;&#10;            ))}&#10;        &lt;/Box&gt;&#10;    &lt;/Box&gt;&#10;&#10;    &lt;Box style={{ height: 40, flexDirection: 'row', justifyContent: 'flex-end', alignItems: 'center' }}&gt;&#10;        &lt;Text style={{ fontSize: 14, color: '#A8B3C8', fontFamily: '思源黑体 CN Normal' }}&gt;07 / 11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矩形 16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F1423"/>
              </a:gs>
              <a:gs pos="100000">
                <a:srgbClr val="161B2E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169" name="圆角矩形 168"/>
          <p:cNvSpPr/>
          <p:nvPr/>
        </p:nvSpPr>
        <p:spPr>
          <a:xfrm>
            <a:off x="571500" y="390525"/>
            <a:ext cx="38100" cy="266700"/>
          </a:xfrm>
          <a:prstGeom prst="roundRect">
            <a:avLst>
              <a:gd name="adj" fmla="val 50000"/>
            </a:avLst>
          </a:prstGeom>
          <a:solidFill>
            <a:srgbClr val="6096E6"/>
          </a:solidFill>
        </p:spPr>
        <p:txBody>
          <a:bodyPr/>
          <a:p/>
        </p:txBody>
      </p:sp>
      <p:sp>
        <p:nvSpPr>
          <p:cNvPr id="170" name="文本框 169" descr="{&quot;isTemplate&quot;:true,&quot;type&quot;:&quot;text&quot;}"/>
          <p:cNvSpPr txBox="1"/>
          <p:nvPr/>
        </p:nvSpPr>
        <p:spPr>
          <a:xfrm>
            <a:off x="723900" y="323850"/>
            <a:ext cx="5019675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机构票：</a:t>
            </a:r>
            <a:r>
              <a:rPr lang="en-US" sz="255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 </a:t>
            </a:r>
            <a:r>
              <a:rPr lang="zh-CN" sz="255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日线下方低吸高抛做</a:t>
            </a:r>
            <a:r>
              <a:rPr lang="en-US" sz="255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</a:t>
            </a:r>
            <a:endParaRPr lang="en-US" sz="255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1" name="文本框 170" descr="{&quot;isTemplate&quot;:true,&quot;type&quot;:&quot;text&quot;}"/>
          <p:cNvSpPr txBox="1"/>
          <p:nvPr/>
        </p:nvSpPr>
        <p:spPr>
          <a:xfrm>
            <a:off x="723900" y="809625"/>
            <a:ext cx="108966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以稳为主，不追高，用均线锚定买卖区间</a:t>
            </a:r>
            <a:endParaRPr lang="zh-CN" sz="13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72" name="圆角矩形 171"/>
          <p:cNvSpPr/>
          <p:nvPr/>
        </p:nvSpPr>
        <p:spPr>
          <a:xfrm>
            <a:off x="571500" y="1143000"/>
            <a:ext cx="5867400" cy="4857750"/>
          </a:xfrm>
          <a:prstGeom prst="roundRect">
            <a:avLst>
              <a:gd name="adj" fmla="val 3137"/>
            </a:avLst>
          </a:prstGeom>
          <a:solidFill>
            <a:srgbClr val="FFFFFF">
              <a:alpha val="4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  <p:txBody>
          <a:bodyPr/>
          <a:p/>
        </p:txBody>
      </p:sp>
      <p:pic>
        <p:nvPicPr>
          <p:cNvPr id="173" name="图片 17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3950" y="1952625"/>
            <a:ext cx="4762500" cy="3238500"/>
          </a:xfrm>
          <a:prstGeom prst="rect">
            <a:avLst/>
          </a:prstGeom>
        </p:spPr>
      </p:pic>
      <p:sp>
        <p:nvSpPr>
          <p:cNvPr id="174" name="任意多边形 173"/>
          <p:cNvSpPr/>
          <p:nvPr/>
        </p:nvSpPr>
        <p:spPr>
          <a:xfrm>
            <a:off x="6819900" y="2057400"/>
            <a:ext cx="76200" cy="76200"/>
          </a:xfrm>
          <a:custGeom>
            <a:avLst/>
            <a:gdLst/>
            <a:ahLst/>
            <a:cxnLst/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6096E6"/>
          </a:solidFill>
        </p:spPr>
        <p:txBody>
          <a:bodyPr/>
          <a:p/>
        </p:txBody>
      </p:sp>
      <p:sp>
        <p:nvSpPr>
          <p:cNvPr id="175" name="文本框 174" descr="{&quot;isTemplate&quot;:true,&quot;type&quot;:&quot;text&quot;}"/>
          <p:cNvSpPr txBox="1"/>
          <p:nvPr/>
        </p:nvSpPr>
        <p:spPr>
          <a:xfrm>
            <a:off x="7029450" y="1962150"/>
            <a:ext cx="4591050" cy="2476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6096E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前提条件</a:t>
            </a:r>
            <a:endParaRPr lang="zh-CN" sz="1575" b="1">
              <a:solidFill>
                <a:srgbClr val="6096E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6" name="文本框 175" descr="{&quot;isTemplate&quot;:true,&quot;type&quot;:&quot;text&quot;}"/>
          <p:cNvSpPr txBox="1"/>
          <p:nvPr/>
        </p:nvSpPr>
        <p:spPr>
          <a:xfrm>
            <a:off x="7029450" y="2247900"/>
            <a:ext cx="4591050" cy="6191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确认标的属于机构模型：硬科技核心股或成长龙头，基本面无恶化。</a:t>
            </a:r>
            <a:endParaRPr lang="zh-CN" sz="135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77" name="任意多边形 176"/>
          <p:cNvSpPr/>
          <p:nvPr/>
        </p:nvSpPr>
        <p:spPr>
          <a:xfrm>
            <a:off x="6819900" y="3133725"/>
            <a:ext cx="76200" cy="76200"/>
          </a:xfrm>
          <a:custGeom>
            <a:avLst/>
            <a:gdLst/>
            <a:ahLst/>
            <a:cxnLst/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56CA95"/>
          </a:solidFill>
        </p:spPr>
        <p:txBody>
          <a:bodyPr/>
          <a:p/>
        </p:txBody>
      </p:sp>
      <p:sp>
        <p:nvSpPr>
          <p:cNvPr id="178" name="文本框 177" descr="{&quot;isTemplate&quot;:true,&quot;type&quot;:&quot;text&quot;}"/>
          <p:cNvSpPr txBox="1"/>
          <p:nvPr/>
        </p:nvSpPr>
        <p:spPr>
          <a:xfrm>
            <a:off x="7029450" y="3038475"/>
            <a:ext cx="4591050" cy="2476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56CA9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买入区间</a:t>
            </a:r>
            <a:endParaRPr lang="zh-CN" sz="1575" b="1">
              <a:solidFill>
                <a:srgbClr val="56CA9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9" name="文本框 178" descr="{&quot;isTemplate&quot;:true,&quot;type&quot;:&quot;text&quot;}"/>
          <p:cNvSpPr txBox="1"/>
          <p:nvPr/>
        </p:nvSpPr>
        <p:spPr>
          <a:xfrm>
            <a:off x="7029450" y="3324225"/>
            <a:ext cx="4591050" cy="3143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股价运行至</a:t>
            </a:r>
            <a:r>
              <a:rPr lang="en-US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60 </a:t>
            </a: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日线下方，缩量回踩关键支撑，分批低吸。</a:t>
            </a:r>
            <a:endParaRPr lang="zh-CN" sz="135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80" name="任意多边形 179"/>
          <p:cNvSpPr/>
          <p:nvPr/>
        </p:nvSpPr>
        <p:spPr>
          <a:xfrm>
            <a:off x="6819900" y="3905250"/>
            <a:ext cx="76200" cy="76200"/>
          </a:xfrm>
          <a:custGeom>
            <a:avLst/>
            <a:gdLst/>
            <a:ahLst/>
            <a:cxnLst/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EC5F74"/>
          </a:solidFill>
        </p:spPr>
        <p:txBody>
          <a:bodyPr/>
          <a:p/>
        </p:txBody>
      </p:sp>
      <p:sp>
        <p:nvSpPr>
          <p:cNvPr id="181" name="文本框 180" descr="{&quot;isTemplate&quot;:true,&quot;type&quot;:&quot;text&quot;}"/>
          <p:cNvSpPr txBox="1"/>
          <p:nvPr/>
        </p:nvSpPr>
        <p:spPr>
          <a:xfrm>
            <a:off x="7029450" y="3810000"/>
            <a:ext cx="4591050" cy="2476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EC5F7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卖出区间</a:t>
            </a:r>
            <a:endParaRPr lang="zh-CN" sz="1575" b="1">
              <a:solidFill>
                <a:srgbClr val="EC5F7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2" name="文本框 181" descr="{&quot;isTemplate&quot;:true,&quot;type&quot;:&quot;text&quot;}"/>
          <p:cNvSpPr txBox="1"/>
          <p:nvPr/>
        </p:nvSpPr>
        <p:spPr>
          <a:xfrm>
            <a:off x="7029450" y="4095750"/>
            <a:ext cx="4591050" cy="3143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反弹至</a:t>
            </a:r>
            <a:r>
              <a:rPr lang="en-US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60 </a:t>
            </a: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日线附近或上方，遇阻放量滞涨，高抛做</a:t>
            </a:r>
            <a:r>
              <a:rPr lang="en-US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T</a:t>
            </a: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。</a:t>
            </a:r>
            <a:endParaRPr lang="zh-CN" sz="135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83" name="任意多边形 182"/>
          <p:cNvSpPr/>
          <p:nvPr/>
        </p:nvSpPr>
        <p:spPr>
          <a:xfrm>
            <a:off x="6819900" y="4676775"/>
            <a:ext cx="76200" cy="76200"/>
          </a:xfrm>
          <a:custGeom>
            <a:avLst/>
            <a:gdLst/>
            <a:ahLst/>
            <a:cxnLst/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FFBA55"/>
          </a:solidFill>
        </p:spPr>
        <p:txBody>
          <a:bodyPr/>
          <a:p/>
        </p:txBody>
      </p:sp>
      <p:sp>
        <p:nvSpPr>
          <p:cNvPr id="184" name="文本框 183" descr="{&quot;isTemplate&quot;:true,&quot;type&quot;:&quot;text&quot;}"/>
          <p:cNvSpPr txBox="1"/>
          <p:nvPr/>
        </p:nvSpPr>
        <p:spPr>
          <a:xfrm>
            <a:off x="7029450" y="4581525"/>
            <a:ext cx="4591050" cy="2476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FFBA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纪律要点</a:t>
            </a:r>
            <a:endParaRPr lang="zh-CN" sz="1575" b="1">
              <a:solidFill>
                <a:srgbClr val="FFBA5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5" name="文本框 184" descr="{&quot;isTemplate&quot;:true,&quot;type&quot;:&quot;text&quot;}"/>
          <p:cNvSpPr txBox="1"/>
          <p:nvPr/>
        </p:nvSpPr>
        <p:spPr>
          <a:xfrm>
            <a:off x="7029450" y="4867275"/>
            <a:ext cx="4591050" cy="3143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底仓保留、滚动操作；破位</a:t>
            </a:r>
            <a:r>
              <a:rPr lang="en-US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60 </a:t>
            </a: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日线且放量杀跌则止损。</a:t>
            </a:r>
            <a:endParaRPr lang="zh-CN" sz="135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86" name="文本框 185" descr="{&quot;isTemplate&quot;:true,&quot;type&quot;:&quot;text&quot;}"/>
          <p:cNvSpPr txBox="1"/>
          <p:nvPr/>
        </p:nvSpPr>
        <p:spPr>
          <a:xfrm>
            <a:off x="11191875" y="6400800"/>
            <a:ext cx="42862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07 / 11</a:t>
            </a:r>
            <a:endParaRPr lang="en-US" sz="10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7" name="" descr="&lt;Slide style={{&#10;    width: 1280,&#10;    height: 720,&#10;    padding: '20px 60px',&#10;    background: 'linear-gradient(135deg, #0F1423 0%, #161B2E 100%)',&#10;    flexDirection: 'column',&#10;    overflow: 'hidden',&#10;}}&gt;&#10;    &lt;Box style={{ height: 100, flexDirection: 'column', justifyContent: 'center', gap: 10 }}&gt;&#10;        &lt;Box style={{ flexDirection: 'row', alignItems: 'center', gap: 12 }}&gt;&#10;            &lt;Box style={{ width: 4, height: 28, background: '#EC5F74', borderRadius: 2 }} /&gt;&#10;            &lt;Text style={{ fontSize: 34, fontWeight: 'bold', color: '#FFFFFF', fontFamily: '微软雅黑' }}&gt;游资票：5 日线附近潜伏，爆量确认&lt;/Text&gt;&#10;        &lt;/Box&gt;&#10;        &lt;Text style={{ fontSize: 18, color: '#A8B3C8', fontFamily: '思源黑体 CN Normal', marginLeft: 16 }}&gt;&#10;            快进快出，只吃“情绪启动 + 量能放大”这一段&#10;        &lt;/Text&gt;&#10;    &lt;/Box&gt;&#10;&#10;    &lt;Box style={{ flex: 1, flexDirection: 'row', gap: 40, alignItems: 'stretch', paddingBottom: 30 }}&gt;&#10;        &lt;Box style={{ flex: 1.1, background: 'rgba(255,255,255,0.04)', borderRadius: 16, border: '1px solid rgba(255,255,255,0.08)', padding: 24, flexDirection: 'column', justifyContent: 'center', alignItems: 'center' }}&gt;&#10;            &lt;svg width='500' height='340' viewBox='0 0 500 340'&gt;&#10;                &lt;rect x='0' y='0' width='500' height='340' fill='transparent' /&gt;&#10;                {/* price line with spike */}&#10;                &lt;path d='M40 260 L80 255 L120 250 L160 245 L200 240 L240 235 L280 230 L320 150 L360 120 L400 140 L440 135' stroke='#EC5F74' strokeWidth='3' fill='none' /&gt;&#10;                {/* ma5 */}&#10;                &lt;path d='M40 265 L80 258 L120 253 L160 248 L200 243 L240 238 L280 233 L320 210 L360 180 L400 150 L440 145' stroke='#6096E6' strokeWidth='2' strokeDasharray='5 3' fill='none' /&gt;&#10;                &lt;text x='450' y='150' fill='#6096E6' fontSize='14' fontFamily='微软雅黑'&gt;MA5&lt;/text&gt;&#10;                {/* volume bars */}&#10;                {[80, 120, 160, 200, 240, 280, 320, 360, 400, 440].map((x, i) =&gt; (&#10;                    &lt;rect key={i} x={x - 12} y={i === 7 ? 200 : 280 - (i === 7 ? 80 : 20 + i * 2)} width={20} height={i === 7 ? 80 : 20 + i * 2} fill={i === 7 ? '#EC5F74' : '#47526A'} opacity={i === 7 ? 1 : 0.5} /&gt;&#10;                ))}&#10;                {/*潜伏区*/}&#10;                &lt;rect x='150' y='225' width='120' height='35' rx='6' fill='rgba(86,202,149,0.15)' stroke='#56CA95' strokeWidth='1' /&gt;&#10;                &lt;text x='170' y='248' fill='#56CA95' fontSize='14' fontFamily='微软雅黑'&gt;5日线附近潜伏&lt;/text&gt;&#10;                {/*爆量*/}&#10;                &lt;text x='310' y='190' fill='#EC5F74' fontSize='14' fontFamily='微软雅黑'&gt;爆量启动&lt;/text&gt;&#10;                &lt;text x='40' y='30' fill='#FFFFFF' fontSize='16' fontFamily='微软雅黑'&gt;爆量突破示意图&lt;/text&gt;&#10;            &lt;/svg&gt;&#10;        &lt;/Box&gt;&#10;&#10;        &lt;Box style={{ flex: 0.9, flexDirection: 'column', gap: 18, justifyContent: 'center' }}&gt;&#10;            {[&#10;                { title: '选股前提', text: '题材新鲜、流通盘小、近期出现过涨停或连板，股性激活。', color: '#EC5F74' },&#10;                { title: '买点位置', text: '股价回踩 5 日线附近，缩量企稳，不追高、不追板。', color: '#56CA95' },&#10;                { title: '确认信号', text: '次日或隔日放量突破、分时走强，即为加仓/持仓确认。', color: '#6096E6' },&#10;                { title: '离场纪律', text: '跌破 5 日线或爆量滞涨即走；博弈失败不补仓、不恋战。', color: '#FFBA55' },&#10;            ].map((item, idx) =&gt; (&#10;                &lt;Box key={idx} style={{ flexDirection: 'row', gap: 14, alignItems: 'flex-start' }}&gt;&#10;                    &lt;Box style={{ width: 8, height: 8, borderRadius: '50%', background: item.color, marginTop: 10 }} /&gt;&#10;                    &lt;Box style={{ flex: 1, flexDirection: 'column', gap: 4 }}&gt;&#10;                        &lt;Text style={{ fontSize: 21, fontWeight: 'bold', color: item.color, fontFamily: '微软雅黑' }}&gt;{item.title}&lt;/Text&gt;&#10;                        &lt;Text style={{ fontSize: 18, color: '#FFFFFF', fontFamily: '思源黑体 CN Normal', lineHeight: 1.5 }}&gt;{item.text}&lt;/Text&gt;&#10;                    &lt;/Box&gt;&#10;                &lt;/Box&gt;&#10;            ))}&#10;        &lt;/Box&gt;&#10;    &lt;/Box&gt;&#10;&#10;    &lt;Box style={{ height: 40, flexDirection: 'row', justifyContent: 'flex-end', alignItems: 'center' }}&gt;&#10;        &lt;Text style={{ fontSize: 14, color: '#A8B3C8', fontFamily: '思源黑体 CN Normal' }}&gt;08 / 11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矩形 18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F1423"/>
              </a:gs>
              <a:gs pos="100000">
                <a:srgbClr val="161B2E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189" name="圆角矩形 188"/>
          <p:cNvSpPr/>
          <p:nvPr/>
        </p:nvSpPr>
        <p:spPr>
          <a:xfrm>
            <a:off x="571500" y="390525"/>
            <a:ext cx="38100" cy="266700"/>
          </a:xfrm>
          <a:prstGeom prst="roundRect">
            <a:avLst>
              <a:gd name="adj" fmla="val 50000"/>
            </a:avLst>
          </a:prstGeom>
          <a:solidFill>
            <a:srgbClr val="EC5F74"/>
          </a:solidFill>
        </p:spPr>
        <p:txBody>
          <a:bodyPr/>
          <a:p/>
        </p:txBody>
      </p:sp>
      <p:sp>
        <p:nvSpPr>
          <p:cNvPr id="190" name="文本框 189" descr="{&quot;isTemplate&quot;:true,&quot;type&quot;:&quot;text&quot;}"/>
          <p:cNvSpPr txBox="1"/>
          <p:nvPr/>
        </p:nvSpPr>
        <p:spPr>
          <a:xfrm>
            <a:off x="723900" y="323850"/>
            <a:ext cx="516255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游资票：</a:t>
            </a:r>
            <a:r>
              <a:rPr lang="en-US" sz="255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 </a:t>
            </a:r>
            <a:r>
              <a:rPr lang="zh-CN" sz="255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日线附近潜伏，爆量确认</a:t>
            </a:r>
            <a:endParaRPr lang="zh-CN" sz="255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1" name="文本框 190" descr="{&quot;isTemplate&quot;:true,&quot;type&quot;:&quot;text&quot;}"/>
          <p:cNvSpPr txBox="1"/>
          <p:nvPr/>
        </p:nvSpPr>
        <p:spPr>
          <a:xfrm>
            <a:off x="723900" y="809625"/>
            <a:ext cx="108966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快进快出，只吃“情绪启动</a:t>
            </a:r>
            <a:r>
              <a:rPr lang="en-US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+ </a:t>
            </a: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量能放大”这一段</a:t>
            </a:r>
            <a:endParaRPr lang="zh-CN" sz="13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92" name="圆角矩形 191"/>
          <p:cNvSpPr/>
          <p:nvPr/>
        </p:nvSpPr>
        <p:spPr>
          <a:xfrm>
            <a:off x="571500" y="1143000"/>
            <a:ext cx="5867400" cy="4857750"/>
          </a:xfrm>
          <a:prstGeom prst="roundRect">
            <a:avLst>
              <a:gd name="adj" fmla="val 3137"/>
            </a:avLst>
          </a:prstGeom>
          <a:solidFill>
            <a:srgbClr val="FFFFFF">
              <a:alpha val="4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  <p:txBody>
          <a:bodyPr/>
          <a:p/>
        </p:txBody>
      </p:sp>
      <p:pic>
        <p:nvPicPr>
          <p:cNvPr id="193" name="图片 19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3950" y="1952625"/>
            <a:ext cx="4762500" cy="3238500"/>
          </a:xfrm>
          <a:prstGeom prst="rect">
            <a:avLst/>
          </a:prstGeom>
        </p:spPr>
      </p:pic>
      <p:sp>
        <p:nvSpPr>
          <p:cNvPr id="194" name="任意多边形 193"/>
          <p:cNvSpPr/>
          <p:nvPr/>
        </p:nvSpPr>
        <p:spPr>
          <a:xfrm>
            <a:off x="6819900" y="2209800"/>
            <a:ext cx="76200" cy="76200"/>
          </a:xfrm>
          <a:custGeom>
            <a:avLst/>
            <a:gdLst/>
            <a:ahLst/>
            <a:cxnLst/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EC5F74"/>
          </a:solidFill>
        </p:spPr>
        <p:txBody>
          <a:bodyPr/>
          <a:p/>
        </p:txBody>
      </p:sp>
      <p:sp>
        <p:nvSpPr>
          <p:cNvPr id="195" name="文本框 194" descr="{&quot;isTemplate&quot;:true,&quot;type&quot;:&quot;text&quot;}"/>
          <p:cNvSpPr txBox="1"/>
          <p:nvPr/>
        </p:nvSpPr>
        <p:spPr>
          <a:xfrm>
            <a:off x="7029450" y="2114550"/>
            <a:ext cx="4591050" cy="2476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EC5F7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选股前提</a:t>
            </a:r>
            <a:endParaRPr lang="zh-CN" sz="1575" b="1">
              <a:solidFill>
                <a:srgbClr val="EC5F7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6" name="文本框 195" descr="{&quot;isTemplate&quot;:true,&quot;type&quot;:&quot;text&quot;}"/>
          <p:cNvSpPr txBox="1"/>
          <p:nvPr/>
        </p:nvSpPr>
        <p:spPr>
          <a:xfrm>
            <a:off x="7029450" y="2400300"/>
            <a:ext cx="4591050" cy="3143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题材新鲜、流通盘小、近期出现过涨停或连板，股性激活。</a:t>
            </a:r>
            <a:endParaRPr lang="zh-CN" sz="135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97" name="任意多边形 196"/>
          <p:cNvSpPr/>
          <p:nvPr/>
        </p:nvSpPr>
        <p:spPr>
          <a:xfrm>
            <a:off x="6819900" y="2981325"/>
            <a:ext cx="76200" cy="76200"/>
          </a:xfrm>
          <a:custGeom>
            <a:avLst/>
            <a:gdLst/>
            <a:ahLst/>
            <a:cxnLst/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56CA95"/>
          </a:solidFill>
        </p:spPr>
        <p:txBody>
          <a:bodyPr/>
          <a:p/>
        </p:txBody>
      </p:sp>
      <p:sp>
        <p:nvSpPr>
          <p:cNvPr id="198" name="文本框 197" descr="{&quot;isTemplate&quot;:true,&quot;type&quot;:&quot;text&quot;}"/>
          <p:cNvSpPr txBox="1"/>
          <p:nvPr/>
        </p:nvSpPr>
        <p:spPr>
          <a:xfrm>
            <a:off x="7029450" y="2886075"/>
            <a:ext cx="4591050" cy="2476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56CA9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买点位置</a:t>
            </a:r>
            <a:endParaRPr lang="zh-CN" sz="1575" b="1">
              <a:solidFill>
                <a:srgbClr val="56CA9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9" name="文本框 198" descr="{&quot;isTemplate&quot;:true,&quot;type&quot;:&quot;text&quot;}"/>
          <p:cNvSpPr txBox="1"/>
          <p:nvPr/>
        </p:nvSpPr>
        <p:spPr>
          <a:xfrm>
            <a:off x="7029450" y="3171825"/>
            <a:ext cx="4591050" cy="3143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股价回踩</a:t>
            </a:r>
            <a:r>
              <a:rPr lang="en-US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5 </a:t>
            </a: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日线附近，缩量企稳，不追高、不追板。</a:t>
            </a:r>
            <a:endParaRPr lang="zh-CN" sz="135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00" name="任意多边形 199"/>
          <p:cNvSpPr/>
          <p:nvPr/>
        </p:nvSpPr>
        <p:spPr>
          <a:xfrm>
            <a:off x="6819900" y="3752850"/>
            <a:ext cx="76200" cy="76200"/>
          </a:xfrm>
          <a:custGeom>
            <a:avLst/>
            <a:gdLst/>
            <a:ahLst/>
            <a:cxnLst/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6096E6"/>
          </a:solidFill>
        </p:spPr>
        <p:txBody>
          <a:bodyPr/>
          <a:p/>
        </p:txBody>
      </p:sp>
      <p:sp>
        <p:nvSpPr>
          <p:cNvPr id="201" name="文本框 200" descr="{&quot;isTemplate&quot;:true,&quot;type&quot;:&quot;text&quot;}"/>
          <p:cNvSpPr txBox="1"/>
          <p:nvPr/>
        </p:nvSpPr>
        <p:spPr>
          <a:xfrm>
            <a:off x="7029450" y="3657600"/>
            <a:ext cx="4591050" cy="2476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6096E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确认信号</a:t>
            </a:r>
            <a:endParaRPr lang="zh-CN" sz="1575" b="1">
              <a:solidFill>
                <a:srgbClr val="6096E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2" name="文本框 201" descr="{&quot;isTemplate&quot;:true,&quot;type&quot;:&quot;text&quot;}"/>
          <p:cNvSpPr txBox="1"/>
          <p:nvPr/>
        </p:nvSpPr>
        <p:spPr>
          <a:xfrm>
            <a:off x="7029450" y="3943350"/>
            <a:ext cx="4591050" cy="3143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次日或隔日放量突破、分时走强，即为加仓</a:t>
            </a:r>
            <a:r>
              <a:rPr lang="en-US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持仓确认。</a:t>
            </a:r>
            <a:endParaRPr lang="zh-CN" sz="135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03" name="任意多边形 202"/>
          <p:cNvSpPr/>
          <p:nvPr/>
        </p:nvSpPr>
        <p:spPr>
          <a:xfrm>
            <a:off x="6819900" y="4524375"/>
            <a:ext cx="76200" cy="76200"/>
          </a:xfrm>
          <a:custGeom>
            <a:avLst/>
            <a:gdLst/>
            <a:ahLst/>
            <a:cxnLst/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FFBA55"/>
          </a:solidFill>
        </p:spPr>
        <p:txBody>
          <a:bodyPr/>
          <a:p/>
        </p:txBody>
      </p:sp>
      <p:sp>
        <p:nvSpPr>
          <p:cNvPr id="204" name="文本框 203" descr="{&quot;isTemplate&quot;:true,&quot;type&quot;:&quot;text&quot;}"/>
          <p:cNvSpPr txBox="1"/>
          <p:nvPr/>
        </p:nvSpPr>
        <p:spPr>
          <a:xfrm>
            <a:off x="7029450" y="4429125"/>
            <a:ext cx="4591050" cy="2476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FFBA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离场纪律</a:t>
            </a:r>
            <a:endParaRPr lang="zh-CN" sz="1575" b="1">
              <a:solidFill>
                <a:srgbClr val="FFBA5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5" name="文本框 204" descr="{&quot;isTemplate&quot;:true,&quot;type&quot;:&quot;text&quot;}"/>
          <p:cNvSpPr txBox="1"/>
          <p:nvPr/>
        </p:nvSpPr>
        <p:spPr>
          <a:xfrm>
            <a:off x="7029450" y="4714875"/>
            <a:ext cx="4591050" cy="3143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跌破</a:t>
            </a:r>
            <a:r>
              <a:rPr lang="en-US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5 </a:t>
            </a:r>
            <a:r>
              <a:rPr lang="zh-CN" sz="135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日线或爆量滞涨即走；博弈失败不补仓、不恋战。</a:t>
            </a:r>
            <a:endParaRPr lang="zh-CN" sz="135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06" name="文本框 205" descr="{&quot;isTemplate&quot;:true,&quot;type&quot;:&quot;text&quot;}"/>
          <p:cNvSpPr txBox="1"/>
          <p:nvPr/>
        </p:nvSpPr>
        <p:spPr>
          <a:xfrm>
            <a:off x="11191875" y="6400800"/>
            <a:ext cx="42862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08 / 11</a:t>
            </a:r>
            <a:endParaRPr lang="en-US" sz="10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" name="" descr="&lt;Slide style={{&#10;    width: 1280,&#10;    height: 720,&#10;    padding: '20px 60px',&#10;    background: 'linear-gradient(135deg, #0F1423 0%, #161B2E 100%)',&#10;    flexDirection: 'column',&#10;    overflow: 'hidden',&#10;}}&gt;&#10;    &lt;Box style={{ height: 100, flexDirection: 'column', justifyContent: 'center', gap: 10 }}&gt;&#10;        &lt;Box style={{ flexDirection: 'row', alignItems: 'center', gap: 12 }}&gt;&#10;            &lt;Box style={{ width: 4, height: 28, background: '#56CA95', borderRadius: 2 }} /&gt;&#10;            &lt;Text style={{ fontSize: 34, fontWeight: 'bold', color: '#FFFFFF', fontFamily: '微软雅黑' }}&gt;经传爆量模型：五步优化细节&lt;/Text&gt;&#10;        &lt;/Box&gt;&#10;        &lt;Text style={{ fontSize: 18, color: '#A8B3C8', fontFamily: '思源黑体 CN Normal', marginLeft: 16 }}&gt;&#10;            信号 → 席位 → 回踩 → 预警 → 仓位，缺一不可&#10;        &lt;/Text&gt;&#10;    &lt;/Box&gt;&#10;&#10;    &lt;Box style={{ flex: 1, flexDirection: 'row', gap: 20, alignItems: 'stretch', paddingBottom: 30 }}&gt;&#10;        {[&#10;            { step: '01', title: '紫旗/涨停信号', desc: '底部首板或紫旗出现，代表资金开始异动，纳入观察池。', color: '#EC5F74', icon: 'flag' },&#10;            { step: '02', title: 'B点 + 席位确认', desc: '经传 B 点买入信号出现，叠加机构/游资席位净买入，提高胜率。', color: '#6096E6', icon: 'user-check' },&#10;            { step: '03', title: '回踩金叉低吸', desc: '涨停后不追高，等待回踩 5 日线或捕捞金叉，再分批低吸。', color: '#56CA95', icon: 'chart-line' },&#10;            { step: '04', title: '预警自动提醒', desc: '把候选股加入经传预警，B点/爆量/金叉触发后只做决策，不盯盘。', color: '#FFBA55', icon: 'bell' },&#10;            { step: '05', title: '仓位独立管理', desc: '每只票独立仓位，做错不补仓、不摊平；单票仓位上限按纪律执行。', color: '#EC5F74', icon: 'balance-scale' },&#10;        ].map((item, idx) =&gt; (&#10;            &lt;Box key={idx} style={{&#10;                flex: 1,&#10;                background: 'rgba(255,255,255,0.05)',&#10;                borderRadius: 14,&#10;                border: `1px solid ${item.color}33`,&#10;                padding: '22px 18px',&#10;                flexDirection: 'column',&#10;                gap: 12,&#10;            }}&gt;&#10;                &lt;Box style={{ flexDirection: 'row', alignItems: 'center', justifyContent: 'space-between' }}&gt;&#10;                    &lt;Text style={{ fontSize: 24, fontWeight: 'bold', color: item.color, fontFamily: '微软雅黑' }}&gt;{item.step}&lt;/Text&gt;&#10;                    &lt;FAIcon name={item.icon} style={{ fill: item.color, width: 26, height: 26 }} /&gt;&#10;                &lt;/Box&gt;&#10;                &lt;Text style={{ fontSize: 20, fontWeight: 'bold', color: '#FFFFFF', fontFamily: '微软雅黑', lineHeight: 1.3 }}&gt;{item.title}&lt;/Text&gt;&#10;                &lt;Text style={{ fontSize: 16, color: '#A8B3C8', fontFamily: '思源黑体 CN Normal', lineHeight: 1.5 }}&gt;{item.desc}&lt;/Text&gt;&#10;            &lt;/Box&gt;&#10;        ))}&#10;    &lt;/Box&gt;&#10;&#10;    &lt;Box style={{ height: 40, flexDirection: 'row', justifyContent: 'flex-end', alignItems: 'center' }}&gt;&#10;        &lt;Text style={{ fontSize: 14, color: '#A8B3C8', fontFamily: '思源黑体 CN Normal' }}&gt;10 / 11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F1423"/>
              </a:gs>
              <a:gs pos="100000">
                <a:srgbClr val="161B2E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19" name="圆角矩形 18"/>
          <p:cNvSpPr/>
          <p:nvPr/>
        </p:nvSpPr>
        <p:spPr>
          <a:xfrm>
            <a:off x="571500" y="390525"/>
            <a:ext cx="38100" cy="266700"/>
          </a:xfrm>
          <a:prstGeom prst="roundRect">
            <a:avLst>
              <a:gd name="adj" fmla="val 50000"/>
            </a:avLst>
          </a:prstGeom>
          <a:solidFill>
            <a:srgbClr val="56CA95"/>
          </a:solidFill>
        </p:spPr>
        <p:txBody>
          <a:bodyPr/>
          <a:p/>
        </p:txBody>
      </p:sp>
      <p:sp>
        <p:nvSpPr>
          <p:cNvPr id="20" name="文本框 19" descr="{&quot;isTemplate&quot;:true,&quot;type&quot;:&quot;text&quot;}"/>
          <p:cNvSpPr txBox="1"/>
          <p:nvPr/>
        </p:nvSpPr>
        <p:spPr>
          <a:xfrm>
            <a:off x="723900" y="323850"/>
            <a:ext cx="421005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经传爆量模型：五步优化细节</a:t>
            </a:r>
            <a:endParaRPr lang="zh-CN" sz="255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 descr="{&quot;isTemplate&quot;:true,&quot;type&quot;:&quot;text&quot;}"/>
          <p:cNvSpPr txBox="1"/>
          <p:nvPr/>
        </p:nvSpPr>
        <p:spPr>
          <a:xfrm>
            <a:off x="723900" y="809625"/>
            <a:ext cx="108966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信号</a:t>
            </a:r>
            <a:r>
              <a:rPr lang="en-US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→ </a:t>
            </a: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席位</a:t>
            </a:r>
            <a:r>
              <a:rPr lang="en-US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→ </a:t>
            </a: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回踩</a:t>
            </a:r>
            <a:r>
              <a:rPr lang="en-US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→ </a:t>
            </a: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预警</a:t>
            </a:r>
            <a:r>
              <a:rPr lang="en-US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→ </a:t>
            </a: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仓位，缺一不可</a:t>
            </a:r>
            <a:endParaRPr lang="zh-CN" sz="13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571500" y="1143000"/>
            <a:ext cx="2057400" cy="4857750"/>
          </a:xfrm>
          <a:prstGeom prst="roundRect">
            <a:avLst>
              <a:gd name="adj" fmla="val 6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EC5F74">
                <a:alpha val="2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文本框 22" descr="{&quot;isTemplate&quot;:true,&quot;type&quot;:&quot;text&quot;}"/>
          <p:cNvSpPr txBox="1"/>
          <p:nvPr/>
        </p:nvSpPr>
        <p:spPr>
          <a:xfrm>
            <a:off x="742950" y="1352550"/>
            <a:ext cx="295275" cy="2762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EC5F7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en-US" sz="1800" b="1">
              <a:solidFill>
                <a:srgbClr val="EC5F7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09800" y="1371600"/>
            <a:ext cx="247650" cy="247650"/>
          </a:xfrm>
          <a:prstGeom prst="rect">
            <a:avLst/>
          </a:prstGeom>
        </p:spPr>
      </p:pic>
      <p:sp>
        <p:nvSpPr>
          <p:cNvPr id="25" name="文本框 24" descr="{&quot;isTemplate&quot;:true,&quot;type&quot;:&quot;text&quot;}"/>
          <p:cNvSpPr txBox="1"/>
          <p:nvPr/>
        </p:nvSpPr>
        <p:spPr>
          <a:xfrm>
            <a:off x="742950" y="1743075"/>
            <a:ext cx="1714500" cy="3048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紫旗</a:t>
            </a:r>
            <a:r>
              <a:rPr lang="en-US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涨停信号</a:t>
            </a:r>
            <a:endParaRPr lang="zh-CN"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 descr="{&quot;isTemplate&quot;:true,&quot;type&quot;:&quot;text&quot;}"/>
          <p:cNvSpPr txBox="1"/>
          <p:nvPr/>
        </p:nvSpPr>
        <p:spPr>
          <a:xfrm>
            <a:off x="742950" y="2162175"/>
            <a:ext cx="1714500" cy="828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底部首板或紫旗出现，代表资金开始异动，纳入观察池。</a:t>
            </a:r>
            <a:endParaRPr lang="zh-CN" sz="120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2819400" y="1143000"/>
            <a:ext cx="2057400" cy="4857750"/>
          </a:xfrm>
          <a:prstGeom prst="roundRect">
            <a:avLst>
              <a:gd name="adj" fmla="val 6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6096E6">
                <a:alpha val="2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8" name="文本框 27" descr="{&quot;isTemplate&quot;:true,&quot;type&quot;:&quot;text&quot;}"/>
          <p:cNvSpPr txBox="1"/>
          <p:nvPr/>
        </p:nvSpPr>
        <p:spPr>
          <a:xfrm>
            <a:off x="2990850" y="1352550"/>
            <a:ext cx="295275" cy="2762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6096E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en-US" sz="1800" b="1">
              <a:solidFill>
                <a:srgbClr val="6096E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57700" y="1371600"/>
            <a:ext cx="247650" cy="247650"/>
          </a:xfrm>
          <a:prstGeom prst="rect">
            <a:avLst/>
          </a:prstGeom>
        </p:spPr>
      </p:pic>
      <p:sp>
        <p:nvSpPr>
          <p:cNvPr id="30" name="文本框 29" descr="{&quot;isTemplate&quot;:true,&quot;type&quot;:&quot;text&quot;}"/>
          <p:cNvSpPr txBox="1"/>
          <p:nvPr/>
        </p:nvSpPr>
        <p:spPr>
          <a:xfrm>
            <a:off x="2990850" y="1743075"/>
            <a:ext cx="1714500" cy="3048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r>
              <a:rPr lang="en-US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+ </a:t>
            </a: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席位确认</a:t>
            </a:r>
            <a:endParaRPr lang="zh-CN"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 descr="{&quot;isTemplate&quot;:true,&quot;type&quot;:&quot;text&quot;}"/>
          <p:cNvSpPr txBox="1"/>
          <p:nvPr/>
        </p:nvSpPr>
        <p:spPr>
          <a:xfrm>
            <a:off x="2990850" y="2162175"/>
            <a:ext cx="1714500" cy="828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经传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B 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点买入信号出现，叠加机构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游资席位净买入，提高胜率。</a:t>
            </a:r>
            <a:endParaRPr lang="zh-CN" sz="120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32" name="圆角矩形 31"/>
          <p:cNvSpPr/>
          <p:nvPr/>
        </p:nvSpPr>
        <p:spPr>
          <a:xfrm>
            <a:off x="5067300" y="1143000"/>
            <a:ext cx="2057400" cy="4857750"/>
          </a:xfrm>
          <a:prstGeom prst="roundRect">
            <a:avLst>
              <a:gd name="adj" fmla="val 6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56CA95">
                <a:alpha val="2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文本框 32" descr="{&quot;isTemplate&quot;:true,&quot;type&quot;:&quot;text&quot;}"/>
          <p:cNvSpPr txBox="1"/>
          <p:nvPr/>
        </p:nvSpPr>
        <p:spPr>
          <a:xfrm>
            <a:off x="5238750" y="1352550"/>
            <a:ext cx="295275" cy="2762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56CA9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en-US" sz="1800" b="1">
              <a:solidFill>
                <a:srgbClr val="56CA9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05600" y="1371600"/>
            <a:ext cx="247650" cy="247650"/>
          </a:xfrm>
          <a:prstGeom prst="rect">
            <a:avLst/>
          </a:prstGeom>
        </p:spPr>
      </p:pic>
      <p:sp>
        <p:nvSpPr>
          <p:cNvPr id="35" name="文本框 34" descr="{&quot;isTemplate&quot;:true,&quot;type&quot;:&quot;text&quot;}"/>
          <p:cNvSpPr txBox="1"/>
          <p:nvPr/>
        </p:nvSpPr>
        <p:spPr>
          <a:xfrm>
            <a:off x="5238750" y="1743075"/>
            <a:ext cx="1714500" cy="3048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回踩金叉低吸</a:t>
            </a:r>
            <a:endParaRPr lang="zh-CN"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" descr="{&quot;isTemplate&quot;:true,&quot;type&quot;:&quot;text&quot;}"/>
          <p:cNvSpPr txBox="1"/>
          <p:nvPr/>
        </p:nvSpPr>
        <p:spPr>
          <a:xfrm>
            <a:off x="5238750" y="2162175"/>
            <a:ext cx="1714500" cy="828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涨停后不追高，等待回踩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5 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日线或捕捞金叉，再分批低吸。</a:t>
            </a:r>
            <a:endParaRPr lang="zh-CN" sz="120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7315200" y="1143000"/>
            <a:ext cx="2057400" cy="4857750"/>
          </a:xfrm>
          <a:prstGeom prst="roundRect">
            <a:avLst>
              <a:gd name="adj" fmla="val 6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BA55">
                <a:alpha val="2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8" name="文本框 37" descr="{&quot;isTemplate&quot;:true,&quot;type&quot;:&quot;text&quot;}"/>
          <p:cNvSpPr txBox="1"/>
          <p:nvPr/>
        </p:nvSpPr>
        <p:spPr>
          <a:xfrm>
            <a:off x="7486650" y="1352550"/>
            <a:ext cx="295275" cy="2762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FFBA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en-US" sz="1800" b="1">
              <a:solidFill>
                <a:srgbClr val="FFBA5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3500" y="1371600"/>
            <a:ext cx="247650" cy="247650"/>
          </a:xfrm>
          <a:prstGeom prst="rect">
            <a:avLst/>
          </a:prstGeom>
        </p:spPr>
      </p:pic>
      <p:sp>
        <p:nvSpPr>
          <p:cNvPr id="40" name="文本框 39" descr="{&quot;isTemplate&quot;:true,&quot;type&quot;:&quot;text&quot;}"/>
          <p:cNvSpPr txBox="1"/>
          <p:nvPr/>
        </p:nvSpPr>
        <p:spPr>
          <a:xfrm>
            <a:off x="7486650" y="1743075"/>
            <a:ext cx="1714500" cy="3048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预警自动提醒</a:t>
            </a:r>
            <a:endParaRPr lang="zh-CN"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0" descr="{&quot;isTemplate&quot;:true,&quot;type&quot;:&quot;text&quot;}"/>
          <p:cNvSpPr txBox="1"/>
          <p:nvPr/>
        </p:nvSpPr>
        <p:spPr>
          <a:xfrm>
            <a:off x="7486650" y="2162175"/>
            <a:ext cx="1714500" cy="828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把候选股加入经传预警，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点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爆量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金叉触发后只做决策，不盯盘。</a:t>
            </a:r>
            <a:endParaRPr lang="zh-CN" sz="120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9563100" y="1143000"/>
            <a:ext cx="2057400" cy="4857750"/>
          </a:xfrm>
          <a:prstGeom prst="roundRect">
            <a:avLst>
              <a:gd name="adj" fmla="val 6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EC5F74">
                <a:alpha val="2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3" name="文本框 42" descr="{&quot;isTemplate&quot;:true,&quot;type&quot;:&quot;text&quot;}"/>
          <p:cNvSpPr txBox="1"/>
          <p:nvPr/>
        </p:nvSpPr>
        <p:spPr>
          <a:xfrm>
            <a:off x="9734550" y="1352550"/>
            <a:ext cx="295275" cy="2762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EC5F7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endParaRPr lang="en-US" sz="1800" b="1">
              <a:solidFill>
                <a:srgbClr val="EC5F7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01400" y="1371600"/>
            <a:ext cx="247650" cy="247650"/>
          </a:xfrm>
          <a:prstGeom prst="rect">
            <a:avLst/>
          </a:prstGeom>
        </p:spPr>
      </p:pic>
      <p:sp>
        <p:nvSpPr>
          <p:cNvPr id="45" name="文本框 44" descr="{&quot;isTemplate&quot;:true,&quot;type&quot;:&quot;text&quot;}"/>
          <p:cNvSpPr txBox="1"/>
          <p:nvPr/>
        </p:nvSpPr>
        <p:spPr>
          <a:xfrm>
            <a:off x="9734550" y="1743075"/>
            <a:ext cx="1714500" cy="3048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仓位独立管理</a:t>
            </a:r>
            <a:endParaRPr lang="zh-CN"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45" descr="{&quot;isTemplate&quot;:true,&quot;type&quot;:&quot;text&quot;}"/>
          <p:cNvSpPr txBox="1"/>
          <p:nvPr/>
        </p:nvSpPr>
        <p:spPr>
          <a:xfrm>
            <a:off x="9734550" y="2162175"/>
            <a:ext cx="1714500" cy="828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每只票独立仓位，做错不补仓、不摊平；单票仓位上限按纪律执行。</a:t>
            </a:r>
            <a:endParaRPr lang="zh-CN" sz="120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47" name="文本框 46" descr="{&quot;isTemplate&quot;:true,&quot;type&quot;:&quot;text&quot;}"/>
          <p:cNvSpPr txBox="1"/>
          <p:nvPr/>
        </p:nvSpPr>
        <p:spPr>
          <a:xfrm>
            <a:off x="11191875" y="6400800"/>
            <a:ext cx="42862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10 / 11</a:t>
            </a:r>
            <a:endParaRPr lang="en-US" sz="10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69690" y="299085"/>
            <a:ext cx="4618990" cy="332740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lnSpc>
                <a:spcPts val="1125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</a:t>
            </a:r>
            <a:r>
              <a:rPr lang="en-US" altLang="zh-CN" sz="20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</a:t>
            </a:r>
            <a:r>
              <a:rPr lang="zh-CN" altLang="en-US" sz="20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日内爆量</a:t>
            </a:r>
            <a:r>
              <a:rPr lang="en-US" altLang="zh-CN" sz="20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20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紫旗</a:t>
            </a:r>
            <a:r>
              <a:rPr lang="en-US" altLang="zh-CN" sz="20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20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上升通道</a:t>
            </a:r>
            <a:endParaRPr lang="zh-CN" altLang="en-US" sz="2000" b="1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250" y="904240"/>
            <a:ext cx="10986135" cy="53486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876550" y="155575"/>
            <a:ext cx="7059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                             </a:t>
            </a:r>
            <a:r>
              <a:rPr lang="zh-CN" altLang="en-US">
                <a:solidFill>
                  <a:schemeClr val="bg1"/>
                </a:solidFill>
              </a:rPr>
              <a:t>爆量</a:t>
            </a:r>
            <a:r>
              <a:rPr lang="en-US" altLang="zh-CN">
                <a:solidFill>
                  <a:schemeClr val="bg1"/>
                </a:solidFill>
              </a:rPr>
              <a:t>+</a:t>
            </a:r>
            <a:r>
              <a:rPr lang="zh-CN" altLang="en-US">
                <a:solidFill>
                  <a:schemeClr val="bg1"/>
                </a:solidFill>
              </a:rPr>
              <a:t>紫旗</a:t>
            </a:r>
            <a:r>
              <a:rPr lang="en-US" altLang="zh-CN">
                <a:solidFill>
                  <a:schemeClr val="bg1"/>
                </a:solidFill>
              </a:rPr>
              <a:t>+</a:t>
            </a:r>
            <a:r>
              <a:rPr lang="zh-CN" altLang="en-US">
                <a:solidFill>
                  <a:schemeClr val="bg1"/>
                </a:solidFill>
              </a:rPr>
              <a:t>回踩</a:t>
            </a:r>
            <a:r>
              <a:rPr lang="zh-CN" altLang="en-US">
                <a:solidFill>
                  <a:schemeClr val="bg1"/>
                </a:solidFill>
              </a:rPr>
              <a:t>金叉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8260" y="800100"/>
            <a:ext cx="9371330" cy="5257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562735" y="136525"/>
            <a:ext cx="86658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                                                   </a:t>
            </a:r>
            <a:r>
              <a:rPr lang="zh-CN" altLang="en-US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预警自己常用</a:t>
            </a:r>
            <a:r>
              <a:rPr lang="zh-CN" altLang="en-US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指标</a:t>
            </a:r>
            <a:endParaRPr lang="zh-CN" altLang="en-US" sz="2400">
              <a:solidFill>
                <a:schemeClr val="bg1"/>
              </a:solidFill>
              <a:latin typeface="标准粗黑" panose="02000503000000000000" charset="-122"/>
              <a:ea typeface="标准粗黑" panose="02000503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985" y="755015"/>
            <a:ext cx="8665845" cy="546354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562735" y="136525"/>
            <a:ext cx="86658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                                                             </a:t>
            </a:r>
            <a:r>
              <a:rPr lang="zh-CN" altLang="en-US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仓位决定</a:t>
            </a:r>
            <a:r>
              <a:rPr lang="zh-CN" altLang="en-US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心态</a:t>
            </a:r>
            <a:endParaRPr lang="zh-CN" altLang="en-US" sz="2400">
              <a:solidFill>
                <a:schemeClr val="bg1"/>
              </a:solidFill>
              <a:latin typeface="标准粗黑" panose="02000503000000000000" charset="-122"/>
              <a:ea typeface="标准粗黑" panose="02000503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390" y="655955"/>
            <a:ext cx="11787505" cy="55460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562735" y="136525"/>
            <a:ext cx="86658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                                                             </a:t>
            </a:r>
            <a:r>
              <a:rPr lang="zh-CN" altLang="en-US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仓位决定</a:t>
            </a:r>
            <a:r>
              <a:rPr lang="zh-CN" altLang="en-US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心态</a:t>
            </a:r>
            <a:endParaRPr lang="zh-CN" altLang="en-US" sz="2400">
              <a:solidFill>
                <a:schemeClr val="bg1"/>
              </a:solidFill>
              <a:latin typeface="标准粗黑" panose="02000503000000000000" charset="-122"/>
              <a:ea typeface="标准粗黑" panose="02000503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885" y="60325"/>
            <a:ext cx="12096115" cy="67443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562735" y="136525"/>
            <a:ext cx="86658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                                                             </a:t>
            </a:r>
            <a:r>
              <a:rPr lang="zh-CN" altLang="en-US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仓位决定</a:t>
            </a:r>
            <a:r>
              <a:rPr lang="zh-CN" altLang="en-US" sz="2400">
                <a:solidFill>
                  <a:schemeClr val="bg1"/>
                </a:solidFill>
                <a:latin typeface="标准粗黑" panose="02000503000000000000" charset="-122"/>
                <a:ea typeface="标准粗黑" panose="02000503000000000000" charset="-122"/>
                <a:sym typeface="+mn-ea"/>
              </a:rPr>
              <a:t>心态</a:t>
            </a:r>
            <a:endParaRPr lang="zh-CN" altLang="en-US" sz="2400">
              <a:solidFill>
                <a:schemeClr val="bg1"/>
              </a:solidFill>
              <a:latin typeface="标准粗黑" panose="02000503000000000000" charset="-122"/>
              <a:ea typeface="标准粗黑" panose="02000503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9" name="" descr="&lt;Slide&gt;&#13;&#10;    {/* 浅米底色 */}&#13;&#10;    &lt;Box style={{&#13;&#10;        position: 'absolute', top: 0, left: 0, width: 1160, height: '100%',&#13;&#10;        background: '#F7F4EC',&#13;&#10;    }} /&gt;&#13;&#10;&#13;&#10;    {/* 顶部细色带 */}&#13;&#10;    &lt;Box style={{&#13;&#10;        position: 'absolute', top: 0, left: 0, width: 1160, height: 6,&#13;&#10;        background: 'linear-gradient(90deg, #B91C1C 0%, #D4AF37 100%)',&#13;&#10;    }} /&gt;&#13;&#10;&#13;&#10;    {/* A 区:标题 */}&#13;&#10;    &lt;Box style={{&#13;&#10;        position: 'absolute', left: 60, top: 24, width: 1160,&#13;&#10;        flexDirection: 'row', alignItems: 'center', gap: 16,&#13;&#10;    }}&gt;&#13;&#10;        &lt;Box style={{ width: 6, height: 36, background: '#B91C1C' }} /&gt;&#13;&#10;        &lt;Text style={{&#13;&#10;            fontSize: 36, fontWeight: 'bold', color: '#0F172A',&#13;&#10;            fontFamily: 'Georgia, 思源宋体 Heavy, serif',&#13;&#10;        }}&gt;&#13;&#10;            市场结构: 大盘 → 板块 → 个股&#13;&#10;        &lt;/Text&gt;&#13;&#10;    &lt;/Box&gt;&#13;&#10;    &lt;Text style={{&#13;&#10;        position: 'absolute', left: 88, top: 76, fontSize: 14, color: '#64748B',&#13;&#10;        fontFamily: '思源黑体, Inter, sans-serif',&#13;&#10;    }}&gt;&#13;&#10;        自上而下 · 三层联动 · 三大核心关系&#13;&#10;    &lt;/Text&gt;&#13;&#10;&#13;&#10;    {/* B 区:左大图(SVG) + 右侧文字 */}&#13;&#10;    &lt;Box style={{&#13;&#10;        position: 'absolute', left: 60, top: 120, width: 1160, height: 540,&#13;&#10;        flexDirection: 'row', gap: 40,&#13;&#10;    }}&gt;&#13;&#10;        {/* 左:三层联动 SVG 主图 */}&#13;&#10;        &lt;Box style={{&#13;&#10;            width: 620, height: 500, background: '#FFFFFF',&#13;&#10;            boxShadow: '0 4px 20px rgba(15, 23, 42, 0.06)',&#13;&#10;            padding: 24, flexDirection: 'column', justifyContent: 'center',&#13;&#10;        }}&gt;&#13;&#10;            &lt;Text style={{&#13;&#10;                fontSize: 14, color: '#64748B', letterSpacing: 4,&#13;&#10;                fontFamily: 'Georgia, 思源黑体, sans-serif',&#13;&#10;                textAlign: 'center', marginBottom: 16,&#13;&#10;            }}&gt;&#13;&#10;                MARKET HIERARCHY&#13;&#10;            &lt;/Text&gt;&#13;&#10;            &lt;svg width={570} height={420} viewBox='0 0 570 420'&gt;&#13;&#10;                {/* 大盘层 */}&#13;&#10;                &lt;rect x={20} y={20} width={530} height={70} rx={6} fill='#B91C1C' /&gt;&#13;&#10;                &lt;text x={285} y={62} textAnchor='middle' fontSize={28} fontWeight='bold' fill='#F7F4EC' fontFamily='Georgia'&gt;大盘 · MARKET&lt;/text&gt;&#13;&#10;                &lt;text x={285} y={82} textAnchor='middle' fontSize={12} fill='#FECACA' fontFamily='Georgia'&gt;自上而下决策的最高层&lt;/text&gt;&#13;&#10;&#13;&#10;                {/* 连接线 1→2 */}&#13;&#10;                &lt;line x1={285} y1={90} x2={285} y2={130} stroke='#1E293B' strokeWidth={2} strokeDasharray='4,4' /&gt;&#13;&#10;                &lt;polygon points='285,130 281,124 289,124' fill='#1E293B' /&gt;&#13;&#10;&#13;&#10;                {/* 板块层 */}&#13;&#10;                &lt;rect x={40} y={140} width={220} height={70} rx={6} fill='#D4AF37' /&gt;&#13;&#10;                &lt;rect x={310} y={140} width={220} height={70} rx={6} fill='#D4AF37' opacity={0.7} /&gt;&#13;&#10;                &lt;text x={150} y={178} textAnchor='middle' fontSize={22} fontWeight='bold' fill='#0F172A' fontFamily='Georgia'&gt;主流板块&lt;/text&gt;&#13;&#10;                &lt;text x={150} y={198} textAnchor='middle' fontSize={11} fill='#7C2D12' fontFamily='Georgia'&gt;MAINSTREAM&lt;/text&gt;&#13;&#10;                &lt;text x={420} y={178} textAnchor='middle' fontSize={22} fontWeight='bold' fill='#0F172A' fontFamily='Georgia'&gt;非主流板块&lt;/text&gt;&#13;&#10;                &lt;text x={420} y={198} textAnchor='middle' fontSize={11} fill='#7C2D12' fontFamily='Georgia'&gt;NON-MAIN&lt;/text&gt;&#13;&#10;&#13;&#10;                {/* 连接线 2→3 */}&#13;&#10;                &lt;line x1={150} y1={210} x2={90} y2={260} stroke='#1E293B' strokeWidth={1.5} strokeDasharray='3,3' /&gt;&#13;&#10;                &lt;line x1={150} y1={210} x2={170} y2={260} stroke='#1E293B' strokeWidth={1.5} strokeDasharray='3,3' /&gt;&#13;&#10;                &lt;line x1={150} y1={210} x2={250} y2={260} stroke='#1E293B' strokeWidth={1.5} strokeDasharray='3,3' /&gt;&#13;&#10;                &lt;line x1={420} y1={210} x2={330} y2={260} stroke='#1E293B' strokeWidth={1.5} strokeDasharray='3,3' /&gt;&#13;&#10;                &lt;line x1={420} y1={210} x2={400} y2={260} stroke='#1E293B' strokeWidth={1.5} strokeDasharray='3,3' /&gt;&#13;&#10;                &lt;line x1={420} y1={210} x2={490} y2={260} stroke='#1E293B' strokeWidth={1.5} strokeDasharray='3,3' /&gt;&#13;&#10;&#13;&#10;                {/* 个股层 */}&#13;&#10;                &lt;circle cx={70} cy={290} r={20} fill='#0F172A' /&gt;&#13;&#10;                &lt;text x={70} y={296} textAnchor='middle' fontSize={14} fontWeight='bold' fill='#F7F4EC' fontFamily='Georgia'&gt;先锋&lt;/text&gt;&#13;&#10;                &lt;circle cx={170} cy={290} r={20} fill='#0F172A' opacity={0.85} /&gt;&#13;&#10;                &lt;text x={170} y={296} textAnchor='middle' fontSize={14} fontWeight='bold' fill='#F7F4EC' fontFamily='Georgia'&gt;中军&lt;/text&gt;&#13;&#10;                &lt;circle cx={270} cy={290} r={20} fill='#0F172A' opacity={0.7} /&gt;&#13;&#10;                &lt;text x={270} y={296} textAnchor='middle' fontSize={12} fill='#F7F4EC' fontFamily='Georgia'&gt;跟风&lt;/text&gt;&#13;&#10;                &lt;circle cx={350} cy={290} r={20} fill='#94A3B8' /&gt;&#13;&#10;                &lt;text x={350} y={296} textAnchor='middle' fontSize={11} fill='#0F172A' fontFamily='Georgia'&gt;老登&lt;/text&gt;&#13;&#10;                &lt;circle cx={430} cy={290} r={20} fill='#94A3B8' opacity={0.85} /&gt;&#13;&#10;                &lt;text x={430} y={296} textAnchor='middle' fontSize={11} fill='#0F172A' fontFamily='Georgia'&gt;老登&lt;/text&gt;&#13;&#10;                &lt;circle cx={510} cy={290} r={20} fill='#94A3B8' opacity={0.7} /&gt;&#13;&#10;                &lt;text x={510} y={296} textAnchor='middle' fontSize={11} fill='#0F172A' fontFamily='Georgia'&gt;老登&lt;/text&gt;&#13;&#10;&#13;&#10;                {/* 底部逻辑闭环箭头 */}&#13;&#10;                &lt;path d='M 70 320 Q 285 380 510 320' stroke='#B91C1C' strokeWidth={1.5} fill='none' strokeDasharray='6,4' opacity={0.6} /&gt;&#13;&#10;                &lt;polygon points='510,320 502,316 502,324' fill='#B91C1C' opacity={0.6} /&gt;&#13;&#10;                &lt;text x={285} y={400} textAnchor='middle' fontSize={12} fill='#64748B' fontFamily='Georgia'&gt;资金回流 → 大盘&lt;/text&gt;&#13;&#10;            &lt;/svg&gt;&#13;&#10;        &lt;/Box&gt;&#13;&#10;&#13;&#10;        {/* 右:三大核心关系 */}&#13;&#10;        &lt;Box style={{ flex: 1, flexDirection: 'column', gap: 16, paddingTop: 4 }}&gt;&#13;&#10;            &lt;Text style={{&#13;&#10;                fontSize: 22, fontWeight: 'bold', color: '#0F172A',&#13;&#10;                fontFamily: 'Georgia, 思源宋体 Heavy, serif', marginBottom: 4,&#13;&#10;            }}&gt;&#13;&#10;                三大核心关系&#13;&#10;            &lt;/Text&gt;&#13;&#10;            &lt;Text style={{&#13;&#10;                fontSize: 14, color: '#64748B', marginBottom: 12,&#13;&#10;                fontFamily: '思源黑体, Inter, sans-serif',&#13;&#10;            }}&gt;&#13;&#10;                自上而下 · 顺藤摸瓜&#13;&#10;            &lt;/Text&gt;&#13;&#10;&#13;&#10;            {/* 关系 1 */}&#13;&#10;            &lt;Box style={{&#13;&#10;                background: '#FFFFFF', padding: 18,&#13;&#10;                borderLeft: '4px solid #B91C1C',&#13;&#10;                boxShadow: '0 2px 8px rgba(15, 23, 42, 0.04)',&#13;&#10;            }}&gt;&#13;&#10;                &lt;Box style={{ flexDirection: 'row', alignItems: 'center', gap: 10, marginBottom: 8 }}&gt;&#13;&#10;                    &lt;Box style={{&#13;&#10;                        background: '#B91C1C', color: '#F7F4EC',&#13;&#10;                        width: 24, height: 24, borderRadius: 12,&#13;&#10;                        justifyContent: 'center', alignItems: 'center',&#13;&#10;                    }}&gt;&#13;&#10;                        &lt;Text style={{ fontSize: 14, fontWeight: 'bold', color: '#F7F4EC' }}&gt;1&lt;/Text&gt;&#13;&#10;                    &lt;/Box&gt;&#13;&#10;                    &lt;Text style={{&#13;&#10;                        fontSize: 18, fontWeight: 'bold', color: '#0F172A',&#13;&#10;                        fontFamily: 'Georgia, 思源宋体 Heavy, serif',&#13;&#10;                    }}&gt;&#13;&#10;                        大盘 ↔ 板块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大盘环境决定板块活跃度,强势大盘才有容量容纳主流板块持续上行;弱势大盘下,主流板块也会同步收缩。&#13;&#10;                &lt;/Text&gt;&#13;&#10;            &lt;/Box&gt;&#13;&#10;&#13;&#10;            {/* 关系 2 */}&#13;&#10;            &lt;Box style={{&#13;&#10;                background: '#FFFFFF', padding: 18,&#13;&#10;                borderLeft: '4px solid #D4AF37',&#13;&#10;                boxShadow: '0 2px 8px rgba(15, 23, 42, 0.04)',&#13;&#10;            }}&gt;&#13;&#10;                &lt;Box style={{ flexDirection: 'row', alignItems: 'center', gap: 10, marginBottom: 8 }}&gt;&#13;&#10;                    &lt;Box style={{&#13;&#10;                        background: '#D4AF37', color: '#0F172A',&#13;&#10;                        width: 24, height: 24, borderRadius: 12,&#13;&#10;                        justifyContent: 'center', alignItems: 'center',&#13;&#10;                    }}&gt;&#13;&#10;                        &lt;Text style={{ fontSize: 14, fontWeight: 'bold', color: '#0F172A' }}&gt;2&lt;/Text&gt;&#13;&#10;                    &lt;/Box&gt;&#13;&#10;                    &lt;Text style={{&#13;&#10;                        fontSize: 18, fontWeight: 'bold', color: '#0F172A',&#13;&#10;                        fontFamily: 'Georgia, 思源宋体 Heavy, serif',&#13;&#10;                    }}&gt;&#13;&#10;                        板块 ↔ 板块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板块之间存在吸血效应。资金集中流向主流板块时,非主流板块会被抽血;&quot;主流形成&quot;是损不足而奉有余。&#13;&#10;                &lt;/Text&gt;&#13;&#10;            &lt;/Box&gt;&#13;&#10;&#13;&#10;            {/* 关系 3 */}&#13;&#10;            &lt;Box style={{&#13;&#10;                background: '#FFFFFF', padding: 18,&#13;&#10;                borderLeft: '4px solid #0F172A',&#13;&#10;                boxShadow: '0 2px 8px rgba(15, 23, 42, 0.04)',&#13;&#10;            }}&gt;&#13;&#10;                &lt;Box style={{ flexDirection: 'row', alignItems: 'center', gap: 10, marginBottom: 8 }}&gt;&#13;&#10;                    &lt;Box style={{&#13;&#10;                        background: '#0F172A', color: '#F7F4EC',&#13;&#10;                        width: 24, height: 24, borderRadius: 12,&#13;&#10;                        justifyContent: 'center', alignItems: 'center',&#13;&#10;                    }}&gt;&#13;&#10;                        &lt;Text style={{ fontSize: 14, fontWeight: 'bold', color: '#F7F4EC' }}&gt;3&lt;/Text&gt;&#13;&#10;                    &lt;/Box&gt;&#13;&#10;                    &lt;Text style={{&#13;&#10;                        fontSize: 18, fontWeight: 'bold', color: '#0F172A',&#13;&#10;                        fontFamily: 'Georgia, 思源宋体 Heavy, serif',&#13;&#10;                    }}&gt;&#13;&#10;                        板块 ↔ 个股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板块内部存在&quot;先锋&quot;和&quot;中军&quot;的轮动。先锋打高度、中军稳市值,跟随趋势、踩准节奏才能获利。&#13;&#10;                &lt;/Text&gt;&#13;&#10;            &lt;/Box&gt;&#13;&#10;        &lt;/Box&gt;&#13;&#10;    &lt;/Box&gt;&#13;&#10;&#13;&#10;    {/* C 区:页脚 */}&#13;&#10;    &lt;Box style={{&#13;&#10;        position: 'absolute', left: 60, bottom: 16, width: 1160,&#13;&#10;        flexDirection: 'row', justifyContent: 'space-between', alignItems: 'center',&#13;&#10;    }}&gt;&#13;&#10;        &lt;Text style={{&#13;&#10;            fontSize: 14, color: '#64748B', letterSpacing: 2,&#13;&#10;            fontFamily: '思源黑体, Inter, sans-serif',&#13;&#10;        }}&gt;&#13;&#10;            游资策略 · 内训&#13;&#10;        &lt;/Text&gt;&#13;&#10;        &lt;Text style={{&#13;&#10;            fontSize: 14, color: '#64748B',&#13;&#10;            fontFamily: 'Georgia, 思源黑体, sans-serif',&#13;&#10;        }}&gt;&#13;&#10;            04 / 14&#13;&#10;        &lt;/Text&gt;&#13;&#10;    &lt;/Box&gt;&#13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矩形 219"/>
          <p:cNvSpPr/>
          <p:nvPr/>
        </p:nvSpPr>
        <p:spPr>
          <a:xfrm>
            <a:off x="0" y="228600"/>
            <a:ext cx="12065000" cy="6629400"/>
          </a:xfrm>
          <a:prstGeom prst="rect">
            <a:avLst/>
          </a:prstGeom>
          <a:solidFill>
            <a:srgbClr val="F7F4EC"/>
          </a:solidFill>
        </p:spPr>
        <p:txBody>
          <a:bodyPr/>
          <a:p/>
        </p:txBody>
      </p:sp>
      <p:sp>
        <p:nvSpPr>
          <p:cNvPr id="221" name="矩形 220"/>
          <p:cNvSpPr/>
          <p:nvPr/>
        </p:nvSpPr>
        <p:spPr>
          <a:xfrm>
            <a:off x="0" y="0"/>
            <a:ext cx="11049000" cy="57150"/>
          </a:xfrm>
          <a:prstGeom prst="rect">
            <a:avLst/>
          </a:prstGeom>
          <a:gradFill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</p:spPr>
        <p:txBody>
          <a:bodyPr/>
          <a:p/>
        </p:txBody>
      </p:sp>
      <p:sp>
        <p:nvSpPr>
          <p:cNvPr id="222" name="矩形 221"/>
          <p:cNvSpPr/>
          <p:nvPr/>
        </p:nvSpPr>
        <p:spPr>
          <a:xfrm>
            <a:off x="571500" y="266700"/>
            <a:ext cx="57150" cy="342900"/>
          </a:xfrm>
          <a:prstGeom prst="rect">
            <a:avLst/>
          </a:prstGeom>
          <a:solidFill>
            <a:srgbClr val="B91C1C"/>
          </a:solidFill>
        </p:spPr>
        <p:txBody>
          <a:bodyPr/>
          <a:p/>
        </p:txBody>
      </p:sp>
      <p:sp>
        <p:nvSpPr>
          <p:cNvPr id="223" name="文本框 222" descr="{&quot;isTemplate&quot;:true,&quot;type&quot;:&quot;text&quot;}"/>
          <p:cNvSpPr txBox="1"/>
          <p:nvPr/>
        </p:nvSpPr>
        <p:spPr>
          <a:xfrm>
            <a:off x="781050" y="228600"/>
            <a:ext cx="4676775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市场结构</a:t>
            </a:r>
            <a:r>
              <a:rPr lang="en-US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: </a:t>
            </a:r>
            <a:r>
              <a:rPr lang="zh-CN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大盘</a:t>
            </a:r>
            <a:r>
              <a:rPr lang="en-US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 → </a:t>
            </a:r>
            <a:r>
              <a:rPr lang="zh-CN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板块</a:t>
            </a:r>
            <a:r>
              <a:rPr lang="en-US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 → </a:t>
            </a:r>
            <a:r>
              <a:rPr lang="zh-CN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个股</a:t>
            </a:r>
            <a:endParaRPr lang="zh-CN" sz="27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24" name="文本框 223" descr="{&quot;isTemplate&quot;:true,&quot;type&quot;:&quot;text&quot;}"/>
          <p:cNvSpPr txBox="1"/>
          <p:nvPr/>
        </p:nvSpPr>
        <p:spPr>
          <a:xfrm>
            <a:off x="838200" y="723900"/>
            <a:ext cx="21336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自上而下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三层联动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三大核心关系</a:t>
            </a:r>
            <a:endParaRPr lang="zh-CN" sz="105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25" name="矩形 224"/>
          <p:cNvSpPr/>
          <p:nvPr/>
        </p:nvSpPr>
        <p:spPr>
          <a:xfrm>
            <a:off x="571500" y="1143000"/>
            <a:ext cx="5905500" cy="4762500"/>
          </a:xfrm>
          <a:prstGeom prst="rect">
            <a:avLst/>
          </a:prstGeom>
          <a:solidFill>
            <a:srgbClr val="FFFFFF"/>
          </a:solidFill>
          <a:effectLst>
            <a:outerShdw blurRad="190500" dist="38100" dir="5400000">
              <a:srgbClr val="0F172A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226" name="文本框 225" descr="{&quot;isTemplate&quot;:true,&quot;type&quot;:&quot;text&quot;}"/>
          <p:cNvSpPr txBox="1"/>
          <p:nvPr/>
        </p:nvSpPr>
        <p:spPr>
          <a:xfrm>
            <a:off x="800100" y="1371600"/>
            <a:ext cx="5448300" cy="161925"/>
          </a:xfrm>
          <a:prstGeom prst="rect">
            <a:avLst/>
          </a:prstGeom>
        </p:spPr>
        <p:txBody>
          <a:bodyPr wrap="none" lIns="0" tIns="0" rIns="0" bIns="0"/>
          <a:p>
            <a:pPr algn="ctr">
              <a:lnSpc>
                <a:spcPct val="100000"/>
              </a:lnSpc>
            </a:pPr>
            <a:r>
              <a:rPr lang="en-US" sz="1050" spc="300">
                <a:solidFill>
                  <a:srgbClr val="64748B"/>
                </a:solidFill>
                <a:latin typeface="Georgia" panose="02040502050405020303"/>
                <a:ea typeface="Georgia" panose="02040502050405020303"/>
              </a:rPr>
              <a:t>MARKET HIERARCHY</a:t>
            </a:r>
            <a:endParaRPr lang="en-US" sz="1050" spc="300">
              <a:solidFill>
                <a:srgbClr val="64748B"/>
              </a:solidFill>
              <a:latin typeface="Georgia" panose="02040502050405020303"/>
              <a:ea typeface="Georgia" panose="02040502050405020303"/>
            </a:endParaRPr>
          </a:p>
        </p:txBody>
      </p:sp>
      <p:pic>
        <p:nvPicPr>
          <p:cNvPr id="227" name="图片 22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100" y="1685925"/>
            <a:ext cx="5429250" cy="4000500"/>
          </a:xfrm>
          <a:prstGeom prst="rect">
            <a:avLst/>
          </a:prstGeom>
        </p:spPr>
      </p:pic>
      <p:sp>
        <p:nvSpPr>
          <p:cNvPr id="228" name="文本框 227" descr="{&quot;isTemplate&quot;:true,&quot;type&quot;:&quot;text&quot;}"/>
          <p:cNvSpPr txBox="1"/>
          <p:nvPr/>
        </p:nvSpPr>
        <p:spPr>
          <a:xfrm>
            <a:off x="6858000" y="1181100"/>
            <a:ext cx="47625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三大核心关系</a:t>
            </a:r>
            <a:endParaRPr lang="zh-CN" sz="165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29" name="文本框 228" descr="{&quot;isTemplate&quot;:true,&quot;type&quot;:&quot;text&quot;}"/>
          <p:cNvSpPr txBox="1"/>
          <p:nvPr/>
        </p:nvSpPr>
        <p:spPr>
          <a:xfrm>
            <a:off x="6858000" y="1628775"/>
            <a:ext cx="47625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自上而下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顺藤摸瓜</a:t>
            </a:r>
            <a:endParaRPr lang="zh-CN" sz="105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30" name="矩形 229"/>
          <p:cNvSpPr/>
          <p:nvPr>
            <p:custDataLst>
              <p:tags r:id="rId3"/>
            </p:custDataLst>
          </p:nvPr>
        </p:nvSpPr>
        <p:spPr>
          <a:xfrm>
            <a:off x="6896100" y="2057400"/>
            <a:ext cx="4762500" cy="1200150"/>
          </a:xfrm>
          <a:prstGeom prst="rect">
            <a:avLst/>
          </a:prstGeom>
          <a:solidFill>
            <a:srgbClr val="FFFFFF"/>
          </a:solidFill>
          <a:effectLst>
            <a:outerShdw blurRad="76200" dist="19050" dir="5400000">
              <a:srgbClr val="0F172A">
                <a:alpha val="4000"/>
              </a:srgbClr>
            </a:outerShdw>
          </a:effectLst>
        </p:spPr>
        <p:txBody>
          <a:bodyPr/>
          <a:p/>
        </p:txBody>
      </p:sp>
      <p:sp>
        <p:nvSpPr>
          <p:cNvPr id="231" name="任意多边形 230"/>
          <p:cNvSpPr/>
          <p:nvPr>
            <p:custDataLst>
              <p:tags r:id="rId4"/>
            </p:custDataLst>
          </p:nvPr>
        </p:nvSpPr>
        <p:spPr>
          <a:xfrm>
            <a:off x="6858000" y="2057400"/>
            <a:ext cx="4800600" cy="1200150"/>
          </a:xfrm>
          <a:custGeom>
            <a:avLst/>
            <a:gdLst/>
            <a:ahLst/>
            <a:cxnLst/>
            <a:pathLst>
              <a:path w="504" h="126">
                <a:moveTo>
                  <a:pt x="0" y="0"/>
                </a:moveTo>
                <a:lnTo>
                  <a:pt x="4" y="0"/>
                </a:lnTo>
                <a:lnTo>
                  <a:pt x="4" y="126"/>
                </a:lnTo>
                <a:lnTo>
                  <a:pt x="0" y="126"/>
                </a:lnTo>
                <a:close/>
              </a:path>
            </a:pathLst>
          </a:custGeom>
          <a:solidFill>
            <a:srgbClr val="B91C1C"/>
          </a:solidFill>
        </p:spPr>
        <p:txBody>
          <a:bodyPr/>
          <a:p/>
        </p:txBody>
      </p:sp>
      <p:sp>
        <p:nvSpPr>
          <p:cNvPr id="232" name="圆角矩形 231"/>
          <p:cNvSpPr/>
          <p:nvPr>
            <p:custDataLst>
              <p:tags r:id="rId5"/>
            </p:custDataLst>
          </p:nvPr>
        </p:nvSpPr>
        <p:spPr>
          <a:xfrm>
            <a:off x="7067550" y="2228850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B91C1C"/>
          </a:solidFill>
        </p:spPr>
        <p:txBody>
          <a:bodyPr/>
          <a:p/>
        </p:txBody>
      </p:sp>
      <p:sp>
        <p:nvSpPr>
          <p:cNvPr id="233" name="文本框 232" descr="{&quot;isTemplate&quot;:true,&quot;type&quot;:&quot;text&quot;}"/>
          <p:cNvSpPr txBox="1"/>
          <p:nvPr>
            <p:custDataLst>
              <p:tags r:id="rId6"/>
            </p:custDataLst>
          </p:nvPr>
        </p:nvSpPr>
        <p:spPr>
          <a:xfrm>
            <a:off x="7143750" y="2266950"/>
            <a:ext cx="8572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7F4E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sz="1050" b="1">
              <a:solidFill>
                <a:srgbClr val="F7F4E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4" name="文本框 233" descr="{&quot;isTemplate&quot;:true,&quot;type&quot;:&quot;text&quot;}"/>
          <p:cNvSpPr txBox="1"/>
          <p:nvPr>
            <p:custDataLst>
              <p:tags r:id="rId7"/>
            </p:custDataLst>
          </p:nvPr>
        </p:nvSpPr>
        <p:spPr>
          <a:xfrm>
            <a:off x="7391400" y="2238375"/>
            <a:ext cx="866775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大盘</a:t>
            </a:r>
            <a:r>
              <a:rPr lang="en-US" sz="13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 ↔ </a:t>
            </a:r>
            <a:r>
              <a:rPr lang="zh-CN" sz="13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板块</a:t>
            </a:r>
            <a:endParaRPr lang="zh-CN" sz="135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35" name="文本框 234" descr="{&quot;isTemplate&quot;:true,&quot;type&quot;:&quot;text&quot;}"/>
          <p:cNvSpPr txBox="1"/>
          <p:nvPr>
            <p:custDataLst>
              <p:tags r:id="rId8"/>
            </p:custDataLst>
          </p:nvPr>
        </p:nvSpPr>
        <p:spPr>
          <a:xfrm>
            <a:off x="7067550" y="2533650"/>
            <a:ext cx="4381500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大盘环境决定板块活跃度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强势大盘才有容量容纳主流板块持续上行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;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弱势大盘下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主流板块也会同步收缩。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36" name="矩形 235"/>
          <p:cNvSpPr/>
          <p:nvPr>
            <p:custDataLst>
              <p:tags r:id="rId9"/>
            </p:custDataLst>
          </p:nvPr>
        </p:nvSpPr>
        <p:spPr>
          <a:xfrm>
            <a:off x="6896100" y="3409950"/>
            <a:ext cx="4762500" cy="1200150"/>
          </a:xfrm>
          <a:prstGeom prst="rect">
            <a:avLst/>
          </a:prstGeom>
          <a:solidFill>
            <a:srgbClr val="FFFFFF"/>
          </a:solidFill>
          <a:effectLst>
            <a:outerShdw blurRad="76200" dist="19050" dir="5400000">
              <a:srgbClr val="0F172A">
                <a:alpha val="4000"/>
              </a:srgbClr>
            </a:outerShdw>
          </a:effectLst>
        </p:spPr>
        <p:txBody>
          <a:bodyPr/>
          <a:p/>
        </p:txBody>
      </p:sp>
      <p:sp>
        <p:nvSpPr>
          <p:cNvPr id="237" name="任意多边形 236"/>
          <p:cNvSpPr/>
          <p:nvPr>
            <p:custDataLst>
              <p:tags r:id="rId10"/>
            </p:custDataLst>
          </p:nvPr>
        </p:nvSpPr>
        <p:spPr>
          <a:xfrm>
            <a:off x="6858000" y="3409950"/>
            <a:ext cx="4800600" cy="1200150"/>
          </a:xfrm>
          <a:custGeom>
            <a:avLst/>
            <a:gdLst/>
            <a:ahLst/>
            <a:cxnLst/>
            <a:pathLst>
              <a:path w="504" h="126">
                <a:moveTo>
                  <a:pt x="0" y="0"/>
                </a:moveTo>
                <a:lnTo>
                  <a:pt x="4" y="0"/>
                </a:lnTo>
                <a:lnTo>
                  <a:pt x="4" y="126"/>
                </a:lnTo>
                <a:lnTo>
                  <a:pt x="0" y="126"/>
                </a:lnTo>
                <a:close/>
              </a:path>
            </a:pathLst>
          </a:custGeom>
          <a:solidFill>
            <a:srgbClr val="D4AF37"/>
          </a:solidFill>
        </p:spPr>
        <p:txBody>
          <a:bodyPr/>
          <a:p/>
        </p:txBody>
      </p:sp>
      <p:sp>
        <p:nvSpPr>
          <p:cNvPr id="238" name="圆角矩形 237"/>
          <p:cNvSpPr/>
          <p:nvPr>
            <p:custDataLst>
              <p:tags r:id="rId11"/>
            </p:custDataLst>
          </p:nvPr>
        </p:nvSpPr>
        <p:spPr>
          <a:xfrm>
            <a:off x="7067550" y="3581400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D4AF37"/>
          </a:solidFill>
        </p:spPr>
        <p:txBody>
          <a:bodyPr/>
          <a:p/>
        </p:txBody>
      </p:sp>
      <p:sp>
        <p:nvSpPr>
          <p:cNvPr id="239" name="文本框 238" descr="{&quot;isTemplate&quot;:true,&quot;type&quot;:&quot;text&quot;}"/>
          <p:cNvSpPr txBox="1"/>
          <p:nvPr>
            <p:custDataLst>
              <p:tags r:id="rId12"/>
            </p:custDataLst>
          </p:nvPr>
        </p:nvSpPr>
        <p:spPr>
          <a:xfrm>
            <a:off x="7143750" y="3619500"/>
            <a:ext cx="8572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0F17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sz="1050" b="1">
              <a:solidFill>
                <a:srgbClr val="0F172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0" name="文本框 239" descr="{&quot;isTemplate&quot;:true,&quot;type&quot;:&quot;text&quot;}"/>
          <p:cNvSpPr txBox="1"/>
          <p:nvPr>
            <p:custDataLst>
              <p:tags r:id="rId13"/>
            </p:custDataLst>
          </p:nvPr>
        </p:nvSpPr>
        <p:spPr>
          <a:xfrm>
            <a:off x="7391400" y="3590925"/>
            <a:ext cx="866775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板块</a:t>
            </a:r>
            <a:r>
              <a:rPr lang="en-US" sz="13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 ↔ </a:t>
            </a:r>
            <a:r>
              <a:rPr lang="zh-CN" sz="13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板块</a:t>
            </a:r>
            <a:endParaRPr lang="zh-CN" sz="135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41" name="文本框 240" descr="{&quot;isTemplate&quot;:true,&quot;type&quot;:&quot;text&quot;}"/>
          <p:cNvSpPr txBox="1"/>
          <p:nvPr>
            <p:custDataLst>
              <p:tags r:id="rId14"/>
            </p:custDataLst>
          </p:nvPr>
        </p:nvSpPr>
        <p:spPr>
          <a:xfrm>
            <a:off x="7067550" y="3886200"/>
            <a:ext cx="4381500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板块之间存在吸血效应。资金集中流向主流板块时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非主流板块会被抽血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;"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主流形成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"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是损不足而奉有余。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42" name="矩形 241"/>
          <p:cNvSpPr/>
          <p:nvPr>
            <p:custDataLst>
              <p:tags r:id="rId15"/>
            </p:custDataLst>
          </p:nvPr>
        </p:nvSpPr>
        <p:spPr>
          <a:xfrm>
            <a:off x="6896100" y="4762500"/>
            <a:ext cx="4762500" cy="1200150"/>
          </a:xfrm>
          <a:prstGeom prst="rect">
            <a:avLst/>
          </a:prstGeom>
          <a:solidFill>
            <a:srgbClr val="FFFFFF"/>
          </a:solidFill>
          <a:effectLst>
            <a:outerShdw blurRad="76200" dist="19050" dir="5400000">
              <a:srgbClr val="0F172A">
                <a:alpha val="4000"/>
              </a:srgbClr>
            </a:outerShdw>
          </a:effectLst>
        </p:spPr>
        <p:txBody>
          <a:bodyPr/>
          <a:p/>
        </p:txBody>
      </p:sp>
      <p:sp>
        <p:nvSpPr>
          <p:cNvPr id="243" name="任意多边形 242"/>
          <p:cNvSpPr/>
          <p:nvPr>
            <p:custDataLst>
              <p:tags r:id="rId16"/>
            </p:custDataLst>
          </p:nvPr>
        </p:nvSpPr>
        <p:spPr>
          <a:xfrm>
            <a:off x="6858000" y="4762500"/>
            <a:ext cx="4800600" cy="1200150"/>
          </a:xfrm>
          <a:custGeom>
            <a:avLst/>
            <a:gdLst/>
            <a:ahLst/>
            <a:cxnLst/>
            <a:pathLst>
              <a:path w="504" h="126">
                <a:moveTo>
                  <a:pt x="0" y="0"/>
                </a:moveTo>
                <a:lnTo>
                  <a:pt x="4" y="0"/>
                </a:lnTo>
                <a:lnTo>
                  <a:pt x="4" y="126"/>
                </a:lnTo>
                <a:lnTo>
                  <a:pt x="0" y="126"/>
                </a:lnTo>
                <a:close/>
              </a:path>
            </a:pathLst>
          </a:custGeom>
          <a:solidFill>
            <a:srgbClr val="0F172A"/>
          </a:solidFill>
        </p:spPr>
        <p:txBody>
          <a:bodyPr/>
          <a:p/>
        </p:txBody>
      </p:sp>
      <p:sp>
        <p:nvSpPr>
          <p:cNvPr id="244" name="圆角矩形 243"/>
          <p:cNvSpPr/>
          <p:nvPr>
            <p:custDataLst>
              <p:tags r:id="rId17"/>
            </p:custDataLst>
          </p:nvPr>
        </p:nvSpPr>
        <p:spPr>
          <a:xfrm>
            <a:off x="7067550" y="4933950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0F172A"/>
          </a:solidFill>
        </p:spPr>
        <p:txBody>
          <a:bodyPr/>
          <a:p/>
        </p:txBody>
      </p:sp>
      <p:sp>
        <p:nvSpPr>
          <p:cNvPr id="245" name="文本框 244" descr="{&quot;isTemplate&quot;:true,&quot;type&quot;:&quot;text&quot;}"/>
          <p:cNvSpPr txBox="1"/>
          <p:nvPr>
            <p:custDataLst>
              <p:tags r:id="rId18"/>
            </p:custDataLst>
          </p:nvPr>
        </p:nvSpPr>
        <p:spPr>
          <a:xfrm>
            <a:off x="7143750" y="4972050"/>
            <a:ext cx="8572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7F4E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sz="1050" b="1">
              <a:solidFill>
                <a:srgbClr val="F7F4E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6" name="文本框 245" descr="{&quot;isTemplate&quot;:true,&quot;type&quot;:&quot;text&quot;}"/>
          <p:cNvSpPr txBox="1"/>
          <p:nvPr>
            <p:custDataLst>
              <p:tags r:id="rId19"/>
            </p:custDataLst>
          </p:nvPr>
        </p:nvSpPr>
        <p:spPr>
          <a:xfrm>
            <a:off x="7391400" y="4943475"/>
            <a:ext cx="866775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板块</a:t>
            </a:r>
            <a:r>
              <a:rPr lang="en-US" sz="13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 ↔ </a:t>
            </a:r>
            <a:r>
              <a:rPr lang="zh-CN" sz="13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个股</a:t>
            </a:r>
            <a:endParaRPr lang="zh-CN" sz="135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47" name="文本框 246" descr="{&quot;isTemplate&quot;:true,&quot;type&quot;:&quot;text&quot;}"/>
          <p:cNvSpPr txBox="1"/>
          <p:nvPr>
            <p:custDataLst>
              <p:tags r:id="rId20"/>
            </p:custDataLst>
          </p:nvPr>
        </p:nvSpPr>
        <p:spPr>
          <a:xfrm>
            <a:off x="7067550" y="5238750"/>
            <a:ext cx="4381500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板块内部存在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"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先锋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"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和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"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中军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"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的轮动。先锋打高度、中军稳市值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跟随趋势、踩准节奏才能获利。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48" name="文本框 247" descr="{&quot;isTemplate&quot;:true,&quot;type&quot;:&quot;text&quot;}"/>
          <p:cNvSpPr txBox="1"/>
          <p:nvPr/>
        </p:nvSpPr>
        <p:spPr>
          <a:xfrm>
            <a:off x="571500" y="6543675"/>
            <a:ext cx="11049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spc="1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游资策略</a:t>
            </a:r>
            <a:r>
              <a:rPr lang="en-US" sz="1050" spc="1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 spc="1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内训</a:t>
            </a:r>
            <a:endParaRPr lang="zh-CN" sz="1050" spc="15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49" name="文本框 248" descr="{&quot;isTemplate&quot;:true,&quot;type&quot;:&quot;text&quot;}"/>
          <p:cNvSpPr txBox="1"/>
          <p:nvPr/>
        </p:nvSpPr>
        <p:spPr>
          <a:xfrm>
            <a:off x="11201400" y="6543675"/>
            <a:ext cx="4191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Georgia" panose="02040502050405020303"/>
                <a:ea typeface="Georgia" panose="02040502050405020303"/>
              </a:rPr>
              <a:t>04 / 14</a:t>
            </a:r>
            <a:endParaRPr lang="en-US" sz="1050">
              <a:solidFill>
                <a:srgbClr val="64748B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29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4060" y="1740535"/>
            <a:ext cx="8183880" cy="33769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27555" y="2723515"/>
            <a:ext cx="8134350" cy="238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320925" y="2995295"/>
            <a:ext cx="7550785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9088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图片 3" descr="总_178893314249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29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4060" y="1740535"/>
            <a:ext cx="8183880" cy="33769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27555" y="2723515"/>
            <a:ext cx="8134350" cy="238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320925" y="2995295"/>
            <a:ext cx="7550785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9088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图片 3" descr="图片_17889331312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29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4060" y="1740535"/>
            <a:ext cx="8183880" cy="33769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27555" y="2723515"/>
            <a:ext cx="8134350" cy="238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320925" y="2995295"/>
            <a:ext cx="7550785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9088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0" name="" descr="&lt;Slide&gt;&#13;&#10;    {/* 浅米底色 */}&#13;&#10;    &lt;Box style={{&#13;&#10;        position: 'absolute', top: 0, left: 0, width: 1160, height: '100%',&#13;&#10;        background: '#F7F4EC',&#13;&#10;    }} /&gt;&#13;&#10;&#13;&#10;    {/* 顶部细色带 */}&#13;&#10;    &lt;Box style={{&#13;&#10;        position: 'absolute', top: 0, left: 0, width: 1160, height: 6,&#13;&#10;        background: 'linear-gradient(90deg, #B91C1C 0%, #D4AF37 100%)',&#13;&#10;    }} /&gt;&#13;&#10;&#13;&#10;    {/* A 区:标题 */}&#13;&#10;    &lt;Box style={{&#13;&#10;        position: 'absolute', left: 60, top: 24, width: 1160,&#13;&#10;        flexDirection: 'row', alignItems: 'center', gap: 16,&#13;&#10;    }}&gt;&#13;&#10;        &lt;Box style={{ width: 6, height: 36, background: '#B91C1C' }} /&gt;&#13;&#10;        &lt;Text style={{&#13;&#10;            fontSize: 36, fontWeight: 'bold', color: '#0F172A',&#13;&#10;            fontFamily: 'Georgia, 思源宋体 Heavy, serif',&#13;&#10;        }}&gt;&#13;&#10;            趋势: 所有市场分析的核心&#13;&#10;        &lt;/Text&gt;&#13;&#10;    &lt;/Box&gt;&#13;&#10;    &lt;Text style={{&#13;&#10;        position: 'absolute', left: 88, top: 76, fontSize: 14, color: '#64748B',&#13;&#10;        fontFamily: '思源黑体, Inter, sans-serif',&#13;&#10;    }}&gt;&#13;&#10;        趋势只有三种 · 任何犹豫都是被错误归零的借口&#13;&#10;    &lt;/Text&gt;&#13;&#10;&#13;&#10;    {/* B 区:三栏并列 - 巨型趋势卡 */}&#13;&#10;    &lt;Box style={{&#13;&#10;        position: 'absolute', left: 60, top: 130, width: 1160, height: 500,&#13;&#10;        flexDirection: 'row', gap: 28,&#13;&#10;    }}&gt;&#13;&#10;        {/* 向上 */}&#13;&#10;        &lt;Box style={{&#13;&#10;            flex: 1, height: 500,&#13;&#10;            background: '#FFFFFF',&#13;&#10;            boxShadow: '0 4px 20px rgba(185, 28, 28, 0.12)',&#13;&#10;            flexDirection: 'column', overflow: 'hidden',&#13;&#10;        }}&gt;&#13;&#10;            &lt;Box style={{&#13;&#10;                background: 'linear-gradient(135deg, #B91C1C 0%, #7F1D1D 100%)',&#13;&#10;                padding: '24px 24px', height: 100, justifyContent: 'center',&#13;&#10;                flexDirection: 'column', gap: 6,&#13;&#10;            }}&gt;&#13;&#10;                &lt;Text style={{&#13;&#10;                    fontSize: 14, color: '#FECACA', letterSpacing: 6,&#13;&#10;                    fontFamily: 'Georgia, 思源黑体, sans-serif',&#13;&#10;                }}&gt;&#13;&#10;                    TREND · 01&#13;&#10;                &lt;/Text&gt;&#13;&#10;                &lt;Text style={{&#13;&#10;                    fontSize: 36, fontWeight: 'bold', color: '#F7F4EC',&#13;&#10;                    fontFamily: 'Georgia, 思源宋体 Heavy, serif',&#13;&#10;                }}&gt;&#13;&#10;                    向 上&#13;&#10;                &lt;/Text&gt;&#13;&#10;            &lt;/Box&gt;&#13;&#10;            {/* 主视觉:向上箭头 */}&#13;&#10;            &lt;Box style={{ padding: '20px 24px', alignItems: 'center' }}&gt;&#13;&#10;                &lt;svg width={280} height={150} viewBox='0 0 280 150'&gt;&#13;&#10;                    &lt;line x1={20} y1={130} x2={260} y2={130} stroke='#E2E8F0' strokeWidth={1} /&gt;&#13;&#10;                    &lt;line x1={20} y1={130} x2={20} y2={20} stroke='#E2E8F0' strokeWidth={1} /&gt;&#13;&#10;                    &lt;path d='M 30 110 L 80 90 L 130 70 L 180 50 L 240 25' stroke='#B91C1C' strokeWidth={4} fill='none' strokeLinecap='round' /&gt;&#13;&#10;                    &lt;polygon points='240,25 222,28 232,42' fill='#B91C1C' /&gt;&#13;&#10;                    &lt;circle cx={30} cy={110} r={5} fill='#B91C1C' /&gt;&#13;&#10;                    &lt;circle cx={80} cy={90} r={5} fill='#B91C1C' /&gt;&#13;&#10;                    &lt;circle cx={130} cy={70} r={5} fill='#B91C1C' /&gt;&#13;&#10;                    &lt;circle cx={180} cy={50} r={5} fill='#B91C1C' /&gt;&#13;&#10;                &lt;/svg&gt;&#13;&#10;            &lt;/Box&gt;&#13;&#10;            &lt;Box style={{ padding: '0 24px 24px', flexDirection: 'column', gap: 10 }}&gt;&#13;&#10;                &lt;Text style={{&#13;&#10;                    fontSize: 18, fontWeight: 'bold', color: '#B91C1C',&#13;&#10;                    fontFamily: 'Georgia, 思源宋体 Heavy, serif',&#13;&#10;                }}&gt;&#13;&#10;                    增量行情&#13;&#10;                &lt;/Text&gt;&#13;&#10;                &lt;Text style={{&#13;&#10;                    fontSize: 14, color: '#475569', lineHeight: 1.7,&#13;&#10;                    fontFamily: '思源黑体, Inter, sans-serif',&#13;&#10;                }}&gt;&#13;&#10;                    量价齐升,资金持续流入。成交量是核心信号——只要量能不萎缩,趋势就能延续。&#13;&#10;                &lt;/Text&gt;&#13;&#10;            &lt;/Box&gt;&#13;&#10;        &lt;/Box&gt;&#13;&#10;&#13;&#10;        {/* 震荡 */}&#13;&#10;        &lt;Box style={{&#13;&#10;            flex: 1, height: 500,&#13;&#10;            background: '#FFFFFF',&#13;&#10;            boxShadow: '0 4px 20px rgba(212, 175, 55, 0.15)',&#13;&#10;            flexDirection: 'column', overflow: 'hidden',&#13;&#10;        }}&gt;&#13;&#10;            &lt;Box style={{&#13;&#10;                background: 'linear-gradient(135deg, #D4AF37 0%, #B45309 100%)',&#13;&#10;                padding: '24px 24px', height: 100, justifyContent: 'center',&#13;&#10;                flexDirection: 'column', gap: 6,&#13;&#10;            }}&gt;&#13;&#10;                &lt;Text style={{&#13;&#10;                    fontSize: 14, color: '#FEF3C7', letterSpacing: 6,&#13;&#10;                    fontFamily: 'Georgia, 思源黑体, sans-serif',&#13;&#10;                }}&gt;&#13;&#10;                    TREND · 02&#13;&#10;                &lt;/Text&gt;&#13;&#10;                &lt;Text style={{&#13;&#10;                    fontSize: 36, fontWeight: 'bold', color: '#F7F4EC',&#13;&#10;                    fontFamily: 'Georgia, 思源宋体 Heavy, serif',&#13;&#10;                }}&gt;&#13;&#10;                    震 荡&#13;&#10;                &lt;/Text&gt;&#13;&#10;            &lt;/Box&gt;&#13;&#10;            {/* 主视觉:震荡横盘 */}&#13;&#10;            &lt;Box style={{ padding: '20px 24px', alignItems: 'center' }}&gt;&#13;&#10;                &lt;svg width={280} height={150} viewBox='0 0 280 150'&gt;&#13;&#10;                    &lt;line x1={20} y1={130} x2={260} y2={130} stroke='#E2E8F0' strokeWidth={1} /&gt;&#13;&#10;                    &lt;line x1={20} y1={130} x2={20} y2={20} stroke='#E2E8F0' strokeWidth={1} /&gt;&#13;&#10;                    &lt;line x1={20} y1={75} x2={260} y2={75} stroke='#94A3B8' strokeWidth={1} strokeDasharray='4,4' /&gt;&#13;&#10;                    &lt;path d='M 30 80 L 70 60 L 110 85 L 150 65 L 190 90 L 230 70 L 260 80' stroke='#D4AF37' strokeWidth={4} fill='none' strokeLinecap='round' strokeLinejoin='round' /&gt;&#13;&#10;                    &lt;circle cx={70} cy={60} r={4} fill='#D4AF37' /&gt;&#13;&#10;                    &lt;circle cx={110} cy={85} r={4} fill='#D4AF37' /&gt;&#13;&#10;                    &lt;circle cx={150} cy={65} r={4} fill='#D4AF37' /&gt;&#13;&#10;                    &lt;circle cx={190} cy={90} r={4} fill='#D4AF37' /&gt;&#13;&#10;                    &lt;circle cx={230} cy={70} r={4} fill='#D4AF37' /&gt;&#13;&#10;                &lt;/svg&gt;&#13;&#10;            &lt;/Box&gt;&#13;&#10;            &lt;Box style={{ padding: '0 24px 24px', flexDirection: 'column', gap: 10 }}&gt;&#13;&#10;                &lt;Text style={{&#13;&#10;                    fontSize: 18, fontWeight: 'bold', color: '#D4AF37',&#13;&#10;                    fontFamily: 'Georgia, 思源宋体 Heavy, serif',&#13;&#10;                }}&gt;&#13;&#10;                    存量/微减量行情&#13;&#10;                &lt;/Text&gt;&#13;&#10;                &lt;Text style={{&#13;&#10;                    fontSize: 14, color: '#475569', lineHeight: 1.7,&#13;&#10;                    fontFamily: '思源黑体, Inter, sans-serif',&#13;&#10;                }}&gt;&#13;&#10;                    存量资金博弈,成交量持平或微缩。指数在区间内反复,没有方向性。&#13;&#10;                &lt;/Text&gt;&#13;&#10;            &lt;/Box&gt;&#13;&#10;        &lt;/Box&gt;&#13;&#10;&#13;&#10;        {/* 向下 */}&#13;&#10;        &lt;Box style={{&#13;&#10;            flex: 1, height: 500,&#13;&#10;            background: '#FFFFFF',&#13;&#10;            boxShadow: '0 4px 20px rgba(15, 23, 42, 0.18)',&#13;&#10;            flexDirection: 'column', overflow: 'hidden',&#13;&#10;        }}&gt;&#13;&#10;            &lt;Box style={{&#13;&#10;                background: 'linear-gradient(135deg, #1E293B 0%, #0F172A 100%)',&#13;&#10;                padding: '24px 24px', height: 100, justifyContent: 'center',&#13;&#10;                flexDirection: 'column', gap: 6,&#13;&#10;            }}&gt;&#13;&#10;                &lt;Text style={{&#13;&#10;                    fontSize: 14, color: '#94A3B8', letterSpacing: 6,&#13;&#10;                    fontFamily: 'Georgia, 思源黑体, sans-serif',&#13;&#10;                }}&gt;&#13;&#10;                    TREND · 03&#13;&#10;                &lt;/Text&gt;&#13;&#10;                &lt;Text style={{&#13;&#10;                    fontSize: 36, fontWeight: 'bold', color: '#F7F4EC',&#13;&#10;                    fontFamily: 'Georgia, 思源宋体 Heavy, serif',&#13;&#10;                }}&gt;&#13;&#10;                    向 下&#13;&#10;                &lt;/Text&gt;&#13;&#10;            &lt;/Box&gt;&#13;&#10;            {/* 主视觉:向下箭头 */}&#13;&#10;            &lt;Box style={{ padding: '20px 24px', alignItems: 'center' }}&gt;&#13;&#10;                &lt;svg width={280} height={150} viewBox='0 0 280 150'&gt;&#13;&#10;                    &lt;line x1={20} y1={130} x2={260} y2={130} stroke='#E2E8F0' strokeWidth={1} /&gt;&#13;&#10;                    &lt;line x1={20} y1={130} x2={20} y2={20} stroke='#E2E8F0' strokeWidth={1} /&gt;&#13;&#10;                    &lt;path d='M 30 35 L 80 60 L 130 80 L 180 100 L 240 120' stroke='#475569' strokeWidth={4} fill='none' strokeLinecap='round' /&gt;&#13;&#10;                    &lt;polygon points='240,120 224,114 232,128' fill='#475569' /&gt;&#13;&#10;                    &lt;circle cx={30} cy={35} r={5} fill='#475569' /&gt;&#13;&#10;                    &lt;circle cx={80} cy={60} r={5} fill='#475569' /&gt;&#13;&#10;                    &lt;circle cx={130} cy={80} r={5} fill='#475569' /&gt;&#13;&#10;                    &lt;circle cx={180} cy={100} r={5} fill='#475569' /&gt;&#13;&#10;                &lt;/svg&gt;&#13;&#10;            &lt;/Box&gt;&#13;&#10;            &lt;Box style={{ padding: '0 24px 24px', flexDirection: 'column', gap: 10 }}&gt;&#13;&#10;                &lt;Text style={{&#13;&#10;                    fontSize: 18, fontWeight: 'bold', color: '#0F172A',&#13;&#10;                    fontFamily: 'Georgia, 思源宋体 Heavy, serif',&#13;&#10;                }}&gt;&#13;&#10;                    减量行情&#13;&#10;                &lt;/Text&gt;&#13;&#10;                &lt;Text style={{&#13;&#10;                    fontSize: 14, color: '#475569', lineHeight: 1.7,&#13;&#10;                    fontFamily: '思源黑体, Inter, sans-serif',&#13;&#10;                }}&gt;&#13;&#10;                    量缩价跌,资金持续流出。即使有反弹,也常是次级波动而非趋势反转。&#13;&#10;                &lt;/Text&gt;&#13;&#10;            &lt;/Box&gt;&#13;&#10;        &lt;/Box&gt;&#13;&#10;    &lt;/Box&gt;&#13;&#10;&#13;&#10;    {/* C 区:页脚 + 底部金句 */}&#13;&#10;    &lt;Box style={{&#13;&#10;        position: 'absolute', left: 60, bottom: 16, width: 1160,&#13;&#10;        flexDirection: 'row', justifyContent: 'space-between', alignItems: 'center',&#13;&#10;    }}&gt;&#13;&#10;        &lt;Text style={{&#13;&#10;            fontSize: 14, color: '#B91C1C', letterSpacing: 2, fontWeight: 600,&#13;&#10;            fontFamily: '思源黑体, Inter, sans-serif',&#13;&#10;        }}&gt;&#13;&#10;            容量主升勇猛干,不做难题控回撤&#13;&#10;        &lt;/Text&gt;&#13;&#10;        &lt;Text style={{&#13;&#10;            fontSize: 14, color: '#64748B',&#13;&#10;            fontFamily: 'Georgia, 思源黑体, sans-serif',&#13;&#10;        }}&gt;&#13;&#10;            05 / 14&#13;&#10;        &lt;/Text&gt;&#13;&#10;    &lt;/Box&gt;&#13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矩形 250"/>
          <p:cNvSpPr/>
          <p:nvPr/>
        </p:nvSpPr>
        <p:spPr>
          <a:xfrm>
            <a:off x="0" y="0"/>
            <a:ext cx="12077065" cy="6858000"/>
          </a:xfrm>
          <a:prstGeom prst="rect">
            <a:avLst/>
          </a:prstGeom>
          <a:solidFill>
            <a:srgbClr val="F7F4EC"/>
          </a:solidFill>
        </p:spPr>
        <p:txBody>
          <a:bodyPr/>
          <a:p/>
        </p:txBody>
      </p:sp>
      <p:sp>
        <p:nvSpPr>
          <p:cNvPr id="252" name="矩形 251"/>
          <p:cNvSpPr/>
          <p:nvPr/>
        </p:nvSpPr>
        <p:spPr>
          <a:xfrm>
            <a:off x="0" y="0"/>
            <a:ext cx="11049000" cy="57150"/>
          </a:xfrm>
          <a:prstGeom prst="rect">
            <a:avLst/>
          </a:prstGeom>
          <a:gradFill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</p:spPr>
        <p:txBody>
          <a:bodyPr/>
          <a:p/>
        </p:txBody>
      </p:sp>
      <p:sp>
        <p:nvSpPr>
          <p:cNvPr id="253" name="矩形 252"/>
          <p:cNvSpPr/>
          <p:nvPr/>
        </p:nvSpPr>
        <p:spPr>
          <a:xfrm>
            <a:off x="571500" y="266700"/>
            <a:ext cx="57150" cy="342900"/>
          </a:xfrm>
          <a:prstGeom prst="rect">
            <a:avLst/>
          </a:prstGeom>
          <a:solidFill>
            <a:srgbClr val="B91C1C"/>
          </a:solidFill>
        </p:spPr>
        <p:txBody>
          <a:bodyPr/>
          <a:p/>
        </p:txBody>
      </p:sp>
      <p:sp>
        <p:nvSpPr>
          <p:cNvPr id="254" name="文本框 253" descr="{&quot;isTemplate&quot;:true,&quot;type&quot;:&quot;text&quot;}"/>
          <p:cNvSpPr txBox="1"/>
          <p:nvPr/>
        </p:nvSpPr>
        <p:spPr>
          <a:xfrm>
            <a:off x="781050" y="228600"/>
            <a:ext cx="3990975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趋势</a:t>
            </a:r>
            <a:r>
              <a:rPr lang="en-US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: </a:t>
            </a:r>
            <a:r>
              <a:rPr lang="zh-CN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所有市场分析的核心</a:t>
            </a:r>
            <a:endParaRPr lang="zh-CN" sz="27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55" name="文本框 254" descr="{&quot;isTemplate&quot;:true,&quot;type&quot;:&quot;text&quot;}"/>
          <p:cNvSpPr txBox="1"/>
          <p:nvPr/>
        </p:nvSpPr>
        <p:spPr>
          <a:xfrm>
            <a:off x="838200" y="723900"/>
            <a:ext cx="280035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趋势只有三种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任何犹豫都是被错误归零的借口</a:t>
            </a:r>
            <a:endParaRPr lang="zh-CN" sz="105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56" name="矩形 255"/>
          <p:cNvSpPr/>
          <p:nvPr>
            <p:custDataLst>
              <p:tags r:id="rId1"/>
            </p:custDataLst>
          </p:nvPr>
        </p:nvSpPr>
        <p:spPr>
          <a:xfrm>
            <a:off x="571500" y="1238250"/>
            <a:ext cx="3505200" cy="4762500"/>
          </a:xfrm>
          <a:prstGeom prst="rect">
            <a:avLst/>
          </a:prstGeom>
          <a:solidFill>
            <a:srgbClr val="FFFFFF"/>
          </a:solidFill>
          <a:effectLst>
            <a:outerShdw blurRad="190500" dist="38100" dir="5400000">
              <a:srgbClr val="B91C1C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57" name="矩形 256"/>
          <p:cNvSpPr/>
          <p:nvPr>
            <p:custDataLst>
              <p:tags r:id="rId2"/>
            </p:custDataLst>
          </p:nvPr>
        </p:nvSpPr>
        <p:spPr>
          <a:xfrm>
            <a:off x="571500" y="1238250"/>
            <a:ext cx="3505200" cy="952500"/>
          </a:xfrm>
          <a:prstGeom prst="rect">
            <a:avLst/>
          </a:prstGeom>
          <a:gradFill>
            <a:gsLst>
              <a:gs pos="0">
                <a:srgbClr val="B91C1C"/>
              </a:gs>
              <a:gs pos="100000">
                <a:srgbClr val="7F1D1D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258" name="文本框 257" descr="{&quot;isTemplate&quot;:true,&quot;type&quot;:&quot;text&quot;}"/>
          <p:cNvSpPr txBox="1"/>
          <p:nvPr>
            <p:custDataLst>
              <p:tags r:id="rId3"/>
            </p:custDataLst>
          </p:nvPr>
        </p:nvSpPr>
        <p:spPr>
          <a:xfrm>
            <a:off x="800100" y="1400175"/>
            <a:ext cx="30480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450">
                <a:solidFill>
                  <a:srgbClr val="FECACA"/>
                </a:solidFill>
                <a:latin typeface="Georgia" panose="02040502050405020303"/>
                <a:ea typeface="Georgia" panose="02040502050405020303"/>
              </a:rPr>
              <a:t>TREND · 01</a:t>
            </a:r>
            <a:endParaRPr lang="en-US" sz="1050" spc="450">
              <a:solidFill>
                <a:srgbClr val="FECAC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59" name="文本框 258" descr="{&quot;isTemplate&quot;:true,&quot;type&quot;:&quot;text&quot;}"/>
          <p:cNvSpPr txBox="1"/>
          <p:nvPr>
            <p:custDataLst>
              <p:tags r:id="rId4"/>
            </p:custDataLst>
          </p:nvPr>
        </p:nvSpPr>
        <p:spPr>
          <a:xfrm>
            <a:off x="800100" y="1619250"/>
            <a:ext cx="3048000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向</a:t>
            </a:r>
            <a:r>
              <a:rPr lang="en-US" sz="27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 </a:t>
            </a:r>
            <a:r>
              <a:rPr lang="zh-CN" sz="27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上</a:t>
            </a:r>
            <a:endParaRPr lang="zh-CN" sz="2700" b="1">
              <a:solidFill>
                <a:srgbClr val="F7F4EC"/>
              </a:solidFill>
              <a:latin typeface="Georgia" panose="02040502050405020303"/>
              <a:ea typeface="Georgia" panose="02040502050405020303"/>
            </a:endParaRPr>
          </a:p>
        </p:txBody>
      </p:sp>
      <p:pic>
        <p:nvPicPr>
          <p:cNvPr id="260" name="图片 25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0600" y="2381250"/>
            <a:ext cx="2667000" cy="1428750"/>
          </a:xfrm>
          <a:prstGeom prst="rect">
            <a:avLst/>
          </a:prstGeom>
        </p:spPr>
      </p:pic>
      <p:sp>
        <p:nvSpPr>
          <p:cNvPr id="261" name="文本框 260" descr="{&quot;isTemplate&quot;:true,&quot;type&quot;:&quot;text&quot;}"/>
          <p:cNvSpPr txBox="1"/>
          <p:nvPr>
            <p:custDataLst>
              <p:tags r:id="rId8"/>
            </p:custDataLst>
          </p:nvPr>
        </p:nvSpPr>
        <p:spPr>
          <a:xfrm>
            <a:off x="800100" y="4000500"/>
            <a:ext cx="30480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b="1">
                <a:solidFill>
                  <a:srgbClr val="B91C1C"/>
                </a:solidFill>
                <a:latin typeface="Georgia" panose="02040502050405020303"/>
                <a:ea typeface="Georgia" panose="02040502050405020303"/>
              </a:rPr>
              <a:t>增量行情</a:t>
            </a:r>
            <a:endParaRPr lang="zh-CN" b="1">
              <a:solidFill>
                <a:srgbClr val="B91C1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62" name="文本框 261" descr="{&quot;isTemplate&quot;:true,&quot;type&quot;:&quot;text&quot;}"/>
          <p:cNvSpPr txBox="1"/>
          <p:nvPr>
            <p:custDataLst>
              <p:tags r:id="rId9"/>
            </p:custDataLst>
          </p:nvPr>
        </p:nvSpPr>
        <p:spPr>
          <a:xfrm>
            <a:off x="800100" y="4305300"/>
            <a:ext cx="3048000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量价齐升</a:t>
            </a:r>
            <a:r>
              <a:rPr lang="en-US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资金持续流入。成交量是核心信号——只要量能不萎缩</a:t>
            </a:r>
            <a:r>
              <a:rPr lang="en-US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趋势就能延续。</a:t>
            </a:r>
            <a:endParaRPr lang="zh-CN" sz="16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63" name="矩形 262"/>
          <p:cNvSpPr/>
          <p:nvPr>
            <p:custDataLst>
              <p:tags r:id="rId10"/>
            </p:custDataLst>
          </p:nvPr>
        </p:nvSpPr>
        <p:spPr>
          <a:xfrm>
            <a:off x="4343400" y="1238250"/>
            <a:ext cx="3505200" cy="4762500"/>
          </a:xfrm>
          <a:prstGeom prst="rect">
            <a:avLst/>
          </a:prstGeom>
          <a:solidFill>
            <a:srgbClr val="FFFFFF"/>
          </a:solidFill>
          <a:effectLst>
            <a:outerShdw blurRad="190500" dist="38100" dir="5400000">
              <a:srgbClr val="D4AF37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264" name="矩形 263"/>
          <p:cNvSpPr/>
          <p:nvPr>
            <p:custDataLst>
              <p:tags r:id="rId11"/>
            </p:custDataLst>
          </p:nvPr>
        </p:nvSpPr>
        <p:spPr>
          <a:xfrm>
            <a:off x="4343400" y="1238250"/>
            <a:ext cx="3505200" cy="952500"/>
          </a:xfrm>
          <a:prstGeom prst="rect">
            <a:avLst/>
          </a:prstGeom>
          <a:gradFill>
            <a:gsLst>
              <a:gs pos="0">
                <a:srgbClr val="D4AF37"/>
              </a:gs>
              <a:gs pos="100000">
                <a:srgbClr val="B45309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265" name="文本框 264" descr="{&quot;isTemplate&quot;:true,&quot;type&quot;:&quot;text&quot;}"/>
          <p:cNvSpPr txBox="1"/>
          <p:nvPr>
            <p:custDataLst>
              <p:tags r:id="rId12"/>
            </p:custDataLst>
          </p:nvPr>
        </p:nvSpPr>
        <p:spPr>
          <a:xfrm>
            <a:off x="4572000" y="1400175"/>
            <a:ext cx="30480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450">
                <a:solidFill>
                  <a:srgbClr val="FEF3C7"/>
                </a:solidFill>
                <a:latin typeface="Georgia" panose="02040502050405020303"/>
                <a:ea typeface="Georgia" panose="02040502050405020303"/>
              </a:rPr>
              <a:t>TREND · 02</a:t>
            </a:r>
            <a:endParaRPr lang="en-US" sz="1050" spc="450">
              <a:solidFill>
                <a:srgbClr val="FEF3C7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66" name="文本框 265" descr="{&quot;isTemplate&quot;:true,&quot;type&quot;:&quot;text&quot;}"/>
          <p:cNvSpPr txBox="1"/>
          <p:nvPr>
            <p:custDataLst>
              <p:tags r:id="rId13"/>
            </p:custDataLst>
          </p:nvPr>
        </p:nvSpPr>
        <p:spPr>
          <a:xfrm>
            <a:off x="4572000" y="1619250"/>
            <a:ext cx="3048000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震</a:t>
            </a:r>
            <a:r>
              <a:rPr lang="en-US" sz="27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 </a:t>
            </a:r>
            <a:r>
              <a:rPr lang="zh-CN" sz="27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荡</a:t>
            </a:r>
            <a:endParaRPr lang="zh-CN" sz="2700" b="1">
              <a:solidFill>
                <a:srgbClr val="F7F4EC"/>
              </a:solidFill>
              <a:latin typeface="Georgia" panose="02040502050405020303"/>
              <a:ea typeface="Georgia" panose="02040502050405020303"/>
            </a:endParaRPr>
          </a:p>
        </p:txBody>
      </p:sp>
      <p:pic>
        <p:nvPicPr>
          <p:cNvPr id="267" name="图片 266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762500" y="2381250"/>
            <a:ext cx="2667000" cy="1428750"/>
          </a:xfrm>
          <a:prstGeom prst="rect">
            <a:avLst/>
          </a:prstGeom>
        </p:spPr>
      </p:pic>
      <p:sp>
        <p:nvSpPr>
          <p:cNvPr id="268" name="文本框 267" descr="{&quot;isTemplate&quot;:true,&quot;type&quot;:&quot;text&quot;}"/>
          <p:cNvSpPr txBox="1"/>
          <p:nvPr>
            <p:custDataLst>
              <p:tags r:id="rId17"/>
            </p:custDataLst>
          </p:nvPr>
        </p:nvSpPr>
        <p:spPr>
          <a:xfrm>
            <a:off x="4572000" y="4000500"/>
            <a:ext cx="30480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00" b="1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存量</a:t>
            </a:r>
            <a:r>
              <a:rPr lang="en-US" sz="1600" b="1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/</a:t>
            </a:r>
            <a:r>
              <a:rPr lang="zh-CN" sz="1600" b="1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微减量行情</a:t>
            </a:r>
            <a:endParaRPr lang="zh-CN" sz="1600" b="1">
              <a:solidFill>
                <a:srgbClr val="D4AF37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69" name="文本框 268" descr="{&quot;isTemplate&quot;:true,&quot;type&quot;:&quot;text&quot;}"/>
          <p:cNvSpPr txBox="1"/>
          <p:nvPr>
            <p:custDataLst>
              <p:tags r:id="rId18"/>
            </p:custDataLst>
          </p:nvPr>
        </p:nvSpPr>
        <p:spPr>
          <a:xfrm>
            <a:off x="4572000" y="4305300"/>
            <a:ext cx="3048000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存量资金博弈</a:t>
            </a:r>
            <a:r>
              <a:rPr lang="en-US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成交量持平或微缩。指数在区间内反复</a:t>
            </a:r>
            <a:r>
              <a:rPr lang="en-US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没有方向性。</a:t>
            </a:r>
            <a:endParaRPr lang="zh-CN" sz="16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70" name="矩形 269"/>
          <p:cNvSpPr/>
          <p:nvPr>
            <p:custDataLst>
              <p:tags r:id="rId19"/>
            </p:custDataLst>
          </p:nvPr>
        </p:nvSpPr>
        <p:spPr>
          <a:xfrm>
            <a:off x="8115300" y="1238250"/>
            <a:ext cx="3505200" cy="4762500"/>
          </a:xfrm>
          <a:prstGeom prst="rect">
            <a:avLst/>
          </a:prstGeom>
          <a:solidFill>
            <a:srgbClr val="FFFFFF"/>
          </a:solidFill>
          <a:effectLst>
            <a:outerShdw blurRad="190500" dist="38100" dir="5400000">
              <a:srgbClr val="0F172A">
                <a:alpha val="18000"/>
              </a:srgbClr>
            </a:outerShdw>
          </a:effectLst>
        </p:spPr>
        <p:txBody>
          <a:bodyPr/>
          <a:p/>
        </p:txBody>
      </p:sp>
      <p:sp>
        <p:nvSpPr>
          <p:cNvPr id="271" name="矩形 270"/>
          <p:cNvSpPr/>
          <p:nvPr>
            <p:custDataLst>
              <p:tags r:id="rId20"/>
            </p:custDataLst>
          </p:nvPr>
        </p:nvSpPr>
        <p:spPr>
          <a:xfrm>
            <a:off x="8115300" y="1238250"/>
            <a:ext cx="3505200" cy="952500"/>
          </a:xfrm>
          <a:prstGeom prst="rect">
            <a:avLst/>
          </a:prstGeom>
          <a:gradFill>
            <a:gsLst>
              <a:gs pos="0">
                <a:srgbClr val="1E293B"/>
              </a:gs>
              <a:gs pos="100000">
                <a:srgbClr val="0F172A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272" name="文本框 271" descr="{&quot;isTemplate&quot;:true,&quot;type&quot;:&quot;text&quot;}"/>
          <p:cNvSpPr txBox="1"/>
          <p:nvPr>
            <p:custDataLst>
              <p:tags r:id="rId21"/>
            </p:custDataLst>
          </p:nvPr>
        </p:nvSpPr>
        <p:spPr>
          <a:xfrm>
            <a:off x="8343900" y="1400175"/>
            <a:ext cx="30480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450">
                <a:solidFill>
                  <a:srgbClr val="94A3B8"/>
                </a:solidFill>
                <a:latin typeface="Georgia" panose="02040502050405020303"/>
                <a:ea typeface="Georgia" panose="02040502050405020303"/>
              </a:rPr>
              <a:t>TREND · 03</a:t>
            </a:r>
            <a:endParaRPr lang="en-US" sz="1050" spc="450">
              <a:solidFill>
                <a:srgbClr val="94A3B8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73" name="文本框 272" descr="{&quot;isTemplate&quot;:true,&quot;type&quot;:&quot;text&quot;}"/>
          <p:cNvSpPr txBox="1"/>
          <p:nvPr>
            <p:custDataLst>
              <p:tags r:id="rId22"/>
            </p:custDataLst>
          </p:nvPr>
        </p:nvSpPr>
        <p:spPr>
          <a:xfrm>
            <a:off x="8343900" y="1619250"/>
            <a:ext cx="3048000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向</a:t>
            </a:r>
            <a:r>
              <a:rPr lang="en-US" sz="27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 </a:t>
            </a:r>
            <a:r>
              <a:rPr lang="zh-CN" sz="27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下</a:t>
            </a:r>
            <a:endParaRPr lang="zh-CN" sz="2700" b="1">
              <a:solidFill>
                <a:srgbClr val="F7F4EC"/>
              </a:solidFill>
              <a:latin typeface="Georgia" panose="02040502050405020303"/>
              <a:ea typeface="Georgia" panose="02040502050405020303"/>
            </a:endParaRPr>
          </a:p>
        </p:txBody>
      </p:sp>
      <p:pic>
        <p:nvPicPr>
          <p:cNvPr id="274" name="图片 273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534400" y="2381250"/>
            <a:ext cx="2667000" cy="1428750"/>
          </a:xfrm>
          <a:prstGeom prst="rect">
            <a:avLst/>
          </a:prstGeom>
        </p:spPr>
      </p:pic>
      <p:sp>
        <p:nvSpPr>
          <p:cNvPr id="275" name="文本框 274" descr="{&quot;isTemplate&quot;:true,&quot;type&quot;:&quot;text&quot;}"/>
          <p:cNvSpPr txBox="1"/>
          <p:nvPr>
            <p:custDataLst>
              <p:tags r:id="rId26"/>
            </p:custDataLst>
          </p:nvPr>
        </p:nvSpPr>
        <p:spPr>
          <a:xfrm>
            <a:off x="8343900" y="4000500"/>
            <a:ext cx="30480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减量行情</a:t>
            </a:r>
            <a:endParaRPr lang="zh-CN" sz="16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76" name="文本框 275" descr="{&quot;isTemplate&quot;:true,&quot;type&quot;:&quot;text&quot;}"/>
          <p:cNvSpPr txBox="1"/>
          <p:nvPr>
            <p:custDataLst>
              <p:tags r:id="rId27"/>
            </p:custDataLst>
          </p:nvPr>
        </p:nvSpPr>
        <p:spPr>
          <a:xfrm>
            <a:off x="8343900" y="4305300"/>
            <a:ext cx="3048000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量缩价跌</a:t>
            </a:r>
            <a:r>
              <a:rPr lang="en-US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资金持续流出。即使有反弹</a:t>
            </a:r>
            <a:r>
              <a:rPr lang="en-US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也常是次级波动而非趋势反转。</a:t>
            </a:r>
            <a:endParaRPr lang="zh-CN" sz="16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77" name="文本框 276" descr="{&quot;isTemplate&quot;:true,&quot;type&quot;:&quot;text&quot;}"/>
          <p:cNvSpPr txBox="1"/>
          <p:nvPr/>
        </p:nvSpPr>
        <p:spPr>
          <a:xfrm>
            <a:off x="571500" y="6543675"/>
            <a:ext cx="22002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 spc="150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容量主升勇猛干</a:t>
            </a:r>
            <a:r>
              <a:rPr lang="en-US" sz="1050" b="1" spc="150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050" b="1" spc="150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不做难题控回撤</a:t>
            </a:r>
            <a:endParaRPr lang="zh-CN" sz="1050" b="1" spc="150">
              <a:solidFill>
                <a:srgbClr val="B91C1C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78" name="文本框 277" descr="{&quot;isTemplate&quot;:true,&quot;type&quot;:&quot;text&quot;}"/>
          <p:cNvSpPr txBox="1"/>
          <p:nvPr/>
        </p:nvSpPr>
        <p:spPr>
          <a:xfrm>
            <a:off x="11201400" y="6543675"/>
            <a:ext cx="4191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Georgia" panose="02040502050405020303"/>
                <a:ea typeface="Georgia" panose="02040502050405020303"/>
              </a:rPr>
              <a:t>05 / 14</a:t>
            </a:r>
            <a:endParaRPr lang="en-US" sz="1050">
              <a:solidFill>
                <a:srgbClr val="64748B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9" name="" descr="&lt;Slide&gt;&#13;&#10;    {/* 浅米底色 */}&#13;&#10;    &lt;Box style={{&#13;&#10;        position: 'absolute', top: 0, left: 0, width: 1160, height: '100%',&#13;&#10;        background: '#F7F4EC',&#13;&#10;    }} /&gt;&#13;&#10;&#13;&#10;    {/* 顶部细色带 - 向上用红色 */}&#13;&#10;    &lt;Box style={{&#13;&#10;        position: 'absolute', top: 0, left: 0, width: 1160, height: 6,&#13;&#10;        background: '#B91C1C',&#13;&#10;    }} /&gt;&#13;&#10;&#13;&#10;    {/* A 区:标题 */}&#13;&#10;    &lt;Box style={{&#13;&#10;        position: 'absolute', left: 60, top: 24, width: 1160,&#13;&#10;        flexDirection: 'row', alignItems: 'center', gap: 16,&#13;&#10;    }}&gt;&#13;&#10;        &lt;Box style={{ width: 6, height: 36, background: '#B91C1C' }} /&gt;&#13;&#10;        &lt;Text style={{&#13;&#10;            fontSize: 36, fontWeight: 'bold', color: '#0F172A',&#13;&#10;            fontFamily: 'Georgia, 思源宋体 Heavy, serif',&#13;&#10;        }}&gt;&#13;&#10;            大盘向上 · 增量行情&#13;&#10;        &lt;/Text&gt;&#13;&#10;        &lt;Box style={{&#13;&#10;            marginLeft: 16, padding: '4px 12px',&#13;&#10;            background: '#B91C1C', borderRadius: 2,&#13;&#10;        }}&gt;&#13;&#10;            &lt;Text style={{&#13;&#10;                fontSize: 14, color: '#F7F4EC', fontWeight: 600,&#13;&#10;                fontFamily: 'Georgia, 思源黑体, sans-serif',&#13;&#10;            }}&gt;&#13;&#10;                价升量增&#13;&#10;            &lt;/Text&gt;&#13;&#10;        &lt;/Box&gt;&#13;&#10;    &lt;/Box&gt;&#13;&#10;    &lt;Text style={{&#13;&#10;        position: 'absolute', left: 88, top: 76, fontSize: 14, color: '#64748B',&#13;&#10;        fontFamily: '思源黑体, Inter, sans-serif',&#13;&#10;    }}&gt;&#13;&#10;        围绕主流板块操作 · 不偏离主线 · 不做非主线&#13;&#10;    &lt;/Text&gt;&#13;&#10;&#13;&#10;    {/* B 区:上大图(SVG 量价齐升) + 下方三块卡片 */}&#13;&#10;    &lt;Box style={{&#13;&#10;        position: 'absolute', left: 60, top: 120, width: 1160, height: 540,&#13;&#10;        flexDirection: 'column', gap: 16,&#13;&#10;    }}&gt;&#13;&#10;        {/* 上:量价齐升主图 */}&#13;&#10;        &lt;Box style={{&#13;&#10;            height: 240, background: '#FFFFFF',&#13;&#10;            boxShadow: '0 4px 20px rgba(185, 28, 28, 0.1)',&#13;&#10;            padding: 24, flexDirection: 'row',&#13;&#10;        }}&gt;&#13;&#10;            {/* 左:大字标题 */}&#13;&#10;            &lt;Box style={{ width: 280, flexDirection: 'column', justifyContent: 'center', gap: 8 }}&gt;&#13;&#10;                &lt;Text style={{&#13;&#10;                    fontSize: 14, color: '#B91C1C', letterSpacing: 4,&#13;&#10;                    fontFamily: 'Georgia, 思源黑体, sans-serif',&#13;&#10;                }}&gt;&#13;&#10;                    VOLUME × PRICE&#13;&#10;                &lt;/Text&gt;&#13;&#10;                &lt;Text style={{&#13;&#10;                    fontSize: 40, fontWeight: 'bold', color: '#0F172A',&#13;&#10;                    fontFamily: 'Georgia, 思源宋体 Heavy, serif',&#13;&#10;                    lineHeight: 1.1,&#13;&#10;                }}&gt;&#13;&#10;                    量价&#13;&#10;                    &lt;br /&gt;&#13;&#10;                    同步&#13;&#10;                    &lt;br /&gt;&#13;&#10;                    放大&#13;&#10;                &lt;/Text&gt;&#13;&#10;                &lt;Text style={{&#13;&#10;                    fontSize: 13, color: '#64748B', marginTop: 4,&#13;&#10;                    fontFamily: '思源黑体, Inter, sans-serif',&#13;&#10;                }}&gt;&#13;&#10;                    增量资金入场 · 持续性可期&#13;&#10;                &lt;/Text&gt;&#13;&#10;            &lt;/Box&gt;&#13;&#10;            {/* 右:量价齐升 SVG */}&#13;&#10;            &lt;Box style={{ flex: 1, padding: 8 }}&gt;&#13;&#10;                &lt;svg width='100%' height={180} viewBox='0 0 600 180' preserveAspectRatio='xMidYMid meet'&gt;&#13;&#10;                    {/* 坐标轴 */}&#13;&#10;                    &lt;line x1={40} y1={20} x2={40} y2={150} stroke='#94A3B8' strokeWidth={1} /&gt;&#13;&#10;                    &lt;line x1={40} y1={150} x2={580} y2={150} stroke='#94A3B8' strokeWidth={1} /&gt;&#13;&#10;                    {/* 网格 */}&#13;&#10;                    &lt;line x1={40} y1={60} x2={580} y2={60} stroke='#E2E8F0' strokeWidth={1} strokeDasharray='2,2' /&gt;&#13;&#10;                    &lt;line x1={40} y1={100} x2={580} y2={100} stroke='#E2E8F0' strokeWidth={1} strokeDasharray='2,2' /&gt;&#13;&#10;                    {/* 成交量柱(递增) */}&#13;&#10;                    &lt;rect x={70} y={130} width={30} height={20} fill='#B91C1C' opacity={0.55} /&gt;&#13;&#10;                    &lt;rect x={120} y={120} width={30} height={30} fill='#B91C1C' opacity={0.65} /&gt;&#13;&#10;                    &lt;rect x={170} y={105} width={30} height={45} fill='#B91C1C' opacity={0.7} /&gt;&#13;&#10;                    &lt;rect x={220} y={85} width={30} height={65} fill='#B91C1C' opacity={0.8} /&gt;&#13;&#10;                    &lt;rect x={270} y={60} width={30} height={90} fill='#B91C1C' opacity={0.85} /&gt;&#13;&#10;                    &lt;rect x={320} y={40} width={30} height={110} fill='#B91C1C' /&gt;&#13;&#10;                    &lt;rect x={370} y={25} width={30} height={125} fill='#B91C1C' /&gt;&#13;&#10;                    &lt;rect x={420} y={15} width={30} height={135} fill='#B91C1C' /&gt;&#13;&#10;                    {/* 价格线 */}&#13;&#10;                    &lt;path d='M 70 145 L 120 130 L 170 115 L 220 95 L 270 75 L 320 55 L 370 40 L 420 25' stroke='#D4AF37' strokeWidth={3} fill='none' strokeLinecap='round' /&gt;&#13;&#10;                    &lt;polygon points='420,25 408,27 415,37' fill='#D4AF37' /&gt;&#13;&#10;                    {/* 数据点 */}&#13;&#10;                    &lt;circle cx={70} cy={145} r={3} fill='#D4AF37' /&gt;&#13;&#10;                    &lt;circle cx={120} cy={130} r={3} fill='#D4AF37' /&gt;&#13;&#10;                    &lt;circle cx={170} cy={115} r={3} fill='#D4AF37' /&gt;&#13;&#10;                    &lt;circle cx={220} cy={95} r={3} fill='#D4AF37' /&gt;&#13;&#10;                    &lt;circle cx={270} cy={75} r={3} fill='#D4AF37' /&gt;&#13;&#10;                    &lt;circle cx={320} cy={55} r={3} fill='#D4AF52' /&gt;&#13;&#10;                    {/* 图例 */}&#13;&#10;                    &lt;rect x={460} y={15} width={14} height={10} fill='#B91C1C' /&gt;&#13;&#10;                    &lt;text x={478} y={24} fontSize={11} fill='#475569' fontFamily='Georgia'&gt;成交量&lt;/text&gt;&#13;&#10;                    &lt;line x1={460} y1={36} x2={474} y2={36} stroke='#D4AF37' strokeWidth={2.5} /&gt;&#13;&#10;                    &lt;text x={478} y={40} fontSize={11} fill='#475569' fontFamily='Georgia'&gt;价格&lt;/text&gt;&#13;&#10;                &lt;/svg&gt;&#13;&#10;            &lt;/Box&gt;&#13;&#10;        &lt;/Box&gt;&#13;&#10;&#13;&#10;        {/* 下:三块策略要点卡 */}&#13;&#10;        &lt;Box style={{ flexDirection: 'row', gap: 16, height: 268 }}&gt;&#13;&#10;            {/* 卡片 1:主流板块 */}&#13;&#10;            &lt;Box style={{&#13;&#10;                flex: 1, background: '#FFFFFF', padding: 20,&#13;&#10;                borderTop: '4px solid #B91C1C',&#13;&#10;                boxShadow: '0 2px 12px rgba(15, 23, 42, 0.05)',&#13;&#10;                flexDirection: 'column', justifyContent: 'space-between',&#13;&#10;            }}&gt;&#13;&#10;                &lt;Box&gt;&#13;&#10;                    &lt;Text style={{&#13;&#10;                        fontSize: 14, color: '#B91C1C', letterSpacing: 4,&#13;&#10;                        fontFamily: 'Georgia, 思源黑体, sans-serif',&#13;&#10;                    }}&gt;&#13;&#10;                        STRATEGY · 01&#13;&#10;                    &lt;/Text&gt;&#13;&#10;                    &lt;Text style={{&#13;&#10;                        fontSize: 22, fontWeight: 'bold', color: '#0F172A',&#13;&#10;                        fontFamily: 'Georgia, 思源宋体 Heavy, serif', marginTop: 6,&#13;&#10;                    }}&gt;&#13;&#10;                        锁定主流板块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必然存在「成交量最大、对大盘影响最大」的板块。识别方法:用经传软件主力净流入榜 + 板块涨幅榜 + 龙头股涨停数三维度交叉验证。&#13;&#10;                &lt;/Text&gt;&#13;&#10;                &lt;Text style={{&#13;&#10;                    fontSize: 13, color: '#B91C1C', fontWeight: 600, marginTop: 'auto',&#13;&#10;                    fontFamily: '思源黑体, Inter, sans-serif',&#13;&#10;                }}&gt;&#13;&#10;                    关键:不做非主线板块&#13;&#10;                &lt;/Text&gt;&#13;&#10;            &lt;/Box&gt;&#13;&#10;&#13;&#10;            {/* 卡片 2:中军先锋 */}&#13;&#10;            &lt;Box style={{&#13;&#10;                flex: 1, background: '#FFFFFF', padding: 20,&#13;&#10;                borderTop: '4px solid #D4AF37',&#13;&#10;                boxShadow: '0 2px 12px rgba(15, 23, 42, 0.05)',&#13;&#10;                flexDirection: 'column', justifyContent: 'space-between',&#13;&#10;            }}&gt;&#13;&#10;                &lt;Box&gt;&#13;&#10;                    &lt;Text style={{&#13;&#10;                        fontSize: 14, color: '#D4AF37', letterSpacing: 4,&#13;&#10;                        fontFamily: 'Georgia, 思源黑体, sans-serif',&#13;&#10;                    }}&gt;&#13;&#10;                        STRATEGY · 02&#13;&#10;                    &lt;/Text&gt;&#13;&#10;                    &lt;Text style={{&#13;&#10;                        fontSize: 22, fontWeight: 'bold', color: '#0F172A',&#13;&#10;                        fontFamily: 'Georgia, 思源宋体 Heavy, serif', marginTop: 6,&#13;&#10;                    }}&gt;&#13;&#10;                        中军 + 先锋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主流板块内部存在轮动:先锋打高度、中军稳市值。先锋弹性大但波动也大,中军稳健但爆发力弱。跟随趋势、踩准节奏。&#13;&#10;                &lt;/Text&gt;&#13;&#10;                &lt;Text style={{&#13;&#10;                    fontSize: 13, color: '#D4AF37', fontWeight: 600, marginTop: 'auto',&#13;&#10;                    fontFamily: '思源黑体, Inter, sans-serif',&#13;&#10;                }}&gt;&#13;&#10;                    关键:跟随趋势 · 持有&#13;&#10;                &lt;/Text&gt;&#13;&#10;            &lt;/Box&gt;&#13;&#10;&#13;&#10;            {/* 卡片 3:宽度 */}&#13;&#10;            &lt;Box style={{&#13;&#10;                flex: 1, background: '#FFFFFF', padding: 20,&#13;&#10;                borderTop: '4px solid #0F172A',&#13;&#10;                boxShadow: '0 2px 12px rgba(15, 23, 42, 0.05)',&#13;&#10;                flexDirection: 'column', justifyContent: 'space-between',&#13;&#10;            }}&gt;&#13;&#10;                &lt;Box&gt;&#13;&#10;                    &lt;Text style={{&#13;&#10;                        fontSize: 14, color: '#0F172A', letterSpacing: 4,&#13;&#10;                        fontFamily: 'Georgia, 思源黑体, sans-serif',&#13;&#10;                    }}&gt;&#13;&#10;                        STRATEGY · 03&#13;&#10;                    &lt;/Text&gt;&#13;&#10;                    &lt;Text style={{&#13;&#10;                        fontSize: 22, fontWeight: 'bold', color: '#0F172A',&#13;&#10;                        fontFamily: 'Georgia, 思源宋体 Heavy, serif', marginTop: 6,&#13;&#10;                    }}&gt;&#13;&#10;                        赛道宽度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同一赛道下不同细分方向会轮动——上游/中游/下游、龙头/二线/跟风。容量大时,可以从先锋切到中军,从中军切到跟风。&#13;&#10;                &lt;/Text&gt;&#13;&#10;                &lt;Text style={{&#13;&#10;                    fontSize: 13, color: '#0F172A', fontWeight: 600, marginTop: 'auto',&#13;&#10;                    fontFamily: '思源黑体, Inter, sans-serif',&#13;&#10;                }}&gt;&#13;&#10;                    关键:不偏离主线 · 控回撤&#13;&#10;                &lt;/Text&gt;&#13;&#10;            &lt;/Box&gt;&#13;&#10;        &lt;/Box&gt;&#13;&#10;    &lt;/Box&gt;&#13;&#10;&#13;&#10;    {/* C 区:页脚 */}&#13;&#10;    &lt;Box style={{&#13;&#10;        position: 'absolute', left: 60, bottom: 16, width: 1160,&#13;&#10;        flexDirection: 'row', justifyContent: 'space-between', alignItems: 'center',&#13;&#10;    }}&gt;&#13;&#10;        &lt;Text style={{&#13;&#10;            fontSize: 14, color: '#B91C1C', letterSpacing: 2, fontWeight: 600,&#13;&#10;            fontFamily: '思源黑体, Inter, sans-serif',&#13;&#10;        }}&gt;&#13;&#10;            容量主升勇猛干,不做难题控回撤&#13;&#10;        &lt;/Text&gt;&#13;&#10;        &lt;Text style={{&#13;&#10;            fontSize: 14, color: '#64748B',&#13;&#10;            fontFamily: 'Georgia, 思源黑体, sans-serif',&#13;&#10;        }}&gt;&#13;&#10;            07 / 14&#13;&#10;        &lt;/Text&gt;&#13;&#10;    &lt;/Box&gt;&#13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矩形 289"/>
          <p:cNvSpPr/>
          <p:nvPr/>
        </p:nvSpPr>
        <p:spPr>
          <a:xfrm>
            <a:off x="0" y="0"/>
            <a:ext cx="11049000" cy="6858000"/>
          </a:xfrm>
          <a:prstGeom prst="rect">
            <a:avLst/>
          </a:prstGeom>
          <a:solidFill>
            <a:srgbClr val="F7F4EC"/>
          </a:solidFill>
        </p:spPr>
        <p:txBody>
          <a:bodyPr/>
          <a:p/>
        </p:txBody>
      </p:sp>
      <p:sp>
        <p:nvSpPr>
          <p:cNvPr id="291" name="矩形 290"/>
          <p:cNvSpPr/>
          <p:nvPr/>
        </p:nvSpPr>
        <p:spPr>
          <a:xfrm>
            <a:off x="0" y="0"/>
            <a:ext cx="11049000" cy="57150"/>
          </a:xfrm>
          <a:prstGeom prst="rect">
            <a:avLst/>
          </a:prstGeom>
          <a:solidFill>
            <a:srgbClr val="B91C1C"/>
          </a:solidFill>
        </p:spPr>
        <p:txBody>
          <a:bodyPr/>
          <a:p/>
        </p:txBody>
      </p:sp>
      <p:sp>
        <p:nvSpPr>
          <p:cNvPr id="292" name="矩形 291"/>
          <p:cNvSpPr/>
          <p:nvPr/>
        </p:nvSpPr>
        <p:spPr>
          <a:xfrm>
            <a:off x="571500" y="266700"/>
            <a:ext cx="57150" cy="342900"/>
          </a:xfrm>
          <a:prstGeom prst="rect">
            <a:avLst/>
          </a:prstGeom>
          <a:solidFill>
            <a:srgbClr val="B91C1C"/>
          </a:solidFill>
        </p:spPr>
        <p:txBody>
          <a:bodyPr/>
          <a:p/>
        </p:txBody>
      </p:sp>
      <p:sp>
        <p:nvSpPr>
          <p:cNvPr id="293" name="文本框 292" descr="{&quot;isTemplate&quot;:true,&quot;type&quot;:&quot;text&quot;}"/>
          <p:cNvSpPr txBox="1"/>
          <p:nvPr/>
        </p:nvSpPr>
        <p:spPr>
          <a:xfrm>
            <a:off x="781050" y="228600"/>
            <a:ext cx="3038475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大盘向上</a:t>
            </a:r>
            <a:r>
              <a:rPr lang="en-US" sz="27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 · </a:t>
            </a:r>
            <a:r>
              <a:rPr lang="zh-CN" sz="27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增量行情</a:t>
            </a:r>
            <a:endParaRPr lang="zh-CN" sz="270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94" name="圆角矩形 293"/>
          <p:cNvSpPr/>
          <p:nvPr/>
        </p:nvSpPr>
        <p:spPr>
          <a:xfrm>
            <a:off x="4124325" y="323850"/>
            <a:ext cx="762000" cy="238125"/>
          </a:xfrm>
          <a:prstGeom prst="roundRect">
            <a:avLst>
              <a:gd name="adj" fmla="val 8000"/>
            </a:avLst>
          </a:prstGeom>
          <a:solidFill>
            <a:srgbClr val="B91C1C"/>
          </a:solidFill>
        </p:spPr>
        <p:txBody>
          <a:bodyPr/>
          <a:p/>
        </p:txBody>
      </p:sp>
      <p:sp>
        <p:nvSpPr>
          <p:cNvPr id="295" name="文本框 294" descr="{&quot;isTemplate&quot;:true,&quot;type&quot;:&quot;text&quot;}"/>
          <p:cNvSpPr txBox="1"/>
          <p:nvPr/>
        </p:nvSpPr>
        <p:spPr>
          <a:xfrm>
            <a:off x="4238625" y="361950"/>
            <a:ext cx="5334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价升量增</a:t>
            </a:r>
            <a:endParaRPr lang="zh-CN" sz="1050" b="1">
              <a:solidFill>
                <a:srgbClr val="F7F4E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96" name="文本框 295" descr="{&quot;isTemplate&quot;:true,&quot;type&quot;:&quot;text&quot;}"/>
          <p:cNvSpPr txBox="1"/>
          <p:nvPr/>
        </p:nvSpPr>
        <p:spPr>
          <a:xfrm>
            <a:off x="838200" y="723900"/>
            <a:ext cx="26670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围绕主流板块操作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不偏离主线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不做非主线</a:t>
            </a:r>
            <a:endParaRPr lang="zh-CN" sz="105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297" name="矩形 296"/>
          <p:cNvSpPr/>
          <p:nvPr/>
        </p:nvSpPr>
        <p:spPr>
          <a:xfrm>
            <a:off x="571500" y="1143000"/>
            <a:ext cx="11049000" cy="2286000"/>
          </a:xfrm>
          <a:prstGeom prst="rect">
            <a:avLst/>
          </a:prstGeom>
          <a:solidFill>
            <a:srgbClr val="FFFFFF"/>
          </a:solidFill>
          <a:effectLst>
            <a:outerShdw blurRad="190500" dist="38100" dir="5400000">
              <a:srgbClr val="B91C1C">
                <a:alpha val="10000"/>
              </a:srgbClr>
            </a:outerShdw>
          </a:effectLst>
        </p:spPr>
        <p:txBody>
          <a:bodyPr/>
          <a:p/>
        </p:txBody>
      </p:sp>
      <p:sp>
        <p:nvSpPr>
          <p:cNvPr id="298" name="文本框 297" descr="{&quot;isTemplate&quot;:true,&quot;type&quot;:&quot;text&quot;}"/>
          <p:cNvSpPr txBox="1"/>
          <p:nvPr/>
        </p:nvSpPr>
        <p:spPr>
          <a:xfrm>
            <a:off x="800100" y="1371600"/>
            <a:ext cx="26670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B91C1C"/>
                </a:solidFill>
                <a:latin typeface="Georgia" panose="02040502050405020303"/>
                <a:ea typeface="Georgia" panose="02040502050405020303"/>
              </a:rPr>
              <a:t>VOLUME × PRICE</a:t>
            </a:r>
            <a:endParaRPr lang="en-US" sz="1050" spc="300">
              <a:solidFill>
                <a:srgbClr val="B91C1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99" name="文本框 298" descr="{&quot;isTemplate&quot;:true,&quot;type&quot;:&quot;text&quot;}"/>
          <p:cNvSpPr txBox="1"/>
          <p:nvPr/>
        </p:nvSpPr>
        <p:spPr>
          <a:xfrm>
            <a:off x="800100" y="1609725"/>
            <a:ext cx="2667000" cy="15144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10000"/>
              </a:lnSpc>
            </a:pPr>
            <a:r>
              <a:rPr lang="zh-CN" sz="30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量价</a:t>
            </a:r>
            <a:endParaRPr lang="zh-CN" sz="30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  <a:p>
            <a:pPr>
              <a:lnSpc>
                <a:spcPct val="110000"/>
              </a:lnSpc>
            </a:pPr>
            <a:r>
              <a:rPr lang="zh-CN" sz="30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同步</a:t>
            </a:r>
            <a:endParaRPr lang="zh-CN" sz="30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  <a:p>
            <a:pPr>
              <a:lnSpc>
                <a:spcPct val="110000"/>
              </a:lnSpc>
            </a:pPr>
            <a:r>
              <a:rPr lang="zh-CN" sz="30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放大</a:t>
            </a:r>
            <a:endParaRPr lang="zh-CN" sz="30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00" name="文本框 299" descr="{&quot;isTemplate&quot;:true,&quot;type&quot;:&quot;text&quot;}"/>
          <p:cNvSpPr txBox="1"/>
          <p:nvPr/>
        </p:nvSpPr>
        <p:spPr>
          <a:xfrm>
            <a:off x="800100" y="3238500"/>
            <a:ext cx="26670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增量资金入场</a:t>
            </a:r>
            <a:r>
              <a:rPr lang="en-US" sz="975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975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持续性可期</a:t>
            </a:r>
            <a:endParaRPr lang="zh-CN" sz="975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pic>
        <p:nvPicPr>
          <p:cNvPr id="301" name="图片 300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43300" y="1447800"/>
            <a:ext cx="7772400" cy="1714500"/>
          </a:xfrm>
          <a:prstGeom prst="rect">
            <a:avLst/>
          </a:prstGeom>
        </p:spPr>
      </p:pic>
      <p:sp>
        <p:nvSpPr>
          <p:cNvPr id="302" name="矩形 301"/>
          <p:cNvSpPr/>
          <p:nvPr/>
        </p:nvSpPr>
        <p:spPr>
          <a:xfrm>
            <a:off x="571500" y="3619500"/>
            <a:ext cx="3581400" cy="2552700"/>
          </a:xfrm>
          <a:prstGeom prst="rect">
            <a:avLst/>
          </a:prstGeom>
          <a:solidFill>
            <a:srgbClr val="FFFFFF"/>
          </a:solidFill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txBody>
          <a:bodyPr/>
          <a:p/>
        </p:txBody>
      </p:sp>
      <p:sp>
        <p:nvSpPr>
          <p:cNvPr id="303" name="任意多边形 302"/>
          <p:cNvSpPr/>
          <p:nvPr/>
        </p:nvSpPr>
        <p:spPr>
          <a:xfrm>
            <a:off x="571500" y="3581400"/>
            <a:ext cx="3581400" cy="2590800"/>
          </a:xfrm>
          <a:custGeom>
            <a:avLst/>
            <a:gdLst/>
            <a:ahLst/>
            <a:cxnLst/>
            <a:pathLst>
              <a:path w="376" h="272">
                <a:moveTo>
                  <a:pt x="0" y="0"/>
                </a:moveTo>
                <a:lnTo>
                  <a:pt x="376" y="0"/>
                </a:lnTo>
                <a:lnTo>
                  <a:pt x="376" y="4"/>
                </a:lnTo>
                <a:lnTo>
                  <a:pt x="0" y="4"/>
                </a:lnTo>
                <a:close/>
              </a:path>
            </a:pathLst>
          </a:custGeom>
          <a:solidFill>
            <a:srgbClr val="B91C1C"/>
          </a:solidFill>
        </p:spPr>
        <p:txBody>
          <a:bodyPr/>
          <a:p/>
        </p:txBody>
      </p:sp>
      <p:sp>
        <p:nvSpPr>
          <p:cNvPr id="304" name="文本框 303" descr="{&quot;isTemplate&quot;:true,&quot;type&quot;:&quot;text&quot;}"/>
          <p:cNvSpPr txBox="1"/>
          <p:nvPr/>
        </p:nvSpPr>
        <p:spPr>
          <a:xfrm>
            <a:off x="762000" y="3810000"/>
            <a:ext cx="32004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B91C1C"/>
                </a:solidFill>
                <a:latin typeface="Georgia" panose="02040502050405020303"/>
                <a:ea typeface="Georgia" panose="02040502050405020303"/>
              </a:rPr>
              <a:t>STRATEGY · 01</a:t>
            </a:r>
            <a:endParaRPr lang="en-US" sz="1050" spc="300">
              <a:solidFill>
                <a:srgbClr val="B91C1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05" name="文本框 304" descr="{&quot;isTemplate&quot;:true,&quot;type&quot;:&quot;text&quot;}"/>
          <p:cNvSpPr txBox="1"/>
          <p:nvPr/>
        </p:nvSpPr>
        <p:spPr>
          <a:xfrm>
            <a:off x="762000" y="4029075"/>
            <a:ext cx="32004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锁定主流板块</a:t>
            </a:r>
            <a:endParaRPr lang="zh-CN" sz="165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06" name="文本框 305" descr="{&quot;isTemplate&quot;:true,&quot;type&quot;:&quot;text&quot;}"/>
          <p:cNvSpPr txBox="1"/>
          <p:nvPr/>
        </p:nvSpPr>
        <p:spPr>
          <a:xfrm>
            <a:off x="762000" y="4286250"/>
            <a:ext cx="3200400" cy="8191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必然存在</a:t>
            </a:r>
            <a:r>
              <a:rPr lang="zh-CN" sz="1400">
                <a:solidFill>
                  <a:srgbClr val="FF0000"/>
                </a:solidFill>
                <a:latin typeface="兰米黑体" panose="02000503000000000000" charset="-122"/>
                <a:ea typeface="兰米黑体" panose="02000503000000000000" charset="-122"/>
              </a:rPr>
              <a:t>「成交量最大、对大盘影响最大」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的板块。识别方法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用经传软件主力净流入榜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 + 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板块涨幅榜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 + 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龙头股涨停数三维度交叉验证。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07" name="文本框 306" descr="{&quot;isTemplate&quot;:true,&quot;type&quot;:&quot;text&quot;}"/>
          <p:cNvSpPr txBox="1"/>
          <p:nvPr/>
        </p:nvSpPr>
        <p:spPr>
          <a:xfrm>
            <a:off x="762000" y="5791200"/>
            <a:ext cx="32004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关键</a:t>
            </a:r>
            <a:r>
              <a:rPr lang="en-US" sz="975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sz="975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不做非主线板块</a:t>
            </a:r>
            <a:endParaRPr lang="zh-CN" sz="975" b="1">
              <a:solidFill>
                <a:srgbClr val="B91C1C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08" name="矩形 307"/>
          <p:cNvSpPr/>
          <p:nvPr/>
        </p:nvSpPr>
        <p:spPr>
          <a:xfrm>
            <a:off x="4305300" y="3619500"/>
            <a:ext cx="3581400" cy="2552700"/>
          </a:xfrm>
          <a:prstGeom prst="rect">
            <a:avLst/>
          </a:prstGeom>
          <a:solidFill>
            <a:srgbClr val="FFFFFF"/>
          </a:solidFill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txBody>
          <a:bodyPr/>
          <a:p/>
        </p:txBody>
      </p:sp>
      <p:sp>
        <p:nvSpPr>
          <p:cNvPr id="309" name="任意多边形 308"/>
          <p:cNvSpPr/>
          <p:nvPr/>
        </p:nvSpPr>
        <p:spPr>
          <a:xfrm>
            <a:off x="4305300" y="3581400"/>
            <a:ext cx="3581400" cy="2590800"/>
          </a:xfrm>
          <a:custGeom>
            <a:avLst/>
            <a:gdLst/>
            <a:ahLst/>
            <a:cxnLst/>
            <a:pathLst>
              <a:path w="376" h="272">
                <a:moveTo>
                  <a:pt x="0" y="0"/>
                </a:moveTo>
                <a:lnTo>
                  <a:pt x="376" y="0"/>
                </a:lnTo>
                <a:lnTo>
                  <a:pt x="376" y="4"/>
                </a:lnTo>
                <a:lnTo>
                  <a:pt x="0" y="4"/>
                </a:lnTo>
                <a:close/>
              </a:path>
            </a:pathLst>
          </a:custGeom>
          <a:solidFill>
            <a:srgbClr val="D4AF37"/>
          </a:solidFill>
        </p:spPr>
        <p:txBody>
          <a:bodyPr/>
          <a:p/>
        </p:txBody>
      </p:sp>
      <p:sp>
        <p:nvSpPr>
          <p:cNvPr id="310" name="文本框 309" descr="{&quot;isTemplate&quot;:true,&quot;type&quot;:&quot;text&quot;}"/>
          <p:cNvSpPr txBox="1"/>
          <p:nvPr/>
        </p:nvSpPr>
        <p:spPr>
          <a:xfrm>
            <a:off x="4495800" y="3810000"/>
            <a:ext cx="32004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STRATEGY · 02</a:t>
            </a:r>
            <a:endParaRPr lang="en-US" sz="1050" spc="300">
              <a:solidFill>
                <a:srgbClr val="D4AF37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11" name="文本框 310" descr="{&quot;isTemplate&quot;:true,&quot;type&quot;:&quot;text&quot;}"/>
          <p:cNvSpPr txBox="1"/>
          <p:nvPr/>
        </p:nvSpPr>
        <p:spPr>
          <a:xfrm>
            <a:off x="4495800" y="4029075"/>
            <a:ext cx="32004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中军</a:t>
            </a:r>
            <a:r>
              <a:rPr lang="en-US" sz="16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 + </a:t>
            </a:r>
            <a:r>
              <a:rPr lang="zh-CN" sz="16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先锋</a:t>
            </a:r>
            <a:endParaRPr lang="zh-CN" sz="165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12" name="文本框 311" descr="{&quot;isTemplate&quot;:true,&quot;type&quot;:&quot;text&quot;}"/>
          <p:cNvSpPr txBox="1"/>
          <p:nvPr/>
        </p:nvSpPr>
        <p:spPr>
          <a:xfrm>
            <a:off x="4495800" y="4286250"/>
            <a:ext cx="3200400" cy="8191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主流板块内部存在轮动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先锋打高度、中军稳市值。先锋弹性大但波动也大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中军稳健但爆发力弱。跟随趋势、踩准节奏。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13" name="文本框 312" descr="{&quot;isTemplate&quot;:true,&quot;type&quot;:&quot;text&quot;}"/>
          <p:cNvSpPr txBox="1"/>
          <p:nvPr/>
        </p:nvSpPr>
        <p:spPr>
          <a:xfrm>
            <a:off x="4495800" y="5791200"/>
            <a:ext cx="32004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关键</a:t>
            </a:r>
            <a:r>
              <a:rPr lang="en-US" sz="975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sz="975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跟随趋势</a:t>
            </a:r>
            <a:r>
              <a:rPr lang="en-US" sz="975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975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持有</a:t>
            </a:r>
            <a:endParaRPr lang="zh-CN" sz="975" b="1">
              <a:solidFill>
                <a:srgbClr val="D4AF37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14" name="矩形 313"/>
          <p:cNvSpPr/>
          <p:nvPr/>
        </p:nvSpPr>
        <p:spPr>
          <a:xfrm>
            <a:off x="8039100" y="3619500"/>
            <a:ext cx="3581400" cy="2552700"/>
          </a:xfrm>
          <a:prstGeom prst="rect">
            <a:avLst/>
          </a:prstGeom>
          <a:solidFill>
            <a:srgbClr val="FFFFFF"/>
          </a:solidFill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txBody>
          <a:bodyPr/>
          <a:p/>
        </p:txBody>
      </p:sp>
      <p:sp>
        <p:nvSpPr>
          <p:cNvPr id="315" name="任意多边形 314"/>
          <p:cNvSpPr/>
          <p:nvPr/>
        </p:nvSpPr>
        <p:spPr>
          <a:xfrm>
            <a:off x="8039100" y="3581400"/>
            <a:ext cx="3581400" cy="2590800"/>
          </a:xfrm>
          <a:custGeom>
            <a:avLst/>
            <a:gdLst/>
            <a:ahLst/>
            <a:cxnLst/>
            <a:pathLst>
              <a:path w="376" h="272">
                <a:moveTo>
                  <a:pt x="0" y="0"/>
                </a:moveTo>
                <a:lnTo>
                  <a:pt x="376" y="0"/>
                </a:lnTo>
                <a:lnTo>
                  <a:pt x="376" y="4"/>
                </a:lnTo>
                <a:lnTo>
                  <a:pt x="0" y="4"/>
                </a:lnTo>
                <a:close/>
              </a:path>
            </a:pathLst>
          </a:custGeom>
          <a:solidFill>
            <a:srgbClr val="0F172A"/>
          </a:solidFill>
        </p:spPr>
        <p:txBody>
          <a:bodyPr/>
          <a:p/>
        </p:txBody>
      </p:sp>
      <p:sp>
        <p:nvSpPr>
          <p:cNvPr id="316" name="文本框 315" descr="{&quot;isTemplate&quot;:true,&quot;type&quot;:&quot;text&quot;}"/>
          <p:cNvSpPr txBox="1"/>
          <p:nvPr/>
        </p:nvSpPr>
        <p:spPr>
          <a:xfrm>
            <a:off x="8229600" y="3810000"/>
            <a:ext cx="32004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STRATEGY · 03</a:t>
            </a:r>
            <a:endParaRPr lang="en-US" sz="1050" spc="300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17" name="文本框 316" descr="{&quot;isTemplate&quot;:true,&quot;type&quot;:&quot;text&quot;}"/>
          <p:cNvSpPr txBox="1"/>
          <p:nvPr/>
        </p:nvSpPr>
        <p:spPr>
          <a:xfrm>
            <a:off x="8229600" y="4029075"/>
            <a:ext cx="32004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赛道宽度</a:t>
            </a:r>
            <a:endParaRPr lang="zh-CN" sz="165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18" name="文本框 317" descr="{&quot;isTemplate&quot;:true,&quot;type&quot;:&quot;text&quot;}"/>
          <p:cNvSpPr txBox="1"/>
          <p:nvPr/>
        </p:nvSpPr>
        <p:spPr>
          <a:xfrm>
            <a:off x="8229600" y="4286250"/>
            <a:ext cx="3200400" cy="8191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同一赛道下不同细分方向会轮动——上游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/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中游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/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下游、龙头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/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二线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/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跟风。容量大时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可以从先锋切到中军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从中军切到跟风。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19" name="文本框 318" descr="{&quot;isTemplate&quot;:true,&quot;type&quot;:&quot;text&quot;}"/>
          <p:cNvSpPr txBox="1"/>
          <p:nvPr/>
        </p:nvSpPr>
        <p:spPr>
          <a:xfrm>
            <a:off x="8229600" y="5791200"/>
            <a:ext cx="32004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</a:rPr>
              <a:t>关键</a:t>
            </a:r>
            <a:r>
              <a:rPr lang="en-US" sz="975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sz="975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</a:rPr>
              <a:t>不偏离主线</a:t>
            </a:r>
            <a:r>
              <a:rPr lang="en-US" sz="975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975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</a:rPr>
              <a:t>控回撤</a:t>
            </a:r>
            <a:endParaRPr lang="zh-CN" sz="975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20" name="文本框 319" descr="{&quot;isTemplate&quot;:true,&quot;type&quot;:&quot;text&quot;}"/>
          <p:cNvSpPr txBox="1"/>
          <p:nvPr/>
        </p:nvSpPr>
        <p:spPr>
          <a:xfrm>
            <a:off x="571500" y="6543675"/>
            <a:ext cx="22002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 spc="150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容量主升勇猛干</a:t>
            </a:r>
            <a:r>
              <a:rPr lang="en-US" sz="1050" b="1" spc="150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050" b="1" spc="150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不做难题控回撤</a:t>
            </a:r>
            <a:endParaRPr lang="zh-CN" sz="1050" b="1" spc="150">
              <a:solidFill>
                <a:srgbClr val="B91C1C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21" name="文本框 320" descr="{&quot;isTemplate&quot;:true,&quot;type&quot;:&quot;text&quot;}"/>
          <p:cNvSpPr txBox="1"/>
          <p:nvPr/>
        </p:nvSpPr>
        <p:spPr>
          <a:xfrm>
            <a:off x="11210925" y="6543675"/>
            <a:ext cx="4095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Georgia" panose="02040502050405020303"/>
                <a:ea typeface="Georgia" panose="02040502050405020303"/>
              </a:rPr>
              <a:t>07 / 14</a:t>
            </a:r>
            <a:endParaRPr lang="en-US" sz="1050">
              <a:solidFill>
                <a:srgbClr val="64748B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2" name="" descr="&lt;Slide&gt;&#13;&#10;    {/* 浅米底色 */}&#13;&#10;    &lt;Box style={{&#13;&#10;        position: 'absolute', top: 0, left: 0, width: 1160, height: '100%',&#13;&#10;        background: '#F7F4EC',&#13;&#10;    }} /&gt;&#13;&#10;&#13;&#10;    {/* 顶部细色带 - 震荡用金色 */}&#13;&#10;    &lt;Box style={{&#13;&#10;        position: 'absolute', top: 0, left: 0, width: 1160, height: 6,&#13;&#10;        background: '#D4AF37',&#13;&#10;    }} /&gt;&#13;&#10;&#13;&#10;    {/* A 区:标题 */}&#13;&#10;    &lt;Box style={{&#13;&#10;        position: 'absolute', left: 60, top: 24, width: 1160,&#13;&#10;        flexDirection: 'row', alignItems: 'center', gap: 16,&#13;&#10;    }}&gt;&#13;&#10;        &lt;Box style={{ width: 6, height: 36, background: '#D4AF37' }} /&gt;&#13;&#10;        &lt;Text style={{&#13;&#10;            fontSize: 36, fontWeight: 'bold', color: '#0F172A',&#13;&#10;            fontFamily: 'Georgia, 思源宋体 Heavy, serif',&#13;&#10;        }}&gt;&#13;&#10;            大盘震荡 · 存量/微减量行情&#13;&#10;        &lt;/Text&gt;&#13;&#10;        &lt;Box style={{&#13;&#10;            marginLeft: 16, padding: '4px 12px',&#13;&#10;            background: '#D4AF37', borderRadius: 2,&#13;&#10;        }}&gt;&#13;&#10;            &lt;Text style={{&#13;&#10;                fontSize: 14, color: '#0F172A', fontWeight: 600,&#13;&#10;                fontFamily: 'Georgia, 思源黑体, sans-serif',&#13;&#10;            }}&gt;&#13;&#10;                量平价平&#13;&#10;            &lt;/Text&gt;&#13;&#10;        &lt;/Box&gt;&#13;&#10;    &lt;/Box&gt;&#13;&#10;    &lt;Text style={{&#13;&#10;        position: 'absolute', left: 88, top: 76, fontSize: 14, color: '#64748B',&#13;&#10;        fontFamily: '思源黑体, Inter, sans-serif',&#13;&#10;    }}&gt;&#13;&#10;        放弃主流板块 · 转向投机小板块 · 把握节奏&#13;&#10;    &lt;/Text&gt;&#13;&#10;&#13;&#10;    {/* B 区:上大图(SVG 蛇形走势) + 下方三块卡片 */}&#13;&#10;    &lt;Box style={{&#13;&#10;        position: 'absolute', left: 60, top: 120, width: 1160, height: 540,&#13;&#10;        flexDirection: 'column', gap: 16,&#13;&#10;    }}&gt;&#13;&#10;        {/* 上:蛇形走势主图 */}&#13;&#10;        &lt;Box style={{&#13;&#10;            height: 240, background: '#FFFFFF',&#13;&#10;            boxShadow: '0 4px 20px rgba(212, 175, 55, 0.18)',&#13;&#10;            padding: 24, flexDirection: 'row',&#13;&#10;        }}&gt;&#13;&#10;            &lt;Box style={{ width: 280, flexDirection: 'column', justifyContent: 'center', gap: 8 }}&gt;&#13;&#10;                &lt;Text style={{&#13;&#10;                    fontSize: 14, color: '#D4AF37', letterSpacing: 4,&#13;&#10;                    fontFamily: 'Georgia, 思源黑体, sans-serif',&#13;&#10;                }}&gt;&#13;&#10;                    SNAKE PATTERN&#13;&#10;                &lt;/Text&gt;&#13;&#10;                &lt;Text style={{&#13;&#10;                    fontSize: 40, fontWeight: 'bold', color: '#0F172A',&#13;&#10;                    fontFamily: 'Georgia, 思源宋体 Heavy, serif',&#13;&#10;                    lineHeight: 1.1,&#13;&#10;                }}&gt;&#13;&#10;                    蛇形&#13;&#10;                    &lt;br /&gt;&#13;&#10;                    走势&#13;&#10;                &lt;/Text&gt;&#13;&#10;                &lt;Text style={{&#13;&#10;                    fontSize: 13, color: '#64748B', marginTop: 4,&#13;&#10;                    fontFamily: '思源黑体, Inter, sans-serif',&#13;&#10;                }}&gt;&#13;&#10;                    涨—压—再涨—再压&#13;&#10;                &lt;/Text&gt;&#13;&#10;            &lt;/Box&gt;&#13;&#10;            &lt;Box style={{ flex: 1, padding: 8 }}&gt;&#13;&#10;                &lt;svg width='100%' height={180} viewBox='0 0 600 180' preserveAspectRatio='xMidYMid meet'&gt;&#13;&#10;                    {/* 坐标 */}&#13;&#10;                    &lt;line x1={40} y1={20} x2={40} y2={150} stroke='#94A3B8' strokeWidth={1} /&gt;&#13;&#10;                    &lt;line x1={40} y1={150} x2={580} y2={150} stroke='#94A3B8' strokeWidth={1} /&gt;&#13;&#10;                    {/* 中线 */}&#13;&#10;                    &lt;line x1={40} y1={90} x2={580} y2={90} stroke='#94A3B8' strokeWidth={1} strokeDasharray='4,4' /&gt;&#13;&#10;                    {/* 蛇形折线 */}&#13;&#10;                    &lt;path d='M 70 130 L 110 60 L 150 110 L 200 50 L 250 115 L 300 55 L 350 110 L 410 60 L 460 100 L 520 70 L 560 90' stroke='#D4AF37' strokeWidth={3} fill='none' strokeLinejoin='round' strokeLinecap='round' /&gt;&#13;&#10;                    {/* 关键点 */}&#13;&#10;                    &lt;circle cx={110} cy={60} r={5} fill='#D4AF37' /&gt;&#13;&#10;                    &lt;circle cx={200} cy={50} r={5} fill='#D4AF37' /&gt;&#13;&#10;                    &lt;circle cx={300} cy={55} r={5} fill='#D4AF37' /&gt;&#13;&#10;                    &lt;circle cx={410} cy={60} r={5} fill='#D4AF37' /&gt;&#13;&#10;                    &lt;circle cx={520} cy={70} r={5} fill='#D4AF37' /&gt;&#13;&#10;                    {/* 压力线标注 */}&#13;&#10;                    &lt;line x1={40} y1={55} x2={580} y2={55} stroke='#B91C1C' strokeWidth={1} strokeDasharray='3,3' opacity={0.6} /&gt;&#13;&#10;                    &lt;text x={42} y={50} fontSize={11} fill='#B91C1C' fontFamily='Georgia'&gt;压力线&lt;/text&gt;&#13;&#10;                    {/* 监管标注(右上小标) */}&#13;&#10;                    &lt;Box /&gt;&#13;&#10;                    &lt;rect x={430} y={15} width={130} height={28} rx={4} fill='#0F172A' opacity={0.85} /&gt;&#13;&#10;                    &lt;text x={445} y={33} fontSize={12} fill='#F7F4EC' fontFamily='Georgia'&gt;监管介入 · 压回&lt;/text&gt;&#13;&#10;                &lt;/svg&gt;&#13;&#10;            &lt;/Box&gt;&#13;&#10;        &lt;/Box&gt;&#13;&#10;&#13;&#10;        {/* 下:三块策略要点卡 */}&#13;&#10;        &lt;Box style={{ flexDirection: 'row', gap: 16, height: 268 }}&gt;&#13;&#10;            {/* 卡片 1:放弃主流 */}&#13;&#10;            &lt;Box style={{&#13;&#10;                flex: 1, background: '#FFFFFF', padding: 20,&#13;&#10;                borderTop: '4px solid #475569',&#13;&#10;                boxShadow: '0 2px 12px rgba(15, 23, 42, 0.05)',&#13;&#10;                flexDirection: 'column', justifyContent: 'space-between',&#13;&#10;            }}&gt;&#13;&#10;                &lt;Box&gt;&#13;&#10;                    &lt;Text style={{&#13;&#10;                        fontSize: 14, color: '#475569', letterSpacing: 4,&#13;&#10;                        fontFamily: 'Georgia, 思源黑体, sans-serif',&#13;&#10;                    }}&gt;&#13;&#10;                        STRATEGY · 01&#13;&#10;                    &lt;/Text&gt;&#13;&#10;                    &lt;Text style={{&#13;&#10;                        fontSize: 22, fontWeight: 'bold', color: '#0F172A',&#13;&#10;                        fontFamily: 'Georgia, 思源宋体 Heavy, serif', marginTop: 6,&#13;&#10;                    }}&gt;&#13;&#10;                        放弃主流板块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主流板块此时也处于震荡,没有容量、没有持续性。强行做主流,只会反复被套、损耗资金与心态。&#13;&#10;                &lt;/Text&gt;&#13;&#10;                &lt;Text style={{&#13;&#10;                    fontSize: 13, color: '#475569', fontWeight: 600, marginTop: 'auto',&#13;&#10;                    fontFamily: '思源黑体, Inter, sans-serif',&#13;&#10;                }}&gt;&#13;&#10;                    关键:不与震荡的主流纠缠&#13;&#10;                &lt;/Text&gt;&#13;&#10;            &lt;/Box&gt;&#13;&#10;&#13;&#10;            {/* 卡片 2:投机小板块 */}&#13;&#10;            &lt;Box style={{&#13;&#10;                flex: 1, background: '#FFFFFF', padding: 20,&#13;&#10;                borderTop: '4px solid #D4AF37',&#13;&#10;                boxShadow: '0 2px 12px rgba(212, 175, 55, 0.18)',&#13;&#10;                flexDirection: 'column', justifyContent: 'space-between',&#13;&#10;            }}&gt;&#13;&#10;                &lt;Box&gt;&#13;&#10;                    &lt;Text style={{&#13;&#10;                        fontSize: 14, color: '#D4AF37', letterSpacing: 4,&#13;&#10;                        fontFamily: 'Georgia, 思源黑体, sans-serif',&#13;&#10;                    }}&gt;&#13;&#10;                        STRATEGY · 02&#13;&#10;                    &lt;/Text&gt;&#13;&#10;                    &lt;Text style={{&#13;&#10;                        fontSize: 22, fontWeight: 'bold', color: '#0F172A',&#13;&#10;                        fontFamily: 'Georgia, 思源宋体 Heavy, serif', marginTop: 6,&#13;&#10;                    }}&gt;&#13;&#10;                        投机小板块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成交量小的板块反而活跃——小资金能撬动、能讲出叙事逻辑。选有事件催化、有政策预期、有概念叠加的小板块。&#13;&#10;                &lt;/Text&gt;&#13;&#10;                &lt;Text style={{&#13;&#10;                    fontSize: 13, color: '#D4AF37', fontWeight: 600, marginTop: 'auto',&#13;&#10;                    fontFamily: '思源黑体, Inter, sans-serif',&#13;&#10;                }}&gt;&#13;&#10;                    关键:叙事逻辑 + 资金推动&#13;&#10;                &lt;/Text&gt;&#13;&#10;            &lt;/Box&gt;&#13;&#10;&#13;&#10;            {/* 卡片 3:节奏感 */}&#13;&#10;            &lt;Box style={{&#13;&#10;                flex: 1, background: '#FFFFFF', padding: 20,&#13;&#10;                borderTop: '4px solid #B91C1C',&#13;&#10;                boxShadow: '0 2px 12px rgba(185, 28, 28, 0.08)',&#13;&#10;                flexDirection: 'column', justifyContent: 'space-between',&#13;&#10;            }}&gt;&#13;&#10;                &lt;Box&gt;&#13;&#10;                    &lt;Text style={{&#13;&#10;                        fontSize: 14, color: '#B91C1C', letterSpacing: 4,&#13;&#10;                        fontFamily: 'Georgia, 思源黑体, sans-serif',&#13;&#10;                    }}&gt;&#13;&#10;                        STRATEGY · 03&#13;&#10;                    &lt;/Text&gt;&#13;&#10;                    &lt;Text style={{&#13;&#10;                        fontSize: 22, fontWeight: 'bold', color: '#0F172A',&#13;&#10;                        fontFamily: 'Georgia, 思源宋体 Heavy, serif', marginTop: 6,&#13;&#10;                    }}&gt;&#13;&#10;                        把握节奏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进出场节奏比选股更重要——一旦投机情绪过热、监管介入,就会走出蛇形(涨—压—再涨—再压)。一旦走蛇形,坚决离场。&#13;&#10;                &lt;/Text&gt;&#13;&#10;                &lt;Text style={{&#13;&#10;                    fontSize: 13, color: '#B91C1C', fontWeight: 600, marginTop: 'auto',&#13;&#10;                    fontFamily: '思源黑体, Inter, sans-serif',&#13;&#10;                }}&gt;&#13;&#10;                    关键:快进快出 · 见蛇形就撤&#13;&#10;                &lt;/Text&gt;&#13;&#10;            &lt;/Box&gt;&#13;&#10;        &lt;/Box&gt;&#13;&#10;    &lt;/Box&gt;&#13;&#10;&#13;&#10;    {/* C 区:页脚 */}&#13;&#10;    &lt;Box style={{&#13;&#10;        position: 'absolute', left: 60, bottom: 16, width: 1160,&#13;&#10;        flexDirection: 'row', justifyContent: 'space-between', alignItems: 'center',&#13;&#10;    }}&gt;&#13;&#10;        &lt;Text style={{&#13;&#10;            fontSize: 14, color: '#D4AF37', letterSpacing: 2, fontWeight: 600,&#13;&#10;            fontFamily: '思源黑体, Inter, sans-serif',&#13;&#10;        }}&gt;&#13;&#10;            大盘向下做投机,龙空龙在于空&#13;&#10;        &lt;/Text&gt;&#13;&#10;        &lt;Text style={{&#13;&#10;            fontSize: 14, color: '#64748B',&#13;&#10;            fontFamily: 'Georgia, 思源黑体, sans-serif',&#13;&#10;        }}&gt;&#13;&#10;            08 / 14&#13;&#10;        &lt;/Text&gt;&#13;&#10;    &lt;/Box&gt;&#13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矩形 322"/>
          <p:cNvSpPr/>
          <p:nvPr/>
        </p:nvSpPr>
        <p:spPr>
          <a:xfrm>
            <a:off x="0" y="0"/>
            <a:ext cx="12136755" cy="6858000"/>
          </a:xfrm>
          <a:prstGeom prst="rect">
            <a:avLst/>
          </a:prstGeom>
          <a:solidFill>
            <a:srgbClr val="F7F4EC"/>
          </a:solidFill>
        </p:spPr>
        <p:txBody>
          <a:bodyPr/>
          <a:p/>
        </p:txBody>
      </p:sp>
      <p:sp>
        <p:nvSpPr>
          <p:cNvPr id="324" name="矩形 323"/>
          <p:cNvSpPr/>
          <p:nvPr/>
        </p:nvSpPr>
        <p:spPr>
          <a:xfrm>
            <a:off x="0" y="0"/>
            <a:ext cx="11049000" cy="57150"/>
          </a:xfrm>
          <a:prstGeom prst="rect">
            <a:avLst/>
          </a:prstGeom>
          <a:solidFill>
            <a:srgbClr val="D4AF37"/>
          </a:solidFill>
        </p:spPr>
        <p:txBody>
          <a:bodyPr/>
          <a:p/>
        </p:txBody>
      </p:sp>
      <p:sp>
        <p:nvSpPr>
          <p:cNvPr id="325" name="矩形 324"/>
          <p:cNvSpPr/>
          <p:nvPr/>
        </p:nvSpPr>
        <p:spPr>
          <a:xfrm>
            <a:off x="571500" y="266700"/>
            <a:ext cx="57150" cy="342900"/>
          </a:xfrm>
          <a:prstGeom prst="rect">
            <a:avLst/>
          </a:prstGeom>
          <a:solidFill>
            <a:srgbClr val="D4AF37"/>
          </a:solidFill>
        </p:spPr>
        <p:txBody>
          <a:bodyPr/>
          <a:p/>
        </p:txBody>
      </p:sp>
      <p:sp>
        <p:nvSpPr>
          <p:cNvPr id="326" name="文本框 325" descr="{&quot;isTemplate&quot;:true,&quot;type&quot;:&quot;text&quot;}"/>
          <p:cNvSpPr txBox="1"/>
          <p:nvPr/>
        </p:nvSpPr>
        <p:spPr>
          <a:xfrm>
            <a:off x="781050" y="228600"/>
            <a:ext cx="4229100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大盘震荡</a:t>
            </a:r>
            <a:r>
              <a:rPr lang="en-US" sz="27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 · </a:t>
            </a:r>
            <a:r>
              <a:rPr lang="zh-CN" sz="27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存量</a:t>
            </a:r>
            <a:r>
              <a:rPr lang="en-US" sz="27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/</a:t>
            </a:r>
            <a:r>
              <a:rPr lang="zh-CN" sz="27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微减量行情</a:t>
            </a:r>
            <a:endParaRPr lang="zh-CN" sz="270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27" name="圆角矩形 326"/>
          <p:cNvSpPr/>
          <p:nvPr/>
        </p:nvSpPr>
        <p:spPr>
          <a:xfrm>
            <a:off x="5314950" y="323850"/>
            <a:ext cx="762000" cy="238125"/>
          </a:xfrm>
          <a:prstGeom prst="roundRect">
            <a:avLst>
              <a:gd name="adj" fmla="val 8000"/>
            </a:avLst>
          </a:prstGeom>
          <a:solidFill>
            <a:srgbClr val="D4AF37"/>
          </a:solidFill>
        </p:spPr>
        <p:txBody>
          <a:bodyPr/>
          <a:p/>
        </p:txBody>
      </p:sp>
      <p:sp>
        <p:nvSpPr>
          <p:cNvPr id="328" name="文本框 327" descr="{&quot;isTemplate&quot;:true,&quot;type&quot;:&quot;text&quot;}"/>
          <p:cNvSpPr txBox="1"/>
          <p:nvPr/>
        </p:nvSpPr>
        <p:spPr>
          <a:xfrm>
            <a:off x="5314950" y="320675"/>
            <a:ext cx="876300" cy="2603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量平价平</a:t>
            </a:r>
            <a:endParaRPr lang="zh-CN" sz="105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29" name="文本框 328" descr="{&quot;isTemplate&quot;:true,&quot;type&quot;:&quot;text&quot;}"/>
          <p:cNvSpPr txBox="1"/>
          <p:nvPr/>
        </p:nvSpPr>
        <p:spPr>
          <a:xfrm>
            <a:off x="838200" y="723900"/>
            <a:ext cx="253365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放弃主流板块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转向投机小板块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把握节奏</a:t>
            </a:r>
            <a:endParaRPr lang="zh-CN" sz="105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30" name="矩形 329"/>
          <p:cNvSpPr/>
          <p:nvPr/>
        </p:nvSpPr>
        <p:spPr>
          <a:xfrm>
            <a:off x="571500" y="1143000"/>
            <a:ext cx="11049000" cy="2286000"/>
          </a:xfrm>
          <a:prstGeom prst="rect">
            <a:avLst/>
          </a:prstGeom>
          <a:solidFill>
            <a:srgbClr val="FFFFFF"/>
          </a:solidFill>
          <a:effectLst>
            <a:outerShdw blurRad="190500" dist="38100" dir="5400000">
              <a:srgbClr val="D4AF37">
                <a:alpha val="18000"/>
              </a:srgbClr>
            </a:outerShdw>
          </a:effectLst>
        </p:spPr>
        <p:txBody>
          <a:bodyPr/>
          <a:p/>
        </p:txBody>
      </p:sp>
      <p:sp>
        <p:nvSpPr>
          <p:cNvPr id="331" name="文本框 330" descr="{&quot;isTemplate&quot;:true,&quot;type&quot;:&quot;text&quot;}"/>
          <p:cNvSpPr txBox="1"/>
          <p:nvPr/>
        </p:nvSpPr>
        <p:spPr>
          <a:xfrm>
            <a:off x="800100" y="1533525"/>
            <a:ext cx="26670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SNAKE PATTERN</a:t>
            </a:r>
            <a:endParaRPr lang="en-US" sz="1050" spc="300">
              <a:solidFill>
                <a:srgbClr val="D4AF37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32" name="文本框 331" descr="{&quot;isTemplate&quot;:true,&quot;type&quot;:&quot;text&quot;}"/>
          <p:cNvSpPr txBox="1"/>
          <p:nvPr/>
        </p:nvSpPr>
        <p:spPr>
          <a:xfrm>
            <a:off x="800100" y="1771650"/>
            <a:ext cx="2667000" cy="10096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10000"/>
              </a:lnSpc>
            </a:pPr>
            <a:r>
              <a:rPr lang="zh-CN" sz="30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蛇形</a:t>
            </a:r>
            <a:endParaRPr lang="zh-CN" sz="30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  <a:p>
            <a:pPr>
              <a:lnSpc>
                <a:spcPct val="110000"/>
              </a:lnSpc>
            </a:pPr>
            <a:r>
              <a:rPr lang="zh-CN" sz="30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走势</a:t>
            </a:r>
            <a:endParaRPr lang="zh-CN" sz="30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33" name="文本框 332" descr="{&quot;isTemplate&quot;:true,&quot;type&quot;:&quot;text&quot;}"/>
          <p:cNvSpPr txBox="1"/>
          <p:nvPr/>
        </p:nvSpPr>
        <p:spPr>
          <a:xfrm>
            <a:off x="800100" y="2895600"/>
            <a:ext cx="26670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涨—压—再涨—再压</a:t>
            </a:r>
            <a:endParaRPr lang="zh-CN" sz="975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pic>
        <p:nvPicPr>
          <p:cNvPr id="334" name="图片 33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43300" y="1447800"/>
            <a:ext cx="7772400" cy="1714500"/>
          </a:xfrm>
          <a:prstGeom prst="rect">
            <a:avLst/>
          </a:prstGeom>
        </p:spPr>
      </p:pic>
      <p:sp>
        <p:nvSpPr>
          <p:cNvPr id="335" name="矩形 334"/>
          <p:cNvSpPr/>
          <p:nvPr>
            <p:custDataLst>
              <p:tags r:id="rId3"/>
            </p:custDataLst>
          </p:nvPr>
        </p:nvSpPr>
        <p:spPr>
          <a:xfrm>
            <a:off x="571500" y="3619500"/>
            <a:ext cx="3581400" cy="2552700"/>
          </a:xfrm>
          <a:prstGeom prst="rect">
            <a:avLst/>
          </a:prstGeom>
          <a:solidFill>
            <a:srgbClr val="FFFFFF"/>
          </a:solidFill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txBody>
          <a:bodyPr/>
          <a:p/>
        </p:txBody>
      </p:sp>
      <p:sp>
        <p:nvSpPr>
          <p:cNvPr id="336" name="任意多边形 335"/>
          <p:cNvSpPr/>
          <p:nvPr>
            <p:custDataLst>
              <p:tags r:id="rId4"/>
            </p:custDataLst>
          </p:nvPr>
        </p:nvSpPr>
        <p:spPr>
          <a:xfrm>
            <a:off x="571500" y="3581400"/>
            <a:ext cx="3581400" cy="2590800"/>
          </a:xfrm>
          <a:custGeom>
            <a:avLst/>
            <a:gdLst/>
            <a:ahLst/>
            <a:cxnLst/>
            <a:pathLst>
              <a:path w="376" h="272">
                <a:moveTo>
                  <a:pt x="0" y="0"/>
                </a:moveTo>
                <a:lnTo>
                  <a:pt x="376" y="0"/>
                </a:lnTo>
                <a:lnTo>
                  <a:pt x="376" y="4"/>
                </a:lnTo>
                <a:lnTo>
                  <a:pt x="0" y="4"/>
                </a:lnTo>
                <a:close/>
              </a:path>
            </a:pathLst>
          </a:custGeom>
          <a:solidFill>
            <a:srgbClr val="475569"/>
          </a:solidFill>
        </p:spPr>
        <p:txBody>
          <a:bodyPr/>
          <a:p/>
        </p:txBody>
      </p:sp>
      <p:sp>
        <p:nvSpPr>
          <p:cNvPr id="337" name="文本框 336" descr="{&quot;isTemplate&quot;:true,&quot;type&quot;:&quot;text&quot;}"/>
          <p:cNvSpPr txBox="1"/>
          <p:nvPr>
            <p:custDataLst>
              <p:tags r:id="rId5"/>
            </p:custDataLst>
          </p:nvPr>
        </p:nvSpPr>
        <p:spPr>
          <a:xfrm>
            <a:off x="762000" y="3810000"/>
            <a:ext cx="32004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475569"/>
                </a:solidFill>
                <a:latin typeface="Georgia" panose="02040502050405020303"/>
                <a:ea typeface="Georgia" panose="02040502050405020303"/>
              </a:rPr>
              <a:t>STRATEGY · 01</a:t>
            </a:r>
            <a:endParaRPr lang="en-US" sz="1050" spc="300">
              <a:solidFill>
                <a:srgbClr val="475569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38" name="文本框 337" descr="{&quot;isTemplate&quot;:true,&quot;type&quot;:&quot;text&quot;}"/>
          <p:cNvSpPr txBox="1"/>
          <p:nvPr>
            <p:custDataLst>
              <p:tags r:id="rId6"/>
            </p:custDataLst>
          </p:nvPr>
        </p:nvSpPr>
        <p:spPr>
          <a:xfrm>
            <a:off x="762000" y="4029075"/>
            <a:ext cx="32004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放弃主流板块</a:t>
            </a:r>
            <a:endParaRPr lang="zh-CN" sz="165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39" name="文本框 338" descr="{&quot;isTemplate&quot;:true,&quot;type&quot;:&quot;text&quot;}"/>
          <p:cNvSpPr txBox="1"/>
          <p:nvPr>
            <p:custDataLst>
              <p:tags r:id="rId7"/>
            </p:custDataLst>
          </p:nvPr>
        </p:nvSpPr>
        <p:spPr>
          <a:xfrm>
            <a:off x="762000" y="4286250"/>
            <a:ext cx="3200400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主流板块此时也处于震荡</a:t>
            </a:r>
            <a:r>
              <a:rPr lang="en-US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没有容量、没有持续性。强行做主流</a:t>
            </a:r>
            <a:r>
              <a:rPr lang="en-US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只会反复被套、损耗资金与心态。</a:t>
            </a:r>
            <a:endParaRPr lang="zh-CN" sz="1400" b="1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40" name="文本框 339" descr="{&quot;isTemplate&quot;:true,&quot;type&quot;:&quot;text&quot;}"/>
          <p:cNvSpPr txBox="1"/>
          <p:nvPr>
            <p:custDataLst>
              <p:tags r:id="rId8"/>
            </p:custDataLst>
          </p:nvPr>
        </p:nvSpPr>
        <p:spPr>
          <a:xfrm>
            <a:off x="708025" y="5486400"/>
            <a:ext cx="3200400" cy="4572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关键</a:t>
            </a:r>
            <a:r>
              <a:rPr lang="en-US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不与震荡的主流纠缠</a:t>
            </a:r>
            <a:endParaRPr lang="zh-CN" b="1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41" name="矩形 340"/>
          <p:cNvSpPr/>
          <p:nvPr>
            <p:custDataLst>
              <p:tags r:id="rId9"/>
            </p:custDataLst>
          </p:nvPr>
        </p:nvSpPr>
        <p:spPr>
          <a:xfrm>
            <a:off x="4305300" y="3619500"/>
            <a:ext cx="3581400" cy="2552700"/>
          </a:xfrm>
          <a:prstGeom prst="rect">
            <a:avLst/>
          </a:prstGeom>
          <a:solidFill>
            <a:srgbClr val="FFFFFF"/>
          </a:solidFill>
          <a:effectLst>
            <a:outerShdw blurRad="114300" dist="19050" dir="5400000">
              <a:srgbClr val="D4AF37">
                <a:alpha val="18000"/>
              </a:srgbClr>
            </a:outerShdw>
          </a:effectLst>
        </p:spPr>
        <p:txBody>
          <a:bodyPr/>
          <a:p/>
        </p:txBody>
      </p:sp>
      <p:sp>
        <p:nvSpPr>
          <p:cNvPr id="342" name="任意多边形 341"/>
          <p:cNvSpPr/>
          <p:nvPr>
            <p:custDataLst>
              <p:tags r:id="rId10"/>
            </p:custDataLst>
          </p:nvPr>
        </p:nvSpPr>
        <p:spPr>
          <a:xfrm>
            <a:off x="4305300" y="3581400"/>
            <a:ext cx="3581400" cy="2590800"/>
          </a:xfrm>
          <a:custGeom>
            <a:avLst/>
            <a:gdLst/>
            <a:ahLst/>
            <a:cxnLst/>
            <a:pathLst>
              <a:path w="376" h="272">
                <a:moveTo>
                  <a:pt x="0" y="0"/>
                </a:moveTo>
                <a:lnTo>
                  <a:pt x="376" y="0"/>
                </a:lnTo>
                <a:lnTo>
                  <a:pt x="376" y="4"/>
                </a:lnTo>
                <a:lnTo>
                  <a:pt x="0" y="4"/>
                </a:lnTo>
                <a:close/>
              </a:path>
            </a:pathLst>
          </a:custGeom>
          <a:solidFill>
            <a:srgbClr val="D4AF37"/>
          </a:solidFill>
        </p:spPr>
        <p:txBody>
          <a:bodyPr/>
          <a:p/>
        </p:txBody>
      </p:sp>
      <p:sp>
        <p:nvSpPr>
          <p:cNvPr id="343" name="文本框 342" descr="{&quot;isTemplate&quot;:true,&quot;type&quot;:&quot;text&quot;}"/>
          <p:cNvSpPr txBox="1"/>
          <p:nvPr>
            <p:custDataLst>
              <p:tags r:id="rId11"/>
            </p:custDataLst>
          </p:nvPr>
        </p:nvSpPr>
        <p:spPr>
          <a:xfrm>
            <a:off x="4495800" y="3810000"/>
            <a:ext cx="32004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STRATEGY · 02</a:t>
            </a:r>
            <a:endParaRPr lang="en-US" sz="1050" spc="300">
              <a:solidFill>
                <a:srgbClr val="D4AF37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44" name="文本框 343" descr="{&quot;isTemplate&quot;:true,&quot;type&quot;:&quot;text&quot;}"/>
          <p:cNvSpPr txBox="1"/>
          <p:nvPr>
            <p:custDataLst>
              <p:tags r:id="rId12"/>
            </p:custDataLst>
          </p:nvPr>
        </p:nvSpPr>
        <p:spPr>
          <a:xfrm>
            <a:off x="4495800" y="4029075"/>
            <a:ext cx="32004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投机小板块</a:t>
            </a:r>
            <a:endParaRPr lang="zh-CN" sz="165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45" name="文本框 344" descr="{&quot;isTemplate&quot;:true,&quot;type&quot;:&quot;text&quot;}"/>
          <p:cNvSpPr txBox="1"/>
          <p:nvPr>
            <p:custDataLst>
              <p:tags r:id="rId13"/>
            </p:custDataLst>
          </p:nvPr>
        </p:nvSpPr>
        <p:spPr>
          <a:xfrm>
            <a:off x="4495800" y="4286250"/>
            <a:ext cx="3200400" cy="8191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 b="1">
                <a:solidFill>
                  <a:srgbClr val="FF0000"/>
                </a:solidFill>
                <a:latin typeface="兰米黑体" panose="02000503000000000000" charset="-122"/>
                <a:ea typeface="兰米黑体" panose="02000503000000000000" charset="-122"/>
              </a:rPr>
              <a:t>成交量小的板块反而活跃</a:t>
            </a:r>
            <a:r>
              <a:rPr lang="zh-CN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——小资金能撬动、能讲出叙事逻辑。选有事件催化、有政策预期、有概念叠加的小板块。</a:t>
            </a:r>
            <a:endParaRPr lang="zh-CN" sz="1400" b="1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46" name="文本框 345" descr="{&quot;isTemplate&quot;:true,&quot;type&quot;:&quot;text&quot;}"/>
          <p:cNvSpPr txBox="1"/>
          <p:nvPr>
            <p:custDataLst>
              <p:tags r:id="rId14"/>
            </p:custDataLst>
          </p:nvPr>
        </p:nvSpPr>
        <p:spPr>
          <a:xfrm>
            <a:off x="4556125" y="5528310"/>
            <a:ext cx="32004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关键</a:t>
            </a:r>
            <a:r>
              <a:rPr lang="en-US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叙事逻辑</a:t>
            </a:r>
            <a:r>
              <a:rPr lang="en-US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 + </a:t>
            </a:r>
            <a:r>
              <a:rPr lang="zh-CN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资金推动</a:t>
            </a:r>
            <a:endParaRPr lang="zh-CN" b="1">
              <a:solidFill>
                <a:srgbClr val="D4AF37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47" name="矩形 346"/>
          <p:cNvSpPr/>
          <p:nvPr>
            <p:custDataLst>
              <p:tags r:id="rId15"/>
            </p:custDataLst>
          </p:nvPr>
        </p:nvSpPr>
        <p:spPr>
          <a:xfrm>
            <a:off x="8039100" y="3619500"/>
            <a:ext cx="3581400" cy="2552700"/>
          </a:xfrm>
          <a:prstGeom prst="rect">
            <a:avLst/>
          </a:prstGeom>
          <a:solidFill>
            <a:srgbClr val="FFFFFF"/>
          </a:solidFill>
          <a:effectLst>
            <a:outerShdw blurRad="114300" dist="19050" dir="5400000">
              <a:srgbClr val="B91C1C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348" name="任意多边形 347"/>
          <p:cNvSpPr/>
          <p:nvPr>
            <p:custDataLst>
              <p:tags r:id="rId16"/>
            </p:custDataLst>
          </p:nvPr>
        </p:nvSpPr>
        <p:spPr>
          <a:xfrm>
            <a:off x="8039100" y="3581400"/>
            <a:ext cx="3581400" cy="2590800"/>
          </a:xfrm>
          <a:custGeom>
            <a:avLst/>
            <a:gdLst/>
            <a:ahLst/>
            <a:cxnLst/>
            <a:pathLst>
              <a:path w="376" h="272">
                <a:moveTo>
                  <a:pt x="0" y="0"/>
                </a:moveTo>
                <a:lnTo>
                  <a:pt x="376" y="0"/>
                </a:lnTo>
                <a:lnTo>
                  <a:pt x="376" y="4"/>
                </a:lnTo>
                <a:lnTo>
                  <a:pt x="0" y="4"/>
                </a:lnTo>
                <a:close/>
              </a:path>
            </a:pathLst>
          </a:custGeom>
          <a:solidFill>
            <a:srgbClr val="B91C1C"/>
          </a:solidFill>
        </p:spPr>
        <p:txBody>
          <a:bodyPr/>
          <a:p/>
        </p:txBody>
      </p:sp>
      <p:sp>
        <p:nvSpPr>
          <p:cNvPr id="349" name="文本框 348" descr="{&quot;isTemplate&quot;:true,&quot;type&quot;:&quot;text&quot;}"/>
          <p:cNvSpPr txBox="1"/>
          <p:nvPr>
            <p:custDataLst>
              <p:tags r:id="rId17"/>
            </p:custDataLst>
          </p:nvPr>
        </p:nvSpPr>
        <p:spPr>
          <a:xfrm>
            <a:off x="8229600" y="3810000"/>
            <a:ext cx="32004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B91C1C"/>
                </a:solidFill>
                <a:latin typeface="Georgia" panose="02040502050405020303"/>
                <a:ea typeface="Georgia" panose="02040502050405020303"/>
              </a:rPr>
              <a:t>STRATEGY · 03</a:t>
            </a:r>
            <a:endParaRPr lang="en-US" sz="1050" spc="300">
              <a:solidFill>
                <a:srgbClr val="B91C1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50" name="文本框 349" descr="{&quot;isTemplate&quot;:true,&quot;type&quot;:&quot;text&quot;}"/>
          <p:cNvSpPr txBox="1"/>
          <p:nvPr>
            <p:custDataLst>
              <p:tags r:id="rId18"/>
            </p:custDataLst>
          </p:nvPr>
        </p:nvSpPr>
        <p:spPr>
          <a:xfrm>
            <a:off x="8229600" y="4029075"/>
            <a:ext cx="32004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把握节奏</a:t>
            </a:r>
            <a:endParaRPr lang="zh-CN" sz="165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51" name="文本框 350" descr="{&quot;isTemplate&quot;:true,&quot;type&quot;:&quot;text&quot;}"/>
          <p:cNvSpPr txBox="1"/>
          <p:nvPr>
            <p:custDataLst>
              <p:tags r:id="rId19"/>
            </p:custDataLst>
          </p:nvPr>
        </p:nvSpPr>
        <p:spPr>
          <a:xfrm>
            <a:off x="8229600" y="4286250"/>
            <a:ext cx="3200400" cy="8191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进出场节奏比选股更重要——一旦投机情绪过热、监管介入</a:t>
            </a:r>
            <a:r>
              <a:rPr lang="en-US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就会走出蛇形</a:t>
            </a:r>
            <a:r>
              <a:rPr lang="en-US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(</a:t>
            </a:r>
            <a:r>
              <a:rPr lang="zh-CN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涨—压—再涨—再压</a:t>
            </a:r>
            <a:r>
              <a:rPr lang="en-US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)</a:t>
            </a:r>
            <a:r>
              <a:rPr lang="zh-CN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。一旦走蛇形</a:t>
            </a:r>
            <a:r>
              <a:rPr lang="en-US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 b="1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坚决离场。</a:t>
            </a:r>
            <a:endParaRPr lang="zh-CN" sz="1400" b="1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52" name="文本框 351" descr="{&quot;isTemplate&quot;:true,&quot;type&quot;:&quot;text&quot;}"/>
          <p:cNvSpPr txBox="1"/>
          <p:nvPr>
            <p:custDataLst>
              <p:tags r:id="rId20"/>
            </p:custDataLst>
          </p:nvPr>
        </p:nvSpPr>
        <p:spPr>
          <a:xfrm>
            <a:off x="8229600" y="5638800"/>
            <a:ext cx="32004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关键</a:t>
            </a:r>
            <a:r>
              <a:rPr lang="en-US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快进快出</a:t>
            </a:r>
            <a:r>
              <a:rPr lang="en-US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见蛇形就撤</a:t>
            </a:r>
            <a:endParaRPr lang="zh-CN" b="1">
              <a:solidFill>
                <a:srgbClr val="B91C1C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53" name="文本框 352" descr="{&quot;isTemplate&quot;:true,&quot;type&quot;:&quot;text&quot;}"/>
          <p:cNvSpPr txBox="1"/>
          <p:nvPr/>
        </p:nvSpPr>
        <p:spPr>
          <a:xfrm>
            <a:off x="571500" y="6543675"/>
            <a:ext cx="20478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 spc="150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大盘向下做投机</a:t>
            </a:r>
            <a:r>
              <a:rPr lang="en-US" sz="1050" b="1" spc="150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050" b="1" spc="150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龙空龙在于空</a:t>
            </a:r>
            <a:endParaRPr lang="zh-CN" sz="1050" b="1" spc="150">
              <a:solidFill>
                <a:srgbClr val="D4AF37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54" name="文本框 353" descr="{&quot;isTemplate&quot;:true,&quot;type&quot;:&quot;text&quot;}"/>
          <p:cNvSpPr txBox="1"/>
          <p:nvPr/>
        </p:nvSpPr>
        <p:spPr>
          <a:xfrm>
            <a:off x="11191875" y="6543675"/>
            <a:ext cx="42862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Georgia" panose="02040502050405020303"/>
                <a:ea typeface="Georgia" panose="02040502050405020303"/>
              </a:rPr>
              <a:t>08 / 14</a:t>
            </a:r>
            <a:endParaRPr lang="en-US" sz="1050">
              <a:solidFill>
                <a:srgbClr val="64748B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5" name="" descr="&lt;Slide&gt;&#13;&#10;    {/* 浅米底色 */}&#13;&#10;    &lt;Box style={{&#13;&#10;        position: 'absolute', top: 0, left: 0, width: 1160, height: '100%',&#13;&#10;        background: '#F7F4EC',&#13;&#10;    }} /&gt;&#13;&#10;&#13;&#10;    {/* 顶部细色带 - 向下用深色 */}&#13;&#10;    &lt;Box style={{&#13;&#10;        position: 'absolute', top: 0, left: 0, width: 1160, height: 6,&#13;&#10;        background: '#0F172A',&#13;&#10;    }} /&gt;&#13;&#10;&#13;&#10;    {/* A 区:标题 */}&#13;&#10;    &lt;Box style={{&#13;&#10;        position: 'absolute', left: 60, top: 24, width: 1160,&#13;&#10;        flexDirection: 'row', alignItems: 'center', gap: 16,&#13;&#10;    }}&gt;&#13;&#10;        &lt;Box style={{ width: 6, height: 36, background: '#0F172A' }} /&gt;&#13;&#10;        &lt;Text style={{&#13;&#10;            fontSize: 36, fontWeight: 'bold', color: '#0F172A',&#13;&#10;            fontFamily: 'Georgia, 思源宋体 Heavy, serif',&#13;&#10;        }}&gt;&#13;&#10;            大盘向下 · 减量行情&#13;&#10;        &lt;/Text&gt;&#13;&#10;        &lt;Box style={{&#13;&#10;            marginLeft: 16, padding: '4px 12px',&#13;&#10;            background: '#0F172A', borderRadius: 2,&#13;&#10;        }}&gt;&#13;&#10;            &lt;Text style={{&#13;&#10;                fontSize: 14, color: '#F7F4EC', fontWeight: 600,&#13;&#10;                fontFamily: 'Georgia, 思源黑体, sans-serif',&#13;&#10;            }}&gt;&#13;&#10;                量缩价跌&#13;&#10;            &lt;/Text&gt;&#13;&#10;        &lt;/Box&gt;&#13;&#10;    &lt;/Box&gt;&#13;&#10;    &lt;Text style={{&#13;&#10;        position: 'absolute', left: 88, top: 76, fontSize: 14, color: '#64748B',&#13;&#10;        fontFamily: '思源黑体, Inter, sans-serif',&#13;&#10;    }}&gt;&#13;&#10;        不抄底 · 不找主流 · 龙空龙的核心在于空&#13;&#10;    &lt;/Text&gt;&#13;&#10;&#13;&#10;    {/* B 区:上大图(SVG 减量行情) + 下方三块卡片 */}&#13;&#10;    &lt;Box style={{&#13;&#10;        position: 'absolute', left: 60, top: 120, width: 1160, height: 540,&#13;&#10;        flexDirection: 'column', gap: 16,&#13;&#10;    }}&gt;&#13;&#10;        {/* 上:量缩价跌主图 */}&#13;&#10;        &lt;Box style={{&#13;&#10;            height: 240, background: '#FFFFFF',&#13;&#10;            boxShadow: '0 4px 20px rgba(15, 23, 42, 0.18)',&#13;&#10;            padding: 24, flexDirection: 'row',&#13;&#10;        }}&gt;&#13;&#10;            &lt;Box style={{ width: 280, flexDirection: 'column', justifyContent: 'center', gap: 8 }}&gt;&#13;&#10;                &lt;Text style={{&#13;&#10;                    fontSize: 14, color: '#475569', letterSpacing: 4,&#13;&#10;                    fontFamily: 'Georgia, 思源黑体, sans-serif',&#13;&#10;                }}&gt;&#13;&#10;                    BEAR MARKET&#13;&#10;                &lt;/Text&gt;&#13;&#10;                &lt;Text style={{&#13;&#10;                    fontSize: 40, fontWeight: 'bold', color: '#0F172A',&#13;&#10;                    fontFamily: 'Georgia, 思源宋体 Heavy, serif',&#13;&#10;                    lineHeight: 1.1,&#13;&#10;                }}&gt;&#13;&#10;                    量缩&#13;&#10;                    &lt;br /&gt;&#13;&#10;                    价跌&#13;&#10;                &lt;/Text&gt;&#13;&#10;                &lt;Text style={{&#13;&#10;                    fontSize: 13, color: '#64748B', marginTop: 4,&#13;&#10;                    fontFamily: '思源黑体, Inter, sans-serif',&#13;&#10;                }}&gt;&#13;&#10;                    跌一下涨一下的次级波动&#13;&#10;                &lt;/Text&gt;&#13;&#10;            &lt;/Box&gt;&#13;&#10;            &lt;Box style={{ flex: 1, padding: 8 }}&gt;&#13;&#10;                &lt;svg width='100%' height={180} viewBox='0 0 600 180' preserveAspectRatio='xMidYMid meet'&gt;&#13;&#10;                    {/* 坐标 */}&#13;&#10;                    &lt;line x1={40} y1={20} x2={40} y2={150} stroke='#94A3B8' strokeWidth={1} /&gt;&#13;&#10;                    &lt;line x1={40} y1={150} x2={580} y2={150} stroke='#94A3B8' strokeWidth={1} /&gt;&#13;&#10;                    {/* 网格 */}&#13;&#10;                    &lt;line x1={40} y1={60} x2={580} y2={60} stroke='#E2E8F0' strokeWidth={1} strokeDasharray='2,2' /&gt;&#13;&#10;                    {/* 成交量柱(萎缩) */}&#13;&#10;                    &lt;rect x={70} y={125} width={30} height={25} fill='#475569' opacity={0.5} /&gt;&#13;&#10;                    &lt;rect x={120} y={130} width={30} height={20} fill='#475569' opacity={0.45} /&gt;&#13;&#10;                    &lt;rect x={170} y={120} width={30} height={30} fill='#475569' opacity={0.5} /&gt;&#13;&#10;                    &lt;rect x={220} y={132} width={30} height={18} fill='#475569' opacity={0.4} /&gt;&#13;&#10;                    &lt;rect x={270} y={125} width={30} height={25} fill='#475569' opacity={0.45} /&gt;&#13;&#10;                    &lt;rect x={320} y={135} width={30} height={15} fill='#475569' opacity={0.35} /&gt;&#13;&#10;                    &lt;rect x={370} y={128} width={30} height={22} fill='#475569' opacity={0.4} /&gt;&#13;&#10;                    &lt;rect x={420} y={138} width={30} height={12} fill='#475569' opacity={0.3} /&gt;&#13;&#10;                    &lt;rect x={470} y={130} width={30} height={20} fill='#475569' opacity={0.4} /&gt;&#13;&#10;                    {/* 价格线 - 跌一下涨一下的次级波动 */}&#13;&#10;                    &lt;path d='M 70 50 L 120 60 L 170 80 L 220 75 L 270 95 L 320 90 L 370 115 L 420 110 L 470 130' stroke='#0F172A' strokeWidth={3} fill='none' strokeLinejoin='round' strokeLinecap='round' /&gt;&#13;&#10;                    {/* 反向小箭头标识 */}&#13;&#10;                    &lt;polygon points='170,80 158,82 165,92' fill='#D4AF37' /&gt;&#13;&#10;                    &lt;polygon points='270,95 258,97 265,107' fill='#D4AF37' /&gt;&#13;&#10;                    &lt;polygon points='370,115 358,117 365,127' fill='#D4AF37' /&gt;&#13;&#10;                    &lt;text x={500} y={35} fontSize={11} fill='#475569' fontFamily='Georgia'&gt;次级反弹&lt;/text&gt;&#13;&#10;                    {/* 图例 */}&#13;&#10;                    &lt;rect x={460} y={15} width={14} height={10} fill='#475569' /&gt;&#13;&#10;                    &lt;text x={478} y={24} fontSize={11} fill='#475569' fontFamily='Georgia'&gt;成交量(萎缩)&lt;/text&gt;&#13;&#10;                    &lt;line x1={460} y1={36} x2={474} y2={36} stroke='#0F172A' strokeWidth={2.5} /&gt;&#13;&#10;                    &lt;text x={478} y={40} fontSize={11} fill='#475569' fontFamily='Georgia'&gt;价格(下行)&lt;/text&gt;&#13;&#10;                &lt;/svg&gt;&#13;&#10;            &lt;/Box&gt;&#13;&#10;        &lt;/Box&gt;&#13;&#10;&#13;&#10;        {/* 下:三块策略要点卡 */}&#13;&#10;        &lt;Box style={{ flexDirection: 'row', gap: 16, height: 268 }}&gt;&#13;&#10;            {/* 卡片 1:不参与主流 */}&#13;&#10;            &lt;Box style={{&#13;&#10;                flex: 1, background: '#FFFFFF', padding: 20,&#13;&#10;                borderTop: '4px solid #0F172A',&#13;&#10;                boxShadow: '0 2px 12px rgba(15, 23, 42, 0.08)',&#13;&#10;                flexDirection: 'column', justifyContent: 'space-between',&#13;&#10;            }}&gt;&#13;&#10;                &lt;Box&gt;&#13;&#10;                    &lt;Text style={{&#13;&#10;                        fontSize: 14, color: '#475569', letterSpacing: 4,&#13;&#10;                        fontFamily: 'Georgia, 思源黑体, sans-serif',&#13;&#10;                    }}&gt;&#13;&#10;                        STRATEGY · 01&#13;&#10;                    &lt;/Text&gt;&#13;&#10;                    &lt;Text style={{&#13;&#10;                        fontSize: 22, fontWeight: 'bold', color: '#0F172A',&#13;&#10;                        fontFamily: 'Georgia, 思源宋体 Heavy, serif', marginTop: 6,&#13;&#10;                    }}&gt;&#13;&#10;                        不参与主流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主流板块此时也向下,做主流就是接飞刀。即使有反弹,也只是次级波动中的投机机会,不是趋势反转。&#13;&#10;                &lt;/Text&gt;&#13;&#10;                &lt;Text style={{&#13;&#10;                    fontSize: 13, color: '#0F172A', fontWeight: 600, marginTop: 'auto',&#13;&#10;                    fontFamily: '思源黑体, Inter, sans-serif',&#13;&#10;                }}&gt;&#13;&#10;                    关键:熊市不抄底&#13;&#10;                &lt;/Text&gt;&#13;&#10;            &lt;/Box&gt;&#13;&#10;&#13;&#10;            {/* 卡片 2:龙空龙战法 */}&#13;&#10;            &lt;Box style={{&#13;&#10;                flex: 1, background: '#FFFFFF', padding: 20,&#13;&#10;                borderTop: '4px solid #B91C1C',&#13;&#10;                boxShadow: '0 2px 12px rgba(185, 28, 28, 0.08)',&#13;&#10;                flexDirection: 'column', justifyContent: 'space-between',&#13;&#10;            }}&gt;&#13;&#10;                &lt;Box&gt;&#13;&#10;                    &lt;Text style={{&#13;&#10;                        fontSize: 14, color: '#B91C1C', letterSpacing: 4,&#13;&#10;                        fontFamily: 'Georgia, 思源黑体, sans-serif',&#13;&#10;                    }}&gt;&#13;&#10;                        STRATEGY · 02&#13;&#10;                    &lt;/Text&gt;&#13;&#10;                    &lt;Text style={{&#13;&#10;                        fontSize: 22, fontWeight: 'bold', color: '#0F172A',&#13;&#10;                        fontFamily: 'Georgia, 思源宋体 Heavy, serif', marginTop: 6,&#13;&#10;                    }}&gt;&#13;&#10;                        龙空龙战法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只做次级波动中的投机机会——龙头股短周期博弈,见顶就走。「龙空龙在于空」,空仓时间要足够长。&#13;&#10;                &lt;/Text&gt;&#13;&#10;                &lt;Text style={{&#13;&#10;                    fontSize: 13, color: '#B91C1C', fontWeight: 600, marginTop: 'auto',&#13;&#10;                    fontFamily: '思源黑体, Inter, sans-serif',&#13;&#10;                }}&gt;&#13;&#10;                    关键:空仓是熊市最好防守&#13;&#10;                &lt;/Text&gt;&#13;&#10;            &lt;/Box&gt;&#13;&#10;&#13;&#10;            {/* 卡片 3:机构与散户 */}&#13;&#10;            &lt;Box style={{&#13;&#10;                flex: 1, background: '#FFFFFF', padding: 20,&#13;&#10;                borderTop: '4px solid #D4AF37',&#13;&#10;                boxShadow: '0 2px 12px rgba(212, 175, 55, 0.18)',&#13;&#10;                flexDirection: 'column', justifyContent: 'space-between',&#13;&#10;            }}&gt;&#13;&#10;                &lt;Box&gt;&#13;&#10;                    &lt;Text style={{&#13;&#10;                        fontSize: 14, color: '#D4AF37', letterSpacing: 4,&#13;&#10;                        fontFamily: 'Georgia, 思源黑体, sans-serif',&#13;&#10;                    }}&gt;&#13;&#10;                        STRATEGY · 03&#13;&#10;                    &lt;/Text&gt;&#13;&#10;                    &lt;Text style={{&#13;&#10;                        fontSize: 22, fontWeight: 'bold', color: '#0F172A',&#13;&#10;                        fontFamily: 'Georgia, 思源宋体 Heavy, serif', marginTop: 6,&#13;&#10;                    }}&gt;&#13;&#10;                        机构 vs 散户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大机构不允许空仓,会选红利类板块避险,但这类板块波动大也难做。散户应优先空仓,避免不必要的亏损。&#13;&#10;                &lt;/Text&gt;&#13;&#10;                &lt;Text style={{&#13;&#10;                    fontSize: 13, color: '#D4AF37', fontWeight: 600, marginTop: 'auto',&#13;&#10;                    fontFamily: '思源黑体, Inter, sans-serif',&#13;&#10;                }}&gt;&#13;&#10;                    关键:频繁找龙头必亏&#13;&#10;                &lt;/Text&gt;&#13;&#10;            &lt;/Box&gt;&#13;&#10;        &lt;/Box&gt;&#13;&#10;    &lt;/Box&gt;&#13;&#10;&#13;&#10;    {/* C 区:页脚 */}&#13;&#10;    &lt;Box style={{&#13;&#10;        position: 'absolute', left: 60, bottom: 16, width: 1160,&#13;&#10;        flexDirection: 'row', justifyContent: 'space-between', alignItems: 'center',&#13;&#10;    }}&gt;&#13;&#10;        &lt;Text style={{&#13;&#10;            fontSize: 14, color: '#0F172A', letterSpacing: 2, fontWeight: 600,&#13;&#10;            fontFamily: '思源黑体, Inter, sans-serif',&#13;&#10;        }}&gt;&#13;&#10;            熊市里边就没什么多的机会了 · 投机行情不是谁都能做&#13;&#10;        &lt;/Text&gt;&#13;&#10;        &lt;Text style={{&#13;&#10;            fontSize: 14, color: '#64748B',&#13;&#10;            fontFamily: 'Georgia, 思源黑体, sans-serif',&#13;&#10;        }}&gt;&#13;&#10;            09 / 14&#13;&#10;        &lt;/Text&gt;&#13;&#10;    &lt;/Box&gt;&#13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矩形 355"/>
          <p:cNvSpPr/>
          <p:nvPr/>
        </p:nvSpPr>
        <p:spPr>
          <a:xfrm>
            <a:off x="0" y="0"/>
            <a:ext cx="11049000" cy="6858000"/>
          </a:xfrm>
          <a:prstGeom prst="rect">
            <a:avLst/>
          </a:prstGeom>
          <a:solidFill>
            <a:srgbClr val="F7F4EC"/>
          </a:solidFill>
        </p:spPr>
        <p:txBody>
          <a:bodyPr/>
          <a:p/>
        </p:txBody>
      </p:sp>
      <p:sp>
        <p:nvSpPr>
          <p:cNvPr id="357" name="矩形 356"/>
          <p:cNvSpPr/>
          <p:nvPr/>
        </p:nvSpPr>
        <p:spPr>
          <a:xfrm>
            <a:off x="0" y="0"/>
            <a:ext cx="11049000" cy="57150"/>
          </a:xfrm>
          <a:prstGeom prst="rect">
            <a:avLst/>
          </a:prstGeom>
          <a:solidFill>
            <a:srgbClr val="0F172A"/>
          </a:solidFill>
        </p:spPr>
        <p:txBody>
          <a:bodyPr/>
          <a:p/>
        </p:txBody>
      </p:sp>
      <p:sp>
        <p:nvSpPr>
          <p:cNvPr id="358" name="矩形 357"/>
          <p:cNvSpPr/>
          <p:nvPr/>
        </p:nvSpPr>
        <p:spPr>
          <a:xfrm>
            <a:off x="571500" y="266700"/>
            <a:ext cx="57150" cy="342900"/>
          </a:xfrm>
          <a:prstGeom prst="rect">
            <a:avLst/>
          </a:prstGeom>
          <a:solidFill>
            <a:srgbClr val="0F172A"/>
          </a:solidFill>
        </p:spPr>
        <p:txBody>
          <a:bodyPr/>
          <a:p/>
        </p:txBody>
      </p:sp>
      <p:sp>
        <p:nvSpPr>
          <p:cNvPr id="359" name="文本框 358" descr="{&quot;isTemplate&quot;:true,&quot;type&quot;:&quot;text&quot;}"/>
          <p:cNvSpPr txBox="1"/>
          <p:nvPr/>
        </p:nvSpPr>
        <p:spPr>
          <a:xfrm>
            <a:off x="781050" y="228600"/>
            <a:ext cx="3038475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00B050"/>
                </a:solidFill>
                <a:latin typeface="Georgia" panose="02040502050405020303"/>
                <a:ea typeface="Georgia" panose="02040502050405020303"/>
              </a:rPr>
              <a:t>大盘向下</a:t>
            </a:r>
            <a:r>
              <a:rPr lang="en-US" sz="2700" b="1">
                <a:solidFill>
                  <a:srgbClr val="00B050"/>
                </a:solidFill>
                <a:latin typeface="Georgia" panose="02040502050405020303"/>
                <a:ea typeface="Georgia" panose="02040502050405020303"/>
              </a:rPr>
              <a:t> · </a:t>
            </a:r>
            <a:r>
              <a:rPr lang="zh-CN" sz="2700" b="1">
                <a:solidFill>
                  <a:srgbClr val="00B050"/>
                </a:solidFill>
                <a:latin typeface="Georgia" panose="02040502050405020303"/>
                <a:ea typeface="Georgia" panose="02040502050405020303"/>
              </a:rPr>
              <a:t>减量行情</a:t>
            </a:r>
            <a:endParaRPr lang="zh-CN" sz="2700" b="1">
              <a:solidFill>
                <a:srgbClr val="00B05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60" name="圆角矩形 359"/>
          <p:cNvSpPr/>
          <p:nvPr/>
        </p:nvSpPr>
        <p:spPr>
          <a:xfrm>
            <a:off x="4124325" y="323850"/>
            <a:ext cx="762000" cy="238125"/>
          </a:xfrm>
          <a:prstGeom prst="roundRect">
            <a:avLst>
              <a:gd name="adj" fmla="val 8000"/>
            </a:avLst>
          </a:prstGeom>
          <a:solidFill>
            <a:srgbClr val="0F172A"/>
          </a:solidFill>
        </p:spPr>
        <p:txBody>
          <a:bodyPr/>
          <a:p/>
        </p:txBody>
      </p:sp>
      <p:sp>
        <p:nvSpPr>
          <p:cNvPr id="361" name="文本框 360" descr="{&quot;isTemplate&quot;:true,&quot;type&quot;:&quot;text&quot;}"/>
          <p:cNvSpPr txBox="1"/>
          <p:nvPr/>
        </p:nvSpPr>
        <p:spPr>
          <a:xfrm>
            <a:off x="4238625" y="361950"/>
            <a:ext cx="5334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量缩价跌</a:t>
            </a:r>
            <a:endParaRPr lang="zh-CN" sz="1050" b="1">
              <a:solidFill>
                <a:srgbClr val="F7F4E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62" name="文本框 361" descr="{&quot;isTemplate&quot;:true,&quot;type&quot;:&quot;text&quot;}"/>
          <p:cNvSpPr txBox="1"/>
          <p:nvPr/>
        </p:nvSpPr>
        <p:spPr>
          <a:xfrm>
            <a:off x="838200" y="723900"/>
            <a:ext cx="24003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不抄底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不找主流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龙空龙的核心在于空</a:t>
            </a:r>
            <a:endParaRPr lang="zh-CN" sz="105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63" name="矩形 362"/>
          <p:cNvSpPr/>
          <p:nvPr/>
        </p:nvSpPr>
        <p:spPr>
          <a:xfrm>
            <a:off x="571500" y="1143000"/>
            <a:ext cx="11049000" cy="2286000"/>
          </a:xfrm>
          <a:prstGeom prst="rect">
            <a:avLst/>
          </a:prstGeom>
          <a:solidFill>
            <a:srgbClr val="FFFFFF"/>
          </a:solidFill>
          <a:effectLst>
            <a:outerShdw blurRad="190500" dist="38100" dir="5400000">
              <a:srgbClr val="0F172A">
                <a:alpha val="18000"/>
              </a:srgbClr>
            </a:outerShdw>
          </a:effectLst>
        </p:spPr>
        <p:txBody>
          <a:bodyPr/>
          <a:p/>
        </p:txBody>
      </p:sp>
      <p:sp>
        <p:nvSpPr>
          <p:cNvPr id="364" name="文本框 363" descr="{&quot;isTemplate&quot;:true,&quot;type&quot;:&quot;text&quot;}"/>
          <p:cNvSpPr txBox="1"/>
          <p:nvPr/>
        </p:nvSpPr>
        <p:spPr>
          <a:xfrm>
            <a:off x="800100" y="1533525"/>
            <a:ext cx="26670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475569"/>
                </a:solidFill>
                <a:latin typeface="Georgia" panose="02040502050405020303"/>
                <a:ea typeface="Georgia" panose="02040502050405020303"/>
              </a:rPr>
              <a:t>BEAR MARKET</a:t>
            </a:r>
            <a:endParaRPr lang="en-US" sz="1050" spc="300">
              <a:solidFill>
                <a:srgbClr val="475569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65" name="文本框 364" descr="{&quot;isTemplate&quot;:true,&quot;type&quot;:&quot;text&quot;}"/>
          <p:cNvSpPr txBox="1"/>
          <p:nvPr/>
        </p:nvSpPr>
        <p:spPr>
          <a:xfrm>
            <a:off x="800100" y="1771650"/>
            <a:ext cx="2667000" cy="10096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10000"/>
              </a:lnSpc>
            </a:pPr>
            <a:r>
              <a:rPr lang="zh-CN" sz="30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量缩</a:t>
            </a:r>
            <a:endParaRPr lang="zh-CN" sz="30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  <a:p>
            <a:pPr>
              <a:lnSpc>
                <a:spcPct val="110000"/>
              </a:lnSpc>
            </a:pPr>
            <a:r>
              <a:rPr lang="zh-CN" sz="30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价跌</a:t>
            </a:r>
            <a:endParaRPr lang="zh-CN" sz="30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66" name="文本框 365" descr="{&quot;isTemplate&quot;:true,&quot;type&quot;:&quot;text&quot;}"/>
          <p:cNvSpPr txBox="1"/>
          <p:nvPr/>
        </p:nvSpPr>
        <p:spPr>
          <a:xfrm>
            <a:off x="800100" y="2895600"/>
            <a:ext cx="26670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跌一下涨一下的次级波动</a:t>
            </a:r>
            <a:endParaRPr lang="zh-CN" sz="975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pic>
        <p:nvPicPr>
          <p:cNvPr id="367" name="图片 36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657600" y="1108075"/>
            <a:ext cx="7772400" cy="2101850"/>
          </a:xfrm>
          <a:prstGeom prst="rect">
            <a:avLst/>
          </a:prstGeom>
        </p:spPr>
      </p:pic>
      <p:sp>
        <p:nvSpPr>
          <p:cNvPr id="368" name="矩形 367"/>
          <p:cNvSpPr/>
          <p:nvPr/>
        </p:nvSpPr>
        <p:spPr>
          <a:xfrm>
            <a:off x="571500" y="3619500"/>
            <a:ext cx="3581400" cy="2552700"/>
          </a:xfrm>
          <a:prstGeom prst="rect">
            <a:avLst/>
          </a:prstGeom>
          <a:solidFill>
            <a:srgbClr val="FFFFFF"/>
          </a:solidFill>
          <a:effectLst>
            <a:outerShdw blurRad="114300" dist="19050" dir="5400000">
              <a:srgbClr val="0F172A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369" name="任意多边形 368"/>
          <p:cNvSpPr/>
          <p:nvPr/>
        </p:nvSpPr>
        <p:spPr>
          <a:xfrm>
            <a:off x="571500" y="3581400"/>
            <a:ext cx="3581400" cy="2590800"/>
          </a:xfrm>
          <a:custGeom>
            <a:avLst/>
            <a:gdLst/>
            <a:ahLst/>
            <a:cxnLst/>
            <a:pathLst>
              <a:path w="376" h="272">
                <a:moveTo>
                  <a:pt x="0" y="0"/>
                </a:moveTo>
                <a:lnTo>
                  <a:pt x="376" y="0"/>
                </a:lnTo>
                <a:lnTo>
                  <a:pt x="376" y="4"/>
                </a:lnTo>
                <a:lnTo>
                  <a:pt x="0" y="4"/>
                </a:lnTo>
                <a:close/>
              </a:path>
            </a:pathLst>
          </a:custGeom>
          <a:solidFill>
            <a:srgbClr val="0F172A"/>
          </a:solidFill>
        </p:spPr>
        <p:txBody>
          <a:bodyPr/>
          <a:p/>
        </p:txBody>
      </p:sp>
      <p:sp>
        <p:nvSpPr>
          <p:cNvPr id="370" name="文本框 369" descr="{&quot;isTemplate&quot;:true,&quot;type&quot;:&quot;text&quot;}"/>
          <p:cNvSpPr txBox="1"/>
          <p:nvPr/>
        </p:nvSpPr>
        <p:spPr>
          <a:xfrm>
            <a:off x="762000" y="3810000"/>
            <a:ext cx="32004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475569"/>
                </a:solidFill>
                <a:latin typeface="Georgia" panose="02040502050405020303"/>
                <a:ea typeface="Georgia" panose="02040502050405020303"/>
              </a:rPr>
              <a:t>STRATEGY · 01</a:t>
            </a:r>
            <a:endParaRPr lang="en-US" sz="1050" spc="300">
              <a:solidFill>
                <a:srgbClr val="475569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71" name="文本框 370" descr="{&quot;isTemplate&quot;:true,&quot;type&quot;:&quot;text&quot;}"/>
          <p:cNvSpPr txBox="1"/>
          <p:nvPr/>
        </p:nvSpPr>
        <p:spPr>
          <a:xfrm>
            <a:off x="762000" y="4029075"/>
            <a:ext cx="32004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00B050"/>
                </a:solidFill>
                <a:latin typeface="Georgia" panose="02040502050405020303"/>
                <a:ea typeface="Georgia" panose="02040502050405020303"/>
              </a:rPr>
              <a:t>不参与主流</a:t>
            </a:r>
            <a:endParaRPr lang="zh-CN" sz="1650" b="1">
              <a:solidFill>
                <a:srgbClr val="00B05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72" name="文本框 371" descr="{&quot;isTemplate&quot;:true,&quot;type&quot;:&quot;text&quot;}"/>
          <p:cNvSpPr txBox="1"/>
          <p:nvPr/>
        </p:nvSpPr>
        <p:spPr>
          <a:xfrm>
            <a:off x="762000" y="4286250"/>
            <a:ext cx="3200400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主流板块此时也向下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做主流就是接飞刀。即使有反弹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也只是次级波动中的投机机会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不是趋势反转。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73" name="文本框 372" descr="{&quot;isTemplate&quot;:true,&quot;type&quot;:&quot;text&quot;}"/>
          <p:cNvSpPr txBox="1"/>
          <p:nvPr/>
        </p:nvSpPr>
        <p:spPr>
          <a:xfrm>
            <a:off x="762000" y="5791200"/>
            <a:ext cx="32004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</a:rPr>
              <a:t>关键</a:t>
            </a:r>
            <a:r>
              <a:rPr lang="en-US" sz="975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sz="975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</a:rPr>
              <a:t>熊市不抄底</a:t>
            </a:r>
            <a:endParaRPr lang="zh-CN" sz="975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74" name="矩形 373"/>
          <p:cNvSpPr/>
          <p:nvPr/>
        </p:nvSpPr>
        <p:spPr>
          <a:xfrm>
            <a:off x="4305300" y="3619500"/>
            <a:ext cx="3581400" cy="2552700"/>
          </a:xfrm>
          <a:prstGeom prst="rect">
            <a:avLst/>
          </a:prstGeom>
          <a:solidFill>
            <a:srgbClr val="FFFFFF"/>
          </a:solidFill>
          <a:effectLst>
            <a:outerShdw blurRad="114300" dist="19050" dir="5400000">
              <a:srgbClr val="B91C1C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375" name="任意多边形 374"/>
          <p:cNvSpPr/>
          <p:nvPr/>
        </p:nvSpPr>
        <p:spPr>
          <a:xfrm>
            <a:off x="4305300" y="3581400"/>
            <a:ext cx="3581400" cy="2590800"/>
          </a:xfrm>
          <a:custGeom>
            <a:avLst/>
            <a:gdLst/>
            <a:ahLst/>
            <a:cxnLst/>
            <a:pathLst>
              <a:path w="376" h="272">
                <a:moveTo>
                  <a:pt x="0" y="0"/>
                </a:moveTo>
                <a:lnTo>
                  <a:pt x="376" y="0"/>
                </a:lnTo>
                <a:lnTo>
                  <a:pt x="376" y="4"/>
                </a:lnTo>
                <a:lnTo>
                  <a:pt x="0" y="4"/>
                </a:lnTo>
                <a:close/>
              </a:path>
            </a:pathLst>
          </a:custGeom>
          <a:solidFill>
            <a:srgbClr val="B91C1C"/>
          </a:solidFill>
        </p:spPr>
        <p:txBody>
          <a:bodyPr/>
          <a:p/>
        </p:txBody>
      </p:sp>
      <p:sp>
        <p:nvSpPr>
          <p:cNvPr id="376" name="文本框 375" descr="{&quot;isTemplate&quot;:true,&quot;type&quot;:&quot;text&quot;}"/>
          <p:cNvSpPr txBox="1"/>
          <p:nvPr/>
        </p:nvSpPr>
        <p:spPr>
          <a:xfrm>
            <a:off x="4495800" y="3810000"/>
            <a:ext cx="32004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B91C1C"/>
                </a:solidFill>
                <a:latin typeface="Georgia" panose="02040502050405020303"/>
                <a:ea typeface="Georgia" panose="02040502050405020303"/>
              </a:rPr>
              <a:t>STRATEGY · 02</a:t>
            </a:r>
            <a:endParaRPr lang="en-US" sz="1050" spc="300">
              <a:solidFill>
                <a:srgbClr val="B91C1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77" name="文本框 376" descr="{&quot;isTemplate&quot;:true,&quot;type&quot;:&quot;text&quot;}"/>
          <p:cNvSpPr txBox="1"/>
          <p:nvPr/>
        </p:nvSpPr>
        <p:spPr>
          <a:xfrm>
            <a:off x="4495800" y="4029075"/>
            <a:ext cx="32004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龙空龙战法</a:t>
            </a:r>
            <a:endParaRPr lang="zh-CN" sz="165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78" name="文本框 377" descr="{&quot;isTemplate&quot;:true,&quot;type&quot;:&quot;text&quot;}"/>
          <p:cNvSpPr txBox="1"/>
          <p:nvPr/>
        </p:nvSpPr>
        <p:spPr>
          <a:xfrm>
            <a:off x="4495800" y="4286250"/>
            <a:ext cx="3200400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只做次级波动中的投机机会——龙头股短周期博弈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见顶就走</a:t>
            </a:r>
            <a:r>
              <a:rPr lang="en-US" alt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空仓时间要足够长。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79" name="文本框 378" descr="{&quot;isTemplate&quot;:true,&quot;type&quot;:&quot;text&quot;}"/>
          <p:cNvSpPr txBox="1"/>
          <p:nvPr/>
        </p:nvSpPr>
        <p:spPr>
          <a:xfrm>
            <a:off x="4495800" y="5791200"/>
            <a:ext cx="32004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关键</a:t>
            </a:r>
            <a:r>
              <a:rPr lang="en-US" sz="975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sz="975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</a:rPr>
              <a:t>空仓是熊市最好防守</a:t>
            </a:r>
            <a:endParaRPr lang="zh-CN" sz="975" b="1">
              <a:solidFill>
                <a:srgbClr val="B91C1C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80" name="矩形 379"/>
          <p:cNvSpPr/>
          <p:nvPr/>
        </p:nvSpPr>
        <p:spPr>
          <a:xfrm>
            <a:off x="8039100" y="3619500"/>
            <a:ext cx="3581400" cy="2552700"/>
          </a:xfrm>
          <a:prstGeom prst="rect">
            <a:avLst/>
          </a:prstGeom>
          <a:solidFill>
            <a:srgbClr val="FFFFFF"/>
          </a:solidFill>
          <a:effectLst>
            <a:outerShdw blurRad="114300" dist="19050" dir="5400000">
              <a:srgbClr val="D4AF37">
                <a:alpha val="18000"/>
              </a:srgbClr>
            </a:outerShdw>
          </a:effectLst>
        </p:spPr>
        <p:txBody>
          <a:bodyPr/>
          <a:p/>
        </p:txBody>
      </p:sp>
      <p:sp>
        <p:nvSpPr>
          <p:cNvPr id="381" name="任意多边形 380"/>
          <p:cNvSpPr/>
          <p:nvPr/>
        </p:nvSpPr>
        <p:spPr>
          <a:xfrm>
            <a:off x="8039100" y="3581400"/>
            <a:ext cx="3581400" cy="2590800"/>
          </a:xfrm>
          <a:custGeom>
            <a:avLst/>
            <a:gdLst/>
            <a:ahLst/>
            <a:cxnLst/>
            <a:pathLst>
              <a:path w="376" h="272">
                <a:moveTo>
                  <a:pt x="0" y="0"/>
                </a:moveTo>
                <a:lnTo>
                  <a:pt x="376" y="0"/>
                </a:lnTo>
                <a:lnTo>
                  <a:pt x="376" y="4"/>
                </a:lnTo>
                <a:lnTo>
                  <a:pt x="0" y="4"/>
                </a:lnTo>
                <a:close/>
              </a:path>
            </a:pathLst>
          </a:custGeom>
          <a:solidFill>
            <a:srgbClr val="D4AF37"/>
          </a:solidFill>
        </p:spPr>
        <p:txBody>
          <a:bodyPr/>
          <a:p/>
        </p:txBody>
      </p:sp>
      <p:sp>
        <p:nvSpPr>
          <p:cNvPr id="382" name="文本框 381" descr="{&quot;isTemplate&quot;:true,&quot;type&quot;:&quot;text&quot;}"/>
          <p:cNvSpPr txBox="1"/>
          <p:nvPr/>
        </p:nvSpPr>
        <p:spPr>
          <a:xfrm>
            <a:off x="8229600" y="3810000"/>
            <a:ext cx="32004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STRATEGY · 03</a:t>
            </a:r>
            <a:endParaRPr lang="en-US" sz="1050" spc="300">
              <a:solidFill>
                <a:srgbClr val="D4AF37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83" name="文本框 382" descr="{&quot;isTemplate&quot;:true,&quot;type&quot;:&quot;text&quot;}"/>
          <p:cNvSpPr txBox="1"/>
          <p:nvPr/>
        </p:nvSpPr>
        <p:spPr>
          <a:xfrm>
            <a:off x="8229600" y="4029075"/>
            <a:ext cx="32004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机构</a:t>
            </a:r>
            <a:r>
              <a:rPr lang="en-US" sz="165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 vs </a:t>
            </a:r>
            <a:r>
              <a:rPr lang="zh-CN" sz="165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散户</a:t>
            </a:r>
            <a:endParaRPr lang="zh-CN" sz="165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84" name="文本框 383" descr="{&quot;isTemplate&quot;:true,&quot;type&quot;:&quot;text&quot;}"/>
          <p:cNvSpPr txBox="1"/>
          <p:nvPr/>
        </p:nvSpPr>
        <p:spPr>
          <a:xfrm>
            <a:off x="8229600" y="4286250"/>
            <a:ext cx="3200400" cy="552450"/>
          </a:xfrm>
          <a:prstGeom prst="rect">
            <a:avLst/>
          </a:prstGeom>
        </p:spPr>
        <p:txBody>
          <a:bodyPr wrap="square" lIns="0" tIns="0" rIns="0" bIns="0">
            <a:normAutofit fontScale="25000"/>
          </a:bodyPr>
          <a:p>
            <a:pPr>
              <a:lnSpc>
                <a:spcPct val="170000"/>
              </a:lnSpc>
            </a:pPr>
            <a:r>
              <a:rPr lang="zh-CN" sz="5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大机构不允许空仓</a:t>
            </a:r>
            <a:r>
              <a:rPr lang="en-US" sz="5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5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会选红利类板块避险</a:t>
            </a:r>
            <a:r>
              <a:rPr lang="en-US" sz="5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5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但这类板块波动大也难做。散户应优先空仓</a:t>
            </a:r>
            <a:r>
              <a:rPr lang="en-US" sz="5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56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避免不必要的亏损</a:t>
            </a:r>
            <a:r>
              <a:rPr lang="zh-CN" sz="105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。</a:t>
            </a:r>
            <a:endParaRPr lang="zh-CN" sz="105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85" name="文本框 384" descr="{&quot;isTemplate&quot;:true,&quot;type&quot;:&quot;text&quot;}"/>
          <p:cNvSpPr txBox="1"/>
          <p:nvPr/>
        </p:nvSpPr>
        <p:spPr>
          <a:xfrm>
            <a:off x="8229600" y="5791200"/>
            <a:ext cx="32004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关键</a:t>
            </a:r>
            <a:r>
              <a:rPr lang="en-US" sz="975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sz="975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</a:rPr>
              <a:t>频繁找龙头必亏</a:t>
            </a:r>
            <a:endParaRPr lang="zh-CN" sz="975" b="1">
              <a:solidFill>
                <a:srgbClr val="D4AF37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86" name="文本框 385" descr="{&quot;isTemplate&quot;:true,&quot;type&quot;:&quot;text&quot;}"/>
          <p:cNvSpPr txBox="1"/>
          <p:nvPr/>
        </p:nvSpPr>
        <p:spPr>
          <a:xfrm>
            <a:off x="571500" y="6543675"/>
            <a:ext cx="36957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 spc="150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</a:rPr>
              <a:t>熊市里边就没什么多的机会了</a:t>
            </a:r>
            <a:r>
              <a:rPr lang="en-US" sz="1050" b="1" spc="150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 b="1" spc="150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</a:rPr>
              <a:t>投机行情不是谁都能做</a:t>
            </a:r>
            <a:endParaRPr lang="zh-CN" sz="1050" b="1" spc="150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87" name="文本框 386" descr="{&quot;isTemplate&quot;:true,&quot;type&quot;:&quot;text&quot;}"/>
          <p:cNvSpPr txBox="1"/>
          <p:nvPr/>
        </p:nvSpPr>
        <p:spPr>
          <a:xfrm>
            <a:off x="11201400" y="6543675"/>
            <a:ext cx="4191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Georgia" panose="02040502050405020303"/>
                <a:ea typeface="Georgia" panose="02040502050405020303"/>
              </a:rPr>
              <a:t>09 / 14</a:t>
            </a:r>
            <a:endParaRPr lang="en-US" sz="1050">
              <a:solidFill>
                <a:srgbClr val="64748B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 descr="&lt;Slide&gt;&#13;&#10;    {/* 浅米底色 */}&#13;&#10;    &lt;Box style={{&#13;&#10;        position: 'absolute', top: 0, left: 0, width: 1160, height: '100%',&#13;&#10;        background: '#F7F4EC',&#13;&#10;    }} /&gt;&#13;&#10;&#13;&#10;    {/* 顶部细色带 */}&#13;&#10;    &lt;Box style={{&#13;&#10;        position: 'absolute', top: 0, left: 0, width: 1160, height: 6,&#13;&#10;        background: 'linear-gradient(90deg, #B91C1C 0%, #D4AF37 100%)',&#13;&#10;    }} /&gt;&#13;&#10;&#13;&#10;    {/* A 区:标题 */}&#13;&#10;    &lt;Box style={{&#13;&#10;        position: 'absolute', left: 60, top: 24, width: 1160,&#13;&#10;        flexDirection: 'row', alignItems: 'center', gap: 16,&#13;&#10;    }}&gt;&#13;&#10;        &lt;Box style={{ width: 6, height: 36, background: '#B91C1C' }} /&gt;&#13;&#10;        &lt;Text style={{&#13;&#10;            fontSize: 36, fontWeight: 'bold', color: '#0F172A',&#13;&#10;            fontFamily: 'Georgia, 思源宋体 Heavy, serif',&#13;&#10;        }}&gt;&#13;&#10;            「龙空龙」战法: 三种行情下的应用差异&#13;&#10;        &lt;/Text&gt;&#13;&#10;    &lt;/Box&gt;&#13;&#10;    &lt;Text style={{&#13;&#10;        position: 'absolute', left: 88, top: 76, fontSize: 14, color: '#64748B',&#13;&#10;        fontFamily: '思源黑体, Inter, sans-serif',&#13;&#10;    }}&gt;&#13;&#10;        龙空龙 · 在于空 · 空仓是节奏不是技术&#13;&#10;    &lt;/Text&gt;&#13;&#10;&#13;&#10;    {/* B 区:左文字 + 右时空轴 SVG */}&#13;&#10;    &lt;Box style={{&#13;&#10;        position: 'absolute', left: 60, top: 120, width: 1160, height: 540,&#13;&#10;        flexDirection: 'row', gap: 32,&#13;&#10;    }}&gt;&#13;&#10;        {/* 左:三种行情节奏对比 */}&#13;&#10;        &lt;Box style={{ width: 580, flexDirection: 'column', gap: 14 }}&gt;&#13;&#10;            {/* 向上行 */}&#13;&#10;            &lt;Box style={{&#13;&#10;                background: '#FFFFFF', padding: 18,&#13;&#10;                borderLeft: '4px solid #B91C1C',&#13;&#10;                boxShadow: '0 2px 10px rgba(185, 28, 28, 0.08)',&#13;&#10;                flexDirection: 'column', gap: 8,&#13;&#10;            }}&gt;&#13;&#10;                &lt;Box style={{ flexDirection: 'row', alignItems: 'center', gap: 12 }}&gt;&#13;&#10;                    &lt;Box style={{&#13;&#10;                        background: '#B91C1C', padding: '4px 12px',&#13;&#10;                    }}&gt;&#13;&#10;                        &lt;Text style={{&#13;&#10;                            fontSize: 14, color: '#F7F4EC', fontWeight: 600,&#13;&#10;                            fontFamily: 'Georgia, 思源黑体, sans-serif',&#13;&#10;                        }}&gt;&#13;&#10;                            向上&#13;&#10;                        &lt;/Text&gt;&#13;&#10;                    &lt;/Box&gt;&#13;&#10;                    &lt;Text style={{&#13;&#10;                        fontSize: 20, fontWeight: 'bold', color: '#B91C1C',&#13;&#10;                        fontFamily: 'Georgia, 思源宋体 Heavy, serif',&#13;&#10;                    }}&gt;&#13;&#10;                        空仓时间短 · 衔接快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围绕主流板块的轮动操作,跟随趋势持有。空仓只是&quot;接力棒&quot;——出龙头后等回调,接下一波龙头。&#13;&#10;                &lt;/Text&gt;&#13;&#10;            &lt;/Box&gt;&#13;&#10;&#13;&#10;            {/* 震荡行 */}&#13;&#10;            &lt;Box style={{&#13;&#10;                background: '#FFFFFF', padding: 18,&#13;&#10;                borderLeft: '4px solid #D4AF37',&#13;&#10;                boxShadow: '0 2px 10px rgba(212, 175, 55, 0.18)',&#13;&#10;                flexDirection: 'column', gap: 8,&#13;&#10;            }}&gt;&#13;&#10;                &lt;Box style={{ flexDirection: 'row', alignItems: 'center', gap: 12 }}&gt;&#13;&#10;                    &lt;Box style={{&#13;&#10;                        background: '#D4AF37', padding: '4px 12px',&#13;&#10;                    }}&gt;&#13;&#10;                        &lt;Text style={{&#13;&#10;                            fontSize: 14, color: '#0F172A', fontWeight: 600,&#13;&#10;                            fontFamily: 'Georgia, 思源黑体, sans-serif',&#13;&#10;                        }}&gt;&#13;&#10;                            震荡&#13;&#10;                        &lt;/Text&gt;&#13;&#10;                    &lt;/Box&gt;&#13;&#10;                    &lt;Text style={{&#13;&#10;                        fontSize: 20, fontWeight: 'bold', color: '#D4AF37',&#13;&#10;                        fontFamily: 'Georgia, 思源宋体 Heavy, serif',&#13;&#10;                    }}&gt;&#13;&#10;                        空仓时间适中 · 把握投机节奏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聚焦小板块的短期机会,快进快出。空仓时间适中——投机小板块 2-3 天就可能走完一波,见顶立刻空仓。&#13;&#10;                &lt;/Text&gt;&#13;&#10;            &lt;/Box&gt;&#13;&#10;&#13;&#10;            {/* 向下行 */}&#13;&#10;            &lt;Box style={{&#13;&#10;                background: '#FFFFFF', padding: 18,&#13;&#10;                borderLeft: '4px solid #0F172A',&#13;&#10;                boxShadow: '0 2px 10px rgba(15, 23, 42, 0.15)',&#13;&#10;                flexDirection: 'column', gap: 8,&#13;&#10;            }}&gt;&#13;&#10;                &lt;Box style={{ flexDirection: 'row', alignItems: 'center', gap: 12 }}&gt;&#13;&#10;                    &lt;Box style={{&#13;&#10;                        background: '#0F172A', padding: '4px 12px',&#13;&#10;                    }}&gt;&#13;&#10;                        &lt;Text style={{&#13;&#10;                            fontSize: 14, color: '#F7F4EC', fontWeight: 600,&#13;&#10;                            fontFamily: 'Georgia, 思源黑体, sans-serif',&#13;&#10;                        }}&gt;&#13;&#10;                            向下&#13;&#10;                        &lt;/Text&gt;&#13;&#10;                    &lt;/Box&gt;&#13;&#10;                    &lt;Text style={{&#13;&#10;                        fontSize: 20, fontWeight: 'bold', color: '#0F172A',&#13;&#10;                        fontFamily: 'Georgia, 思源宋体 Heavy, serif',&#13;&#10;                    }}&gt;&#13;&#10;                        空仓时间长 · 耐心等次级波动&#13;&#10;                    &lt;/Text&gt;&#13;&#10;                &lt;/Box&gt;&#13;&#10;                &lt;Text style={{&#13;&#10;                    fontSize: 14, color: '#475569', lineHeight: 1.7,&#13;&#10;                    fontFamily: '思源黑体, Inter, sans-serif',&#13;&#10;                }}&gt;&#13;&#10;                    只做阶段性的投机机会,避免频繁操作。空仓时间要足够长——熊市频繁找龙头必亏。&#13;&#10;                &lt;/Text&gt;&#13;&#10;            &lt;/Box&gt;&#13;&#10;&#13;&#10;            {/* 核心金句条 */}&#13;&#10;            &lt;Box style={{&#13;&#10;                background: 'linear-gradient(135deg, #0F172A 0%, #1E293B 100%)',&#13;&#10;                padding: 18,&#13;&#10;                flexDirection: 'row', alignItems: 'center', gap: 14,&#13;&#10;            }}&gt;&#13;&#10;                &lt;Text style={{&#13;&#10;                    fontSize: 36, fontWeight: 'bold', color: '#D4AF37',&#13;&#10;                    fontFamily: 'Georgia, 思源宋体 Heavy, serif',&#13;&#10;                }}&gt;&#13;&#10;                    空&#13;&#10;                &lt;/Text&gt;&#13;&#10;                &lt;Box style={{ flex: 1, flexDirection: 'column', gap: 4 }}&gt;&#13;&#10;                    &lt;Text style={{&#13;&#10;                        fontSize: 14, color: '#94A3B8', letterSpacing: 2,&#13;&#10;                        fontFamily: '思源黑体, Inter, sans-serif',&#13;&#10;                    }}&gt;&#13;&#10;                        THE CORE OF LONG-KONG-LONG&#13;&#10;                    &lt;/Text&gt;&#13;&#10;                    &lt;Text style={{&#13;&#10;                        fontSize: 17, color: '#F7F4EC', fontWeight: 600,&#13;&#10;                        fontFamily: 'Georgia, 思源宋体 Heavy, serif',&#13;&#10;                    }}&gt;&#13;&#10;                        龙空龙 · 在于空 · 顺势才是核心&#13;&#10;                    &lt;/Text&gt;&#13;&#10;                &lt;/Box&gt;&#13;&#10;            &lt;/Box&gt;&#13;&#10;        &lt;/Box&gt;&#13;&#10;&#13;&#10;        {/* 右:时空轴 SVG */}&#13;&#10;        &lt;Box style={{&#13;&#10;            flex: 1, background: '#FFFFFF',&#13;&#10;            boxShadow: '0 4px 20px rgba(15, 23, 42, 0.06)',&#13;&#10;            padding: 24, flexDirection: 'column',&#13;&#10;        }}&gt;&#13;&#10;            &lt;Text style={{&#13;&#10;                fontSize: 14, color: '#64748B', letterSpacing: 4,&#13;&#10;                fontFamily: 'Georgia, 思源黑体, sans-serif',&#13;&#10;                textAlign: 'center', marginBottom: 12,&#13;&#10;            }}&gt;&#13;&#10;                POSITION vs TIME&#13;&#10;            &lt;/Text&gt;&#13;&#10;            &lt;svg width='100%' height={400} viewBox='0 0 500 400' preserveAspectRatio='xMidYMid meet'&gt;&#13;&#10;                {/* 坐标轴 */}&#13;&#10;                &lt;line x1={50} y1={30} x2={50} y2={370} stroke='#94A3B8' strokeWidth={1.5} /&gt;&#13;&#10;                &lt;line x1={50} y1={370} x2={480} y2={370} stroke='#94A3B8' strokeWidth={1.5} /&gt;&#13;&#10;                &lt;text x={20} y={200} fontSize={12} fill='#475569' fontFamily='Georgia' transform='rotate(-90, 20, 200)'&gt;仓位&lt;/text&gt;&#13;&#10;                &lt;text x={240} y={395} fontSize={12} fill='#475569' fontFamily='Georgia' textAnchor='middle'&gt;时间&lt;/text&gt;&#13;&#10;&#13;&#10;                {/* 网格水平线 */}&#13;&#10;                &lt;line x1={50} y1={100} x2={480} y2={100} stroke='#E2E8F0' strokeWidth={1} strokeDasharray='2,4' /&gt;&#13;&#10;                &lt;line x1={50} y1={200} x2={480} y2={200} stroke='#E2E8F0' strokeWidth={1} strokeDasharray='2,4' /&gt;&#13;&#10;                &lt;line x1={50} y1={300} x2={480} y2={300} stroke='#E2E8F0' strokeWidth={1} strokeDasharray='2,4' /&gt;&#13;&#10;                &lt;text x={42} y={104} fontSize={10} fill='#94A3B8' fontFamily='Georgia' textAnchor='end'&gt;高&lt;/text&gt;&#13;&#10;                &lt;text x={42} y={204} fontSize={10} fill='#94A3B8' fontFamily='Georgia' textAnchor='end'&gt;中&lt;/text&gt;&#13;&#10;                &lt;text x={42} y={304} fontSize={10} fill='#94A3B8' fontFamily='Georgia' textAnchor='end'&gt;低&lt;/text&gt;&#13;&#10;&#13;&#10;                {/* 向上:仓位持续高 */}&#13;&#10;                &lt;path d='M 60 110 L 100 110 L 130 130 L 170 130 L 200 110 L 240 110 L 270 130 L 310 130 L 340 110 L 380 110 L 420 130 L 460 130' stroke='#B91C1C' strokeWidth={3} fill='none' strokeLinejoin='round' /&gt;&#13;&#10;                &lt;text x={460} y={140} fontSize={12} fill='#B91C1C' fontWeight='bold' fontFamily='Georgia' textAnchor='end'&gt;向上&lt;/text&gt;&#13;&#10;&#13;&#10;                {/* 震荡:仓位起伏,空仓段多 */}&#13;&#10;                &lt;path d='M 60 220 L 90 220 L 110 320 L 150 320 L 170 220 L 200 220 L 220 320 L 260 320 L 280 220 L 320 220 L 340 320 L 380 320 L 400 220 L 430 220 L 460 320' stroke='#D4AF37' strokeWidth={3} fill='none' strokeLinejoin='round' /&gt;&#13;&#10;                &lt;text x={460} y={235} fontSize={12} fill='#D4AF37' fontWeight='bold' fontFamily='Georgia' textAnchor='end'&gt;震荡&lt;/text&gt;&#13;&#10;&#13;&#10;                {/* 向下:长期空仓,偶尔短线 */}&#13;&#10;                &lt;path d='M 60 350 L 200 350 L 230 230 L 280 230 L 310 350 L 460 350' stroke='#475569' strokeWidth={3} fill='none' strokeLinejoin='round' /&gt;&#13;&#10;                &lt;text x={460} y={365} fontSize={12} fill='#475569' fontWeight='bold' fontFamily='Georgia' textAnchor='end'&gt;向下&lt;/text&gt;&#13;&#10;&#13;&#10;                {/* 关键标注 */}&#13;&#10;                &lt;circle cx={255} cy={230} r={6} fill='#D4AF37' /&gt;&#13;&#10;                &lt;text x={255} y={210} fontSize={11} fill='#475569' fontFamily='Georgia' textAnchor='middle'&gt;次级反弹&lt;/text&gt;&#13;&#10;            &lt;/svg&gt;&#13;&#10;        &lt;/Box&gt;&#13;&#10;    &lt;/Box&gt;&#13;&#10;&#13;&#10;    {/* C 区:页脚 */}&#13;&#10;    &lt;Box style={{&#13;&#10;        position: 'absolute', left: 60, bottom: 16, width: 1160,&#13;&#10;        flexDirection: 'row', justifyContent: 'space-between', alignItems: 'center',&#13;&#10;    }}&gt;&#13;&#10;        &lt;Text style={{&#13;&#10;            fontSize: 14, color: '#B91C1C', letterSpacing: 2, fontWeight: 600,&#13;&#10;            fontFamily: '思源黑体, Inter, sans-serif',&#13;&#10;        }}&gt;&#13;&#10;            主流形成「人之道」:损不足而奉有余&#13;&#10;        &lt;/Text&gt;&#13;&#10;        &lt;Text style={{&#13;&#10;            fontSize: 14, color: '#64748B',&#13;&#10;            fontFamily: 'Georgia, 思源黑体, sans-serif',&#13;&#10;        }}&gt;&#13;&#10;            11 / 14&#13;&#10;        &lt;/Text&gt;&#13;&#10;    &lt;/Box&gt;&#13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0"/>
            <a:ext cx="12041505" cy="6858000"/>
          </a:xfrm>
          <a:prstGeom prst="rect">
            <a:avLst/>
          </a:prstGeom>
          <a:solidFill>
            <a:srgbClr val="F7F4EC"/>
          </a:solidFill>
        </p:spPr>
        <p:txBody>
          <a:bodyPr/>
          <a:p/>
        </p:txBody>
      </p:sp>
      <p:sp>
        <p:nvSpPr>
          <p:cNvPr id="26" name="矩形 25"/>
          <p:cNvSpPr/>
          <p:nvPr/>
        </p:nvSpPr>
        <p:spPr>
          <a:xfrm>
            <a:off x="0" y="0"/>
            <a:ext cx="11049000" cy="57150"/>
          </a:xfrm>
          <a:prstGeom prst="rect">
            <a:avLst/>
          </a:prstGeom>
          <a:gradFill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</p:spPr>
        <p:txBody>
          <a:bodyPr/>
          <a:p/>
        </p:txBody>
      </p:sp>
      <p:sp>
        <p:nvSpPr>
          <p:cNvPr id="27" name="矩形 26"/>
          <p:cNvSpPr/>
          <p:nvPr/>
        </p:nvSpPr>
        <p:spPr>
          <a:xfrm>
            <a:off x="571500" y="266700"/>
            <a:ext cx="57150" cy="342900"/>
          </a:xfrm>
          <a:prstGeom prst="rect">
            <a:avLst/>
          </a:prstGeom>
          <a:solidFill>
            <a:srgbClr val="B91C1C"/>
          </a:solidFill>
        </p:spPr>
        <p:txBody>
          <a:bodyPr/>
          <a:p/>
        </p:txBody>
      </p:sp>
      <p:sp>
        <p:nvSpPr>
          <p:cNvPr id="28" name="文本框 27" descr="{&quot;isTemplate&quot;:true,&quot;type&quot;:&quot;text&quot;}"/>
          <p:cNvSpPr txBox="1"/>
          <p:nvPr/>
        </p:nvSpPr>
        <p:spPr>
          <a:xfrm>
            <a:off x="781050" y="228600"/>
            <a:ext cx="6048375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不同战法</a:t>
            </a:r>
            <a:r>
              <a:rPr lang="en-US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: </a:t>
            </a:r>
            <a:r>
              <a:rPr lang="zh-CN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三种行情下的应用差异</a:t>
            </a:r>
            <a:endParaRPr lang="zh-CN" sz="27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29" name="文本框 28" descr="{&quot;isTemplate&quot;:true,&quot;type&quot;:&quot;text&quot;}"/>
          <p:cNvSpPr txBox="1"/>
          <p:nvPr/>
        </p:nvSpPr>
        <p:spPr>
          <a:xfrm>
            <a:off x="838200" y="723900"/>
            <a:ext cx="226695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龙空龙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在于空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空仓是节奏不是技术</a:t>
            </a:r>
            <a:endParaRPr lang="zh-CN" sz="105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09600" y="1143000"/>
            <a:ext cx="5524500" cy="1209675"/>
          </a:xfrm>
          <a:prstGeom prst="rect">
            <a:avLst/>
          </a:prstGeom>
          <a:solidFill>
            <a:srgbClr val="FFFFFF"/>
          </a:solidFill>
          <a:effectLst>
            <a:outerShdw blurRad="95250" dist="19050" dir="5400000">
              <a:srgbClr val="B91C1C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31" name="任意多边形 30"/>
          <p:cNvSpPr/>
          <p:nvPr/>
        </p:nvSpPr>
        <p:spPr>
          <a:xfrm>
            <a:off x="571500" y="1143000"/>
            <a:ext cx="5562600" cy="1209675"/>
          </a:xfrm>
          <a:custGeom>
            <a:avLst/>
            <a:gdLst/>
            <a:ahLst/>
            <a:cxnLst/>
            <a:pathLst>
              <a:path w="584" h="127">
                <a:moveTo>
                  <a:pt x="0" y="0"/>
                </a:moveTo>
                <a:lnTo>
                  <a:pt x="4" y="0"/>
                </a:lnTo>
                <a:lnTo>
                  <a:pt x="4" y="127"/>
                </a:lnTo>
                <a:lnTo>
                  <a:pt x="0" y="127"/>
                </a:lnTo>
                <a:close/>
              </a:path>
            </a:pathLst>
          </a:custGeom>
          <a:solidFill>
            <a:srgbClr val="B91C1C"/>
          </a:solidFill>
        </p:spPr>
        <p:txBody>
          <a:bodyPr/>
          <a:p/>
        </p:txBody>
      </p:sp>
      <p:sp>
        <p:nvSpPr>
          <p:cNvPr id="32" name="矩形 31"/>
          <p:cNvSpPr/>
          <p:nvPr/>
        </p:nvSpPr>
        <p:spPr>
          <a:xfrm>
            <a:off x="781050" y="1314450"/>
            <a:ext cx="495300" cy="238125"/>
          </a:xfrm>
          <a:prstGeom prst="rect">
            <a:avLst/>
          </a:prstGeom>
          <a:solidFill>
            <a:srgbClr val="B91C1C"/>
          </a:solidFill>
        </p:spPr>
        <p:txBody>
          <a:bodyPr/>
          <a:p/>
        </p:txBody>
      </p:sp>
      <p:sp>
        <p:nvSpPr>
          <p:cNvPr id="33" name="文本框 32" descr="{&quot;isTemplate&quot;:true,&quot;type&quot;:&quot;text&quot;}"/>
          <p:cNvSpPr txBox="1"/>
          <p:nvPr/>
        </p:nvSpPr>
        <p:spPr>
          <a:xfrm>
            <a:off x="895350" y="1352550"/>
            <a:ext cx="2667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向上</a:t>
            </a:r>
            <a:endParaRPr lang="zh-CN" sz="1050" b="1">
              <a:solidFill>
                <a:srgbClr val="F7F4E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4" name="文本框 33" descr="{&quot;isTemplate&quot;:true,&quot;type&quot;:&quot;text&quot;}"/>
          <p:cNvSpPr txBox="1"/>
          <p:nvPr/>
        </p:nvSpPr>
        <p:spPr>
          <a:xfrm>
            <a:off x="1390650" y="1323975"/>
            <a:ext cx="1685925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B91C1C"/>
                </a:solidFill>
                <a:latin typeface="Georgia" panose="02040502050405020303"/>
                <a:ea typeface="Georgia" panose="02040502050405020303"/>
              </a:rPr>
              <a:t>空仓时间短</a:t>
            </a:r>
            <a:r>
              <a:rPr lang="en-US" sz="1500" b="1">
                <a:solidFill>
                  <a:srgbClr val="B91C1C"/>
                </a:solidFill>
                <a:latin typeface="Georgia" panose="02040502050405020303"/>
                <a:ea typeface="Georgia" panose="02040502050405020303"/>
              </a:rPr>
              <a:t> · </a:t>
            </a:r>
            <a:r>
              <a:rPr lang="zh-CN" sz="1500" b="1">
                <a:solidFill>
                  <a:srgbClr val="B91C1C"/>
                </a:solidFill>
                <a:latin typeface="Georgia" panose="02040502050405020303"/>
                <a:ea typeface="Georgia" panose="02040502050405020303"/>
              </a:rPr>
              <a:t>衔接快</a:t>
            </a:r>
            <a:endParaRPr lang="zh-CN" sz="1500" b="1">
              <a:solidFill>
                <a:srgbClr val="B91C1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35" name="文本框 34" descr="{&quot;isTemplate&quot;:true,&quot;type&quot;:&quot;text&quot;}"/>
          <p:cNvSpPr txBox="1"/>
          <p:nvPr/>
        </p:nvSpPr>
        <p:spPr>
          <a:xfrm>
            <a:off x="781050" y="1628775"/>
            <a:ext cx="5143500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围绕主流板块的轮动操作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跟随趋势持有。空仓只是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"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接力棒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"——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出龙头后等回调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接下一波龙头。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09600" y="2486025"/>
            <a:ext cx="5524500" cy="1209675"/>
          </a:xfrm>
          <a:prstGeom prst="rect">
            <a:avLst/>
          </a:prstGeom>
          <a:solidFill>
            <a:srgbClr val="FFFFFF"/>
          </a:solidFill>
          <a:effectLst>
            <a:outerShdw blurRad="95250" dist="19050" dir="5400000">
              <a:srgbClr val="D4AF37">
                <a:alpha val="18000"/>
              </a:srgbClr>
            </a:outerShdw>
          </a:effectLst>
        </p:spPr>
        <p:txBody>
          <a:bodyPr/>
          <a:p/>
        </p:txBody>
      </p:sp>
      <p:sp>
        <p:nvSpPr>
          <p:cNvPr id="37" name="任意多边形 36"/>
          <p:cNvSpPr/>
          <p:nvPr/>
        </p:nvSpPr>
        <p:spPr>
          <a:xfrm>
            <a:off x="571500" y="2486025"/>
            <a:ext cx="5562600" cy="1209675"/>
          </a:xfrm>
          <a:custGeom>
            <a:avLst/>
            <a:gdLst/>
            <a:ahLst/>
            <a:cxnLst/>
            <a:pathLst>
              <a:path w="584" h="127">
                <a:moveTo>
                  <a:pt x="0" y="0"/>
                </a:moveTo>
                <a:lnTo>
                  <a:pt x="4" y="0"/>
                </a:lnTo>
                <a:lnTo>
                  <a:pt x="4" y="127"/>
                </a:lnTo>
                <a:lnTo>
                  <a:pt x="0" y="127"/>
                </a:lnTo>
                <a:close/>
              </a:path>
            </a:pathLst>
          </a:custGeom>
          <a:solidFill>
            <a:srgbClr val="D4AF37"/>
          </a:solidFill>
        </p:spPr>
        <p:txBody>
          <a:bodyPr/>
          <a:p/>
        </p:txBody>
      </p:sp>
      <p:sp>
        <p:nvSpPr>
          <p:cNvPr id="38" name="矩形 37"/>
          <p:cNvSpPr/>
          <p:nvPr/>
        </p:nvSpPr>
        <p:spPr>
          <a:xfrm>
            <a:off x="781050" y="2657475"/>
            <a:ext cx="495300" cy="238125"/>
          </a:xfrm>
          <a:prstGeom prst="rect">
            <a:avLst/>
          </a:prstGeom>
          <a:solidFill>
            <a:srgbClr val="D4AF37"/>
          </a:solidFill>
        </p:spPr>
        <p:txBody>
          <a:bodyPr/>
          <a:p/>
        </p:txBody>
      </p:sp>
      <p:sp>
        <p:nvSpPr>
          <p:cNvPr id="39" name="文本框 38" descr="{&quot;isTemplate&quot;:true,&quot;type&quot;:&quot;text&quot;}"/>
          <p:cNvSpPr txBox="1"/>
          <p:nvPr/>
        </p:nvSpPr>
        <p:spPr>
          <a:xfrm>
            <a:off x="895350" y="2695575"/>
            <a:ext cx="2667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震荡</a:t>
            </a:r>
            <a:endParaRPr lang="zh-CN" sz="105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40" name="文本框 39" descr="{&quot;isTemplate&quot;:true,&quot;type&quot;:&quot;text&quot;}"/>
          <p:cNvSpPr txBox="1"/>
          <p:nvPr/>
        </p:nvSpPr>
        <p:spPr>
          <a:xfrm>
            <a:off x="1390650" y="2667000"/>
            <a:ext cx="2447925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空仓时间适中</a:t>
            </a:r>
            <a:r>
              <a:rPr lang="en-US" sz="1500" b="1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 · </a:t>
            </a:r>
            <a:r>
              <a:rPr lang="zh-CN" sz="1500" b="1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把握投机节奏</a:t>
            </a:r>
            <a:endParaRPr lang="zh-CN" sz="1500" b="1">
              <a:solidFill>
                <a:srgbClr val="D4AF37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41" name="文本框 40" descr="{&quot;isTemplate&quot;:true,&quot;type&quot;:&quot;text&quot;}"/>
          <p:cNvSpPr txBox="1"/>
          <p:nvPr/>
        </p:nvSpPr>
        <p:spPr>
          <a:xfrm>
            <a:off x="781050" y="2971800"/>
            <a:ext cx="5143500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聚焦小板块的短期机会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快进快出。空仓时间适中——投机小板块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 2-3 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天就可能走完一波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见顶立刻空仓。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609600" y="3829050"/>
            <a:ext cx="5524500" cy="933450"/>
          </a:xfrm>
          <a:prstGeom prst="rect">
            <a:avLst/>
          </a:prstGeom>
          <a:solidFill>
            <a:srgbClr val="FFFFFF"/>
          </a:solidFill>
          <a:effectLst>
            <a:outerShdw blurRad="95250" dist="19050" dir="5400000">
              <a:srgbClr val="0F172A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43" name="任意多边形 42"/>
          <p:cNvSpPr/>
          <p:nvPr/>
        </p:nvSpPr>
        <p:spPr>
          <a:xfrm>
            <a:off x="571500" y="3829050"/>
            <a:ext cx="5562600" cy="933450"/>
          </a:xfrm>
          <a:custGeom>
            <a:avLst/>
            <a:gdLst/>
            <a:ahLst/>
            <a:cxnLst/>
            <a:pathLst>
              <a:path w="584" h="98">
                <a:moveTo>
                  <a:pt x="0" y="0"/>
                </a:moveTo>
                <a:lnTo>
                  <a:pt x="4" y="0"/>
                </a:lnTo>
                <a:lnTo>
                  <a:pt x="4" y="98"/>
                </a:lnTo>
                <a:lnTo>
                  <a:pt x="0" y="98"/>
                </a:lnTo>
                <a:close/>
              </a:path>
            </a:pathLst>
          </a:custGeom>
          <a:solidFill>
            <a:srgbClr val="0F172A"/>
          </a:solidFill>
        </p:spPr>
        <p:txBody>
          <a:bodyPr/>
          <a:p/>
        </p:txBody>
      </p:sp>
      <p:sp>
        <p:nvSpPr>
          <p:cNvPr id="44" name="矩形 43"/>
          <p:cNvSpPr/>
          <p:nvPr/>
        </p:nvSpPr>
        <p:spPr>
          <a:xfrm>
            <a:off x="781050" y="4000500"/>
            <a:ext cx="495300" cy="238125"/>
          </a:xfrm>
          <a:prstGeom prst="rect">
            <a:avLst/>
          </a:prstGeom>
          <a:solidFill>
            <a:srgbClr val="0F172A"/>
          </a:solidFill>
        </p:spPr>
        <p:txBody>
          <a:bodyPr/>
          <a:p/>
        </p:txBody>
      </p:sp>
      <p:sp>
        <p:nvSpPr>
          <p:cNvPr id="45" name="文本框 44" descr="{&quot;isTemplate&quot;:true,&quot;type&quot;:&quot;text&quot;}"/>
          <p:cNvSpPr txBox="1"/>
          <p:nvPr/>
        </p:nvSpPr>
        <p:spPr>
          <a:xfrm>
            <a:off x="895350" y="4038600"/>
            <a:ext cx="2667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向下</a:t>
            </a:r>
            <a:endParaRPr lang="zh-CN" sz="1050" b="1">
              <a:solidFill>
                <a:srgbClr val="F7F4E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46" name="文本框 45" descr="{&quot;isTemplate&quot;:true,&quot;type&quot;:&quot;text&quot;}"/>
          <p:cNvSpPr txBox="1"/>
          <p:nvPr/>
        </p:nvSpPr>
        <p:spPr>
          <a:xfrm>
            <a:off x="1390650" y="4010025"/>
            <a:ext cx="2447925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空仓时间长</a:t>
            </a:r>
            <a:r>
              <a:rPr lang="en-US" sz="15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 · </a:t>
            </a:r>
            <a:r>
              <a:rPr lang="zh-CN" sz="15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耐心等次级波动</a:t>
            </a:r>
            <a:endParaRPr lang="zh-CN" sz="15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47" name="文本框 46" descr="{&quot;isTemplate&quot;:true,&quot;type&quot;:&quot;text&quot;}"/>
          <p:cNvSpPr txBox="1"/>
          <p:nvPr/>
        </p:nvSpPr>
        <p:spPr>
          <a:xfrm>
            <a:off x="523875" y="4314825"/>
            <a:ext cx="5143500" cy="2762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只做阶段性的投机机会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避免频繁操作。空仓时间要足够长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  <a:p>
            <a:pPr>
              <a:lnSpc>
                <a:spcPct val="17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——熊市频繁找龙头必亏。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571500" y="5381625"/>
            <a:ext cx="5524500" cy="762000"/>
          </a:xfrm>
          <a:prstGeom prst="rect">
            <a:avLst/>
          </a:prstGeom>
          <a:gradFill>
            <a:gsLst>
              <a:gs pos="0">
                <a:srgbClr val="0F172A"/>
              </a:gs>
              <a:gs pos="100000">
                <a:srgbClr val="1E293B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49" name="文本框 48" descr="{&quot;isTemplate&quot;:true,&quot;type&quot;:&quot;text&quot;}"/>
          <p:cNvSpPr txBox="1"/>
          <p:nvPr/>
        </p:nvSpPr>
        <p:spPr>
          <a:xfrm>
            <a:off x="742950" y="5067300"/>
            <a:ext cx="342900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endParaRPr lang="zh-CN" sz="2700" b="1">
              <a:solidFill>
                <a:srgbClr val="D4AF37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51" name="文本框 50" descr="{&quot;isTemplate&quot;:true,&quot;type&quot;:&quot;text&quot;}"/>
          <p:cNvSpPr txBox="1"/>
          <p:nvPr/>
        </p:nvSpPr>
        <p:spPr>
          <a:xfrm>
            <a:off x="1162050" y="5734050"/>
            <a:ext cx="4705350" cy="2000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75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 </a:t>
            </a:r>
            <a:r>
              <a:rPr lang="zh-CN" sz="1275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顺势才是核心</a:t>
            </a:r>
            <a:endParaRPr lang="zh-CN" sz="1275" b="1">
              <a:solidFill>
                <a:srgbClr val="F7F4E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6400800" y="1143000"/>
            <a:ext cx="5219700" cy="5143500"/>
          </a:xfrm>
          <a:prstGeom prst="rect">
            <a:avLst/>
          </a:prstGeom>
          <a:solidFill>
            <a:srgbClr val="FFFFFF"/>
          </a:solidFill>
          <a:effectLst>
            <a:outerShdw blurRad="190500" dist="38100" dir="5400000">
              <a:srgbClr val="0F172A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53" name="文本框 52" descr="{&quot;isTemplate&quot;:true,&quot;type&quot;:&quot;text&quot;}"/>
          <p:cNvSpPr txBox="1"/>
          <p:nvPr/>
        </p:nvSpPr>
        <p:spPr>
          <a:xfrm>
            <a:off x="6629400" y="1371600"/>
            <a:ext cx="4762500" cy="161925"/>
          </a:xfrm>
          <a:prstGeom prst="rect">
            <a:avLst/>
          </a:prstGeom>
        </p:spPr>
        <p:txBody>
          <a:bodyPr wrap="none" lIns="0" tIns="0" rIns="0" bIns="0"/>
          <a:p>
            <a:pPr algn="ctr">
              <a:lnSpc>
                <a:spcPct val="100000"/>
              </a:lnSpc>
            </a:pPr>
            <a:r>
              <a:rPr lang="en-US" sz="1050" spc="300">
                <a:solidFill>
                  <a:srgbClr val="64748B"/>
                </a:solidFill>
                <a:latin typeface="Georgia" panose="02040502050405020303"/>
                <a:ea typeface="Georgia" panose="02040502050405020303"/>
              </a:rPr>
              <a:t>POSITION vs TIME</a:t>
            </a:r>
            <a:endParaRPr lang="en-US" sz="1050" spc="300">
              <a:solidFill>
                <a:srgbClr val="64748B"/>
              </a:solidFill>
              <a:latin typeface="Georgia" panose="02040502050405020303"/>
              <a:ea typeface="Georgia" panose="02040502050405020303"/>
            </a:endParaRP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29400" y="1647825"/>
            <a:ext cx="4762500" cy="3810000"/>
          </a:xfrm>
          <a:prstGeom prst="rect">
            <a:avLst/>
          </a:prstGeom>
        </p:spPr>
      </p:pic>
      <p:sp>
        <p:nvSpPr>
          <p:cNvPr id="56" name="文本框 55" descr="{&quot;isTemplate&quot;:true,&quot;type&quot;:&quot;text&quot;}"/>
          <p:cNvSpPr txBox="1"/>
          <p:nvPr/>
        </p:nvSpPr>
        <p:spPr>
          <a:xfrm>
            <a:off x="11239500" y="6543675"/>
            <a:ext cx="3810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Georgia" panose="02040502050405020303"/>
                <a:ea typeface="Georgia" panose="02040502050405020303"/>
              </a:rPr>
              <a:t>11 / 14</a:t>
            </a:r>
            <a:endParaRPr lang="en-US" sz="1050">
              <a:solidFill>
                <a:srgbClr val="64748B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70865" y="631063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 descr="&lt;Slide&gt;&#13;&#10;    {/* 浅米底色 */}&#13;&#10;    &lt;Box style={{&#13;&#10;        position: 'absolute', top: 0, left: 0, width: 1160, height: '100%',&#13;&#10;        background: '#F7F4EC',&#13;&#10;    }} /&gt;&#13;&#10;&#13;&#10;    {/* 顶部细色带 */}&#13;&#10;    &lt;Box style={{&#13;&#10;        position: 'absolute', top: 0, left: 0, width: 1160, height: 6,&#13;&#10;        background: 'linear-gradient(90deg, #B91C1C 0%, #D4AF37 100%)',&#13;&#10;    }} /&gt;&#13;&#10;&#13;&#10;    {/* A 区:标题 */}&#13;&#10;    &lt;Box style={{&#13;&#10;        position: 'absolute', left: 60, top: 24, width: 1160,&#13;&#10;        flexDirection: 'row', alignItems: 'center', gap: 16,&#13;&#10;    }}&gt;&#13;&#10;        &lt;Box style={{ width: 6, height: 36, background: '#0F172A' }} /&gt;&#13;&#10;        &lt;Text style={{&#13;&#10;            fontSize: 36, fontWeight: 'bold', color: '#0F172A',&#13;&#10;            fontFamily: 'Georgia, 思源宋体 Heavy, serif',&#13;&#10;        }}&gt;&#13;&#10;            当前市场: 弱震荡偏下的减量行情&#13;&#10;        &lt;/Text&gt;&#13;&#10;    &lt;/Box&gt;&#13;&#10;    &lt;Text style={{&#13;&#10;        position: 'absolute', left: 88, top: 76, fontSize: 14, color: '#64748B',&#13;&#10;        fontFamily: '思源黑体, Inter, sans-serif',&#13;&#10;    }}&gt;&#13;&#10;        大盘成交量持续低于 2 万亿 · 主流板块无空间&#13;&#10;    &lt;/Text&gt;&#13;&#10;&#13;&#10;    {/* B 区:左大图(SVG 大盘量能对比) + 右交易建议 */}&#13;&#10;    &lt;Box style={{&#13;&#10;        position: 'absolute', left: 60, top: 120, width: 1160, height: 540,&#13;&#10;        flexDirection: 'row', gap: 32,&#13;&#10;    }}&gt;&#13;&#10;        {/* 左:大盘量能对比 SVG */}&#13;&#10;        &lt;Box style={{&#13;&#10;            width: 620, height: 500, background: '#FFFFFF',&#13;&#10;            boxShadow: '0 4px 20px rgba(15, 23, 42, 0.08)',&#13;&#10;            padding: 24, flexDirection: 'column', justifyContent: 'center',&#13;&#10;        }}&gt;&#13;&#10;            &lt;Box style={{ flexDirection: 'row', alignItems: 'center', gap: 8, marginBottom: 16 }}&gt;&#13;&#10;                &lt;Box style={{ width: 6, height: 22, background: '#0F172A' }} /&gt;&#13;&#10;                &lt;Text style={{&#13;&#10;                    fontSize: 14, color: '#64748B', letterSpacing: 4,&#13;&#10;                    fontFamily: 'Georgia, 思源黑体, sans-serif',&#13;&#10;                }}&gt;&#13;&#10;                    CURRENT MARKET · 量能水位&#13;&#10;                &lt;/Text&gt;&#13;&#10;            &lt;/Box&gt;&#13;&#10;&#13;&#10;            {/* 大数字 + 判断 */}&#13;&#10;            &lt;Box style={{ flexDirection: 'row', alignItems: 'flex-end', gap: 16, marginBottom: 16 }}&gt;&#13;&#10;                &lt;Text style={{&#13;&#10;                    fontSize: 72, fontWeight: 'bold', color: '#B91C1C',&#13;&#10;                    fontFamily: 'Georgia, 思源宋体 Heavy, serif',&#13;&#10;                    lineHeight: 1,&#13;&#10;                }}&gt;&#13;&#10;                    2万亿&#13;&#10;                &lt;/Text&gt;&#13;&#10;                &lt;Text style={{&#13;&#10;                    fontSize: 24, color: '#0F172A', paddingBottom: 12,&#13;&#10;                    fontFamily: 'Georgia, 思源宋体 Heavy, serif',&#13;&#10;                }}&gt;&#13;&#10;                    以下&#13;&#10;                &lt;/Text&gt;&#13;&#10;            &lt;/Box&gt;&#13;&#10;            &lt;Text style={{&#13;&#10;                fontSize: 16, color: '#475569', lineHeight: 1.6,&#13;&#10;                fontFamily: '思源黑体, Inter, sans-serif', marginBottom: 24,&#13;&#10;            }}&gt;&#13;&#10;                大盘成交量持续萎缩至 2 万亿以下,属于明显的减量行情。弱震荡偏下,缺乏向上动能。&#13;&#10;            &lt;/Text&gt;&#13;&#10;&#13;&#10;            {/* 量能对比图 */}&#13;&#10;            &lt;svg width='100%' height={210} viewBox='0 0 570 210' preserveAspectRatio='xMidYMid meet'&gt;&#13;&#10;                {/* 基线 */}&#13;&#10;                &lt;line x1={30} y1={20} x2={30} y2={180} stroke='#94A3B8' strokeWidth={1} /&gt;&#13;&#10;                &lt;line x1={30} y1={180} x2={550} y2={180} stroke='#94A3B8' strokeWidth={1} /&gt;&#13;&#10;                {/* 2万亿分界线 */}&#13;&#10;                &lt;line x1={30} y1={70} x2={550} y2={70} stroke='#D4AF37' strokeWidth={1.5} strokeDasharray='6,4' /&gt;&#13;&#10;                &lt;text x={540} y={66} fontSize={12} fill='#D4AF37' fontFamily='Georgia' textAnchor='end' fontWeight='bold'&gt;2 万亿 · 增量分界&lt;/text&gt;&#13;&#10;                {/* 近期成交量柱(递减) */}&#13;&#10;                &lt;rect x={60} y={130} width={30} height={50} fill='#B91C1C' opacity={0.65} /&gt;&#13;&#10;                &lt;rect x={110} y={140} width={30} height={40} fill='#B91C1C' opacity={0.6} /&gt;&#13;&#10;                &lt;rect x={160} y={125} width={30} height={55} fill='#B91C1C' opacity={0.7} /&gt;&#13;&#10;                &lt;rect x={210} y={145} width={30} height={35} fill='#B91C1C' opacity={0.5} /&gt;&#13;&#10;                &lt;rect x={260} y={135} width={30} height={45} fill='#B91C1C' opacity={0.55} /&gt;&#13;&#10;                &lt;rect x={310} y={150} width={30} height={30} fill='#B91C1C' opacity={0.45} /&gt;&#13;&#10;                &lt;rect x={360} y={140} width={30} height={40} fill='#B91C1C' opacity={0.5} /&gt;&#13;&#10;                &lt;rect x={410} y={155} width={30} height={25} fill='#B91C1C' opacity={0.4} /&gt;&#13;&#10;                &lt;rect x={460} y={148} width={30} height={32} fill='#B91C1C' opacity={0.45} /&gt;&#13;&#10;                &lt;rect x={510} y={160} width={30} height={20} fill='#B91C1C' opacity={0.35} /&gt;&#13;&#10;&#13;&#10;                {/* 关键箭头 */}&#13;&#10;                &lt;line x1={30} y1={70} x2={540} y2={70} stroke='#D4AF37' strokeWidth={0} /&gt;&#13;&#10;                &lt;polygon points='30,170 25,165 35,165' fill='#B91C1C' /&gt;&#13;&#10;                &lt;text x={20} y={185} fontSize={12} fill='#B91C1C' fontFamily='Georgia' fontWeight='bold' transform='rotate(-90, 20, 185)'&gt;量能向下&lt;/text&gt;&#13;&#10;                {/* x 轴标签 */}&#13;&#10;                &lt;text x={65} y={198} fontSize={10} fill='#94A3B8' fontFamily='Georgia'&gt;T-9&lt;/text&gt;&#13;&#10;                &lt;text x={465} y={198} fontSize={10} fill='#94A3B8' fontFamily='Georgia'&gt;T-1&lt;/text&gt;&#13;&#10;                &lt;text x={265} y={198} fontSize={11} fill='#475569' fontFamily='Georgia' textAnchor='middle'&gt;近期交易日&lt;/text&gt;&#13;&#10;            &lt;/svg&gt;&#13;&#10;            &lt;Text style={{&#13;&#10;                fontSize: 13, color: '#64748B', marginTop: 10,&#13;&#10;                fontFamily: '思源黑体, Inter, sans-serif', textAlign: 'center',&#13;&#10;            }}&gt;&#13;&#10;                数据来源:经传软件 · 大盘资金流向模块&#13;&#10;            &lt;/Text&gt;&#13;&#10;        &lt;/Box&gt;&#13;&#10;&#13;&#10;        {/* 右:4 条交易建议 */}&#13;&#10;        &lt;Box style={{ flex: 1, flexDirection: 'column', gap: 12, paddingTop: 4 }}&gt;&#13;&#10;            &lt;Text style={{&#13;&#10;                fontSize: 20, fontWeight: 'bold', color: '#0F172A',&#13;&#10;                fontFamily: 'Georgia, 思源宋体 Heavy, serif', marginBottom: 6,&#13;&#10;            }}&gt;&#13;&#10;                四条交易建议&#13;&#10;            &lt;/Text&gt;&#13;&#10;            &lt;Text style={{&#13;&#10;                fontSize: 13, color: '#64748B', marginBottom: 8,&#13;&#10;                fontFamily: '思源黑体, Inter, sans-serif',&#13;&#10;            }}&gt;&#13;&#10;                弱震荡偏下行情下的执行清单&#13;&#10;            &lt;/Text&gt;&#13;&#10;&#13;&#10;            {/* 建议 1 */}&#13;&#10;            &lt;Box style={{&#13;&#10;                background: '#FFFFFF', padding: 16,&#13;&#10;                borderLeft: '4px solid #B91C1C',&#13;&#10;                boxShadow: '0 2px 10px rgba(185, 28, 28, 0.08)',&#13;&#10;                flexDirection: 'row', gap: 12, alignItems: 'center',&#13;&#10;            }}&gt;&#13;&#10;                &lt;Text style={{&#13;&#10;                    fontSize: 32, fontWeight: 'bold', color: '#B91C1C',&#13;&#10;                    fontFamily: 'Georgia, 思源宋体 Heavy, serif',&#13;&#10;                }}&gt;&#13;&#10;                    01&#13;&#10;                &lt;/Text&gt;&#13;&#10;                &lt;Box style={{ flex: 1 }}&gt;&#13;&#10;                    &lt;Text style={{&#13;&#10;                        fontSize: 16, fontWeight: 'bold', color: '#0F172A',&#13;&#10;                        fontFamily: 'Georgia, 思源宋体 Heavy, serif',&#13;&#10;                    }}&gt;&#13;&#10;                        放弃大科技等主线&#13;&#10;                    &lt;/Text&gt;&#13;&#10;                    &lt;Text style={{&#13;&#10;                        fontSize: 13, color: '#475569', marginTop: 4, lineHeight: 1.6,&#13;&#10;                        fontFamily: '思源黑体, Inter, sans-serif',&#13;&#10;                    }}&gt;&#13;&#10;                        弱震荡下主线无空间,做主线必被吸血。&#13;&#10;                    &lt;/Text&gt;&#13;&#10;                &lt;/Box&gt;&#13;&#10;            &lt;/Box&gt;&#13;&#10;&#13;&#10;            {/* 建议 2 */}&#13;&#10;            &lt;Box style={{&#13;&#10;                background: '#FFFFFF', padding: 16,&#13;&#10;                borderLeft: '4px solid #D4AF37',&#13;&#10;                boxShadow: '0 2px 10px rgba(212, 175, 55, 0.15)',&#13;&#10;                flexDirection: 'row', gap: 12, alignItems: 'center',&#13;&#10;            }}&gt;&#13;&#10;                &lt;Text style={{&#13;&#10;                    fontSize: 32, fontWeight: 'bold', color: '#D4AF37',&#13;&#10;                    fontFamily: 'Georgia, 思源宋体 Heavy, serif',&#13;&#10;                }}&gt;&#13;&#10;                    02&#13;&#10;                &lt;/Text&gt;&#13;&#10;                &lt;Box style={{ flex: 1 }}&gt;&#13;&#10;                    &lt;Text style={{&#13;&#10;                        fontSize: 16, fontWeight: 'bold', color: '#0F172A',&#13;&#10;                        fontFamily: 'Georgia, 思源宋体 Heavy, serif',&#13;&#10;                    }}&gt;&#13;&#10;                        龙空龙 · 2-3 天投机就休息&#13;&#10;                    &lt;/Text&gt;&#13;&#10;                    &lt;Text style={{&#13;&#10;                        fontSize: 13, color: '#475569', marginTop: 4, lineHeight: 1.6,&#13;&#10;                        fontFamily: '思源黑体, Inter, sans-serif',&#13;&#10;                    }}&gt;&#13;&#10;                        聚焦小板块短周期,见顶就空仓,避免频繁操作。&#13;&#10;                    &lt;/Text&gt;&#13;&#10;                &lt;/Box&gt;&#13;&#10;            &lt;/Box&gt;&#13;&#10;&#13;&#10;            {/* 建议 3 */}&#13;&#10;            &lt;Box style={{&#13;&#10;                background: '#FFFFFF', padding: 16,&#13;&#10;                borderLeft: '4px solid #0F172A',&#13;&#10;                boxShadow: '0 2px 10px rgba(15, 23, 42, 0.1)',&#13;&#10;                flexDirection: 'row', gap: 12, alignItems: 'center',&#13;&#10;            }}&gt;&#13;&#10;                &lt;Text style={{&#13;&#10;                    fontSize: 32, fontWeight: 'bold', color: '#0F172A',&#13;&#10;                    fontFamily: 'Georgia, 思源宋体 Heavy, serif',&#13;&#10;                }}&gt;&#13;&#10;                    03&#13;&#10;                &lt;/Text&gt;&#13;&#10;                &lt;Box style={{ flex: 1 }}&gt;&#13;&#10;                    &lt;Text style={{&#13;&#10;                        fontSize: 16, fontWeight: 'bold', color: '#0F172A',&#13;&#10;                        fontFamily: 'Georgia, 思源宋体 Heavy, serif',&#13;&#10;                    }}&gt;&#13;&#10;                        若急跌 · 空仓时间延长&#13;&#10;                    &lt;/Text&gt;&#13;&#10;                    &lt;Text style={{&#13;&#10;                        fontSize: 13, color: '#475569', marginTop: 4, lineHeight: 1.6,&#13;&#10;                        fontFamily: '思源黑体, Inter, sans-serif',&#13;&#10;                    }}&gt;&#13;&#10;                        大盘后续若急跌,空仓时间要进一步拉长,等量能回升。&#13;&#10;                    &lt;/Text&gt;&#13;&#10;                &lt;/Box&gt;&#13;&#10;            &lt;/Box&gt;&#13;&#10;&#13;&#10;            {/* 建议 4 */}&#13;&#10;            &lt;Box style={{&#13;&#10;                background: 'linear-gradient(135deg, #0F172A 0%, #1E293B 100%)',&#13;&#10;                padding: 16,&#13;&#10;                flexDirection: 'row', gap: 12, alignItems: 'center',&#13;&#10;            }}&gt;&#13;&#10;                &lt;Text style={{&#13;&#10;                    fontSize: 32, fontWeight: 'bold', color: '#D4AF37',&#13;&#10;                    fontFamily: 'Georgia, 思源宋体 Heavy, serif',&#13;&#10;                }}&gt;&#13;&#10;                    04&#13;&#10;                &lt;/Text&gt;&#13;&#10;                &lt;Box style={{ flex: 1 }}&gt;&#13;&#10;                    &lt;Text style={{&#13;&#10;                        fontSize: 16, fontWeight: 'bold', color: '#F7F4EC',&#13;&#10;                        fontFamily: 'Georgia, 思源宋体 Heavy, serif',&#13;&#10;                    }}&gt;&#13;&#10;                        小散户 · 优先空仓防守&#13;&#10;                    &lt;/Text&gt;&#13;&#10;                    &lt;Text style={{&#13;&#10;                        fontSize: 13, color: '#94A3B8', marginTop: 4, lineHeight: 1.6,&#13;&#10;                        fontFamily: '思源黑体, Inter, sans-serif',&#13;&#10;                    }}&gt;&#13;&#10;                        不参与就是最好的参与,避免不必要的亏损。&#13;&#10;                    &lt;/Text&gt;&#13;&#10;                &lt;/Box&gt;&#13;&#10;            &lt;/Box&gt;&#13;&#10;        &lt;/Box&gt;&#13;&#10;    &lt;/Box&gt;&#13;&#10;&#13;&#10;    {/* C 区:页脚 */}&#13;&#10;    &lt;Box style={{&#13;&#10;        position: 'absolute', left: 60, bottom: 16, width: 1160,&#13;&#10;        flexDirection: 'row', justifyContent: 'space-between', alignItems: 'center',&#13;&#10;    }}&gt;&#13;&#10;        &lt;Text style={{&#13;&#10;            fontSize: 14, color: '#64748B',&#13;&#10;            fontFamily: '思源黑体, Inter, sans-serif',&#13;&#10;        }}&gt;&#13;&#10;            谈论大科技的 · 你就根本不懂周期论&#13;&#10;        &lt;/Text&gt;&#13;&#10;        &lt;Text style={{&#13;&#10;            fontSize: 14, color: '#64748B',&#13;&#10;            fontFamily: 'Georgia, 思源黑体, sans-serif',&#13;&#10;        }}&gt;&#13;&#10;            12 / 14&#13;&#10;        &lt;/Text&gt;&#13;&#10;    &lt;/Box&gt;&#13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57"/>
          <p:cNvSpPr/>
          <p:nvPr/>
        </p:nvSpPr>
        <p:spPr>
          <a:xfrm>
            <a:off x="0" y="0"/>
            <a:ext cx="12106910" cy="6858000"/>
          </a:xfrm>
          <a:prstGeom prst="rect">
            <a:avLst/>
          </a:prstGeom>
          <a:solidFill>
            <a:srgbClr val="F7F4EC"/>
          </a:solidFill>
        </p:spPr>
        <p:txBody>
          <a:bodyPr/>
          <a:p/>
        </p:txBody>
      </p:sp>
      <p:sp>
        <p:nvSpPr>
          <p:cNvPr id="59" name="矩形 58"/>
          <p:cNvSpPr/>
          <p:nvPr/>
        </p:nvSpPr>
        <p:spPr>
          <a:xfrm>
            <a:off x="0" y="0"/>
            <a:ext cx="11049000" cy="57150"/>
          </a:xfrm>
          <a:prstGeom prst="rect">
            <a:avLst/>
          </a:prstGeom>
          <a:gradFill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</p:spPr>
        <p:txBody>
          <a:bodyPr/>
          <a:p/>
        </p:txBody>
      </p:sp>
      <p:sp>
        <p:nvSpPr>
          <p:cNvPr id="60" name="矩形 59"/>
          <p:cNvSpPr/>
          <p:nvPr/>
        </p:nvSpPr>
        <p:spPr>
          <a:xfrm>
            <a:off x="571500" y="266700"/>
            <a:ext cx="57150" cy="342900"/>
          </a:xfrm>
          <a:prstGeom prst="rect">
            <a:avLst/>
          </a:prstGeom>
          <a:solidFill>
            <a:srgbClr val="0F172A"/>
          </a:solidFill>
        </p:spPr>
        <p:txBody>
          <a:bodyPr/>
          <a:p/>
        </p:txBody>
      </p:sp>
      <p:sp>
        <p:nvSpPr>
          <p:cNvPr id="61" name="文本框 60" descr="{&quot;isTemplate&quot;:true,&quot;type&quot;:&quot;text&quot;}"/>
          <p:cNvSpPr txBox="1"/>
          <p:nvPr/>
        </p:nvSpPr>
        <p:spPr>
          <a:xfrm>
            <a:off x="781050" y="228600"/>
            <a:ext cx="5019675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当前市场</a:t>
            </a:r>
            <a:r>
              <a:rPr lang="en-US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: </a:t>
            </a:r>
            <a:r>
              <a:rPr lang="zh-CN" sz="27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弱震荡偏下的减量行情</a:t>
            </a:r>
            <a:endParaRPr lang="zh-CN" sz="27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62" name="文本框 61" descr="{&quot;isTemplate&quot;:true,&quot;type&quot;:&quot;text&quot;}"/>
          <p:cNvSpPr txBox="1"/>
          <p:nvPr/>
        </p:nvSpPr>
        <p:spPr>
          <a:xfrm>
            <a:off x="838200" y="723900"/>
            <a:ext cx="26955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大盘成交量持续低于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2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万亿</a:t>
            </a:r>
            <a:r>
              <a:rPr lang="en-US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105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主流板块无空间</a:t>
            </a:r>
            <a:endParaRPr lang="zh-CN" sz="105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571500" y="1143000"/>
            <a:ext cx="5905500" cy="4762500"/>
          </a:xfrm>
          <a:prstGeom prst="rect">
            <a:avLst/>
          </a:prstGeom>
          <a:solidFill>
            <a:srgbClr val="FFFFFF"/>
          </a:solidFill>
          <a:effectLst>
            <a:outerShdw blurRad="190500" dist="38100" dir="5400000">
              <a:srgbClr val="0F172A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64" name="矩形 63"/>
          <p:cNvSpPr/>
          <p:nvPr/>
        </p:nvSpPr>
        <p:spPr>
          <a:xfrm>
            <a:off x="800100" y="1323975"/>
            <a:ext cx="57150" cy="209550"/>
          </a:xfrm>
          <a:prstGeom prst="rect">
            <a:avLst/>
          </a:prstGeom>
          <a:solidFill>
            <a:srgbClr val="0F172A"/>
          </a:solidFill>
        </p:spPr>
        <p:txBody>
          <a:bodyPr/>
          <a:p/>
        </p:txBody>
      </p:sp>
      <p:sp>
        <p:nvSpPr>
          <p:cNvPr id="65" name="文本框 64" descr="{&quot;isTemplate&quot;:true,&quot;type&quot;:&quot;text&quot;}"/>
          <p:cNvSpPr txBox="1"/>
          <p:nvPr/>
        </p:nvSpPr>
        <p:spPr>
          <a:xfrm>
            <a:off x="933450" y="1352550"/>
            <a:ext cx="268605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64748B"/>
                </a:solidFill>
                <a:latin typeface="Georgia" panose="02040502050405020303"/>
                <a:ea typeface="Georgia" panose="02040502050405020303"/>
              </a:rPr>
              <a:t>CURRENT MARKET · </a:t>
            </a:r>
            <a:r>
              <a:rPr lang="zh-CN" sz="1050" spc="300">
                <a:solidFill>
                  <a:srgbClr val="64748B"/>
                </a:solidFill>
                <a:latin typeface="Georgia" panose="02040502050405020303"/>
                <a:ea typeface="Georgia" panose="02040502050405020303"/>
              </a:rPr>
              <a:t>量能水位</a:t>
            </a:r>
            <a:endParaRPr lang="zh-CN" sz="1050" spc="300">
              <a:solidFill>
                <a:srgbClr val="64748B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66" name="文本框 65" descr="{&quot;isTemplate&quot;:true,&quot;type&quot;:&quot;text&quot;}"/>
          <p:cNvSpPr txBox="1"/>
          <p:nvPr/>
        </p:nvSpPr>
        <p:spPr>
          <a:xfrm>
            <a:off x="800100" y="1685925"/>
            <a:ext cx="1809750" cy="8286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5400" b="1">
                <a:solidFill>
                  <a:srgbClr val="B91C1C"/>
                </a:solidFill>
                <a:latin typeface="Georgia" panose="02040502050405020303"/>
                <a:ea typeface="Georgia" panose="02040502050405020303"/>
              </a:rPr>
              <a:t>2</a:t>
            </a:r>
            <a:r>
              <a:rPr lang="zh-CN" sz="5400" b="1">
                <a:solidFill>
                  <a:srgbClr val="B91C1C"/>
                </a:solidFill>
                <a:latin typeface="Georgia" panose="02040502050405020303"/>
                <a:ea typeface="Georgia" panose="02040502050405020303"/>
              </a:rPr>
              <a:t>万亿</a:t>
            </a:r>
            <a:endParaRPr lang="zh-CN" sz="5400" b="1">
              <a:solidFill>
                <a:srgbClr val="B91C1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67" name="文本框 66" descr="{&quot;isTemplate&quot;:true,&quot;type&quot;:&quot;text&quot;}"/>
          <p:cNvSpPr txBox="1"/>
          <p:nvPr/>
        </p:nvSpPr>
        <p:spPr>
          <a:xfrm>
            <a:off x="2762250" y="2124075"/>
            <a:ext cx="457200" cy="390525"/>
          </a:xfrm>
          <a:prstGeom prst="rect">
            <a:avLst/>
          </a:prstGeom>
        </p:spPr>
        <p:txBody>
          <a:bodyPr wrap="none" lIns="0" tIns="0" rIns="0" bIns="85725"/>
          <a:p>
            <a:pPr>
              <a:lnSpc>
                <a:spcPct val="100000"/>
              </a:lnSpc>
            </a:pPr>
            <a:r>
              <a:rPr lang="zh-CN" sz="1800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以下</a:t>
            </a:r>
            <a:endParaRPr lang="zh-CN" sz="1800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68" name="文本框 67" descr="{&quot;isTemplate&quot;:true,&quot;type&quot;:&quot;text&quot;}"/>
          <p:cNvSpPr txBox="1"/>
          <p:nvPr/>
        </p:nvSpPr>
        <p:spPr>
          <a:xfrm>
            <a:off x="800100" y="2667000"/>
            <a:ext cx="5448300" cy="590550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2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大盘成交量持续萎缩至</a:t>
            </a:r>
            <a:r>
              <a:rPr lang="en-US" sz="12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 2 </a:t>
            </a:r>
            <a:r>
              <a:rPr lang="zh-CN" sz="12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万亿以下</a:t>
            </a:r>
            <a:r>
              <a:rPr lang="en-US" sz="12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2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属于明显的减量行情。弱震荡偏下</a:t>
            </a:r>
            <a:r>
              <a:rPr lang="en-US" sz="12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2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缺乏向上动能。</a:t>
            </a:r>
            <a:endParaRPr lang="zh-CN" sz="12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pic>
        <p:nvPicPr>
          <p:cNvPr id="69" name="图片 6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100" y="3486150"/>
            <a:ext cx="5448300" cy="2000250"/>
          </a:xfrm>
          <a:prstGeom prst="rect">
            <a:avLst/>
          </a:prstGeom>
        </p:spPr>
      </p:pic>
      <p:sp>
        <p:nvSpPr>
          <p:cNvPr id="70" name="文本框 69" descr="{&quot;isTemplate&quot;:true,&quot;type&quot;:&quot;text&quot;}"/>
          <p:cNvSpPr txBox="1"/>
          <p:nvPr/>
        </p:nvSpPr>
        <p:spPr>
          <a:xfrm>
            <a:off x="800100" y="5581650"/>
            <a:ext cx="5448300" cy="152400"/>
          </a:xfrm>
          <a:prstGeom prst="rect">
            <a:avLst/>
          </a:prstGeom>
        </p:spPr>
        <p:txBody>
          <a:bodyPr wrap="none" lIns="0" tIns="0" rIns="0" bIns="0"/>
          <a:p>
            <a:pPr algn="ctr">
              <a:lnSpc>
                <a:spcPct val="100000"/>
              </a:lnSpc>
            </a:pPr>
            <a:r>
              <a:rPr lang="zh-CN" sz="975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数据来源</a:t>
            </a:r>
            <a:r>
              <a:rPr lang="en-US" sz="975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:</a:t>
            </a:r>
            <a:r>
              <a:rPr lang="zh-CN" sz="975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经传软件</a:t>
            </a:r>
            <a:r>
              <a:rPr lang="en-US" sz="975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 · </a:t>
            </a:r>
            <a:r>
              <a:rPr lang="zh-CN" sz="975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大盘资金流向模块</a:t>
            </a:r>
            <a:endParaRPr lang="zh-CN" sz="975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71" name="文本框 70" descr="{&quot;isTemplate&quot;:true,&quot;type&quot;:&quot;text&quot;}"/>
          <p:cNvSpPr txBox="1"/>
          <p:nvPr/>
        </p:nvSpPr>
        <p:spPr>
          <a:xfrm>
            <a:off x="6781800" y="1181100"/>
            <a:ext cx="4838700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四条交易建议</a:t>
            </a:r>
            <a:endParaRPr lang="zh-CN" sz="15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72" name="文本框 71" descr="{&quot;isTemplate&quot;:true,&quot;type&quot;:&quot;text&quot;}"/>
          <p:cNvSpPr txBox="1"/>
          <p:nvPr/>
        </p:nvSpPr>
        <p:spPr>
          <a:xfrm>
            <a:off x="6781800" y="1581150"/>
            <a:ext cx="483870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</a:rPr>
              <a:t>弱震荡偏下行情下的执行清单</a:t>
            </a:r>
            <a:endParaRPr lang="zh-CN" sz="975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73" name="矩形 72"/>
          <p:cNvSpPr/>
          <p:nvPr>
            <p:custDataLst>
              <p:tags r:id="rId3"/>
            </p:custDataLst>
          </p:nvPr>
        </p:nvSpPr>
        <p:spPr>
          <a:xfrm>
            <a:off x="6819900" y="1924050"/>
            <a:ext cx="4838700" cy="771525"/>
          </a:xfrm>
          <a:prstGeom prst="rect">
            <a:avLst/>
          </a:prstGeom>
          <a:solidFill>
            <a:srgbClr val="FFFFFF"/>
          </a:solidFill>
          <a:effectLst>
            <a:outerShdw blurRad="95250" dist="19050" dir="5400000">
              <a:srgbClr val="B91C1C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74" name="任意多边形 73"/>
          <p:cNvSpPr/>
          <p:nvPr>
            <p:custDataLst>
              <p:tags r:id="rId4"/>
            </p:custDataLst>
          </p:nvPr>
        </p:nvSpPr>
        <p:spPr>
          <a:xfrm>
            <a:off x="6781800" y="1924050"/>
            <a:ext cx="4876800" cy="771525"/>
          </a:xfrm>
          <a:custGeom>
            <a:avLst/>
            <a:gdLst/>
            <a:ahLst/>
            <a:cxnLst/>
            <a:pathLst>
              <a:path w="512" h="81">
                <a:moveTo>
                  <a:pt x="0" y="0"/>
                </a:moveTo>
                <a:lnTo>
                  <a:pt x="4" y="0"/>
                </a:lnTo>
                <a:lnTo>
                  <a:pt x="4" y="81"/>
                </a:lnTo>
                <a:lnTo>
                  <a:pt x="0" y="81"/>
                </a:lnTo>
                <a:close/>
              </a:path>
            </a:pathLst>
          </a:custGeom>
          <a:solidFill>
            <a:srgbClr val="B91C1C"/>
          </a:solidFill>
        </p:spPr>
        <p:txBody>
          <a:bodyPr/>
          <a:p/>
        </p:txBody>
      </p:sp>
      <p:sp>
        <p:nvSpPr>
          <p:cNvPr id="75" name="文本框 74" descr="{&quot;isTemplate&quot;:true,&quot;type&quot;:&quot;text&quot;}"/>
          <p:cNvSpPr txBox="1"/>
          <p:nvPr>
            <p:custDataLst>
              <p:tags r:id="rId5"/>
            </p:custDataLst>
          </p:nvPr>
        </p:nvSpPr>
        <p:spPr>
          <a:xfrm>
            <a:off x="6972300" y="2124075"/>
            <a:ext cx="371475" cy="3714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B91C1C"/>
                </a:solidFill>
                <a:latin typeface="Georgia" panose="02040502050405020303"/>
                <a:ea typeface="Georgia" panose="02040502050405020303"/>
              </a:rPr>
              <a:t>01</a:t>
            </a:r>
            <a:endParaRPr lang="en-US" sz="2400" b="1">
              <a:solidFill>
                <a:srgbClr val="B91C1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76" name="文本框 75" descr="{&quot;isTemplate&quot;:true,&quot;type&quot;:&quot;text&quot;}"/>
          <p:cNvSpPr txBox="1"/>
          <p:nvPr>
            <p:custDataLst>
              <p:tags r:id="rId6"/>
            </p:custDataLst>
          </p:nvPr>
        </p:nvSpPr>
        <p:spPr>
          <a:xfrm>
            <a:off x="7458075" y="2076450"/>
            <a:ext cx="4010025" cy="1905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放弃主线行情</a:t>
            </a:r>
            <a:endParaRPr lang="zh-CN" sz="120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77" name="文本框 76" descr="{&quot;isTemplate&quot;:true,&quot;type&quot;:&quot;text&quot;}"/>
          <p:cNvSpPr txBox="1"/>
          <p:nvPr>
            <p:custDataLst>
              <p:tags r:id="rId7"/>
            </p:custDataLst>
          </p:nvPr>
        </p:nvSpPr>
        <p:spPr>
          <a:xfrm>
            <a:off x="7458075" y="2305050"/>
            <a:ext cx="4010025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12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弱震荡下主线无空间</a:t>
            </a:r>
            <a:r>
              <a:rPr lang="en-US" sz="12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2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资金无暇顾及所有板块，先做趋势强的</a:t>
            </a:r>
            <a:endParaRPr lang="zh-CN" sz="12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78" name="矩形 77"/>
          <p:cNvSpPr/>
          <p:nvPr>
            <p:custDataLst>
              <p:tags r:id="rId8"/>
            </p:custDataLst>
          </p:nvPr>
        </p:nvSpPr>
        <p:spPr>
          <a:xfrm>
            <a:off x="6819900" y="2809875"/>
            <a:ext cx="4838700" cy="771525"/>
          </a:xfrm>
          <a:prstGeom prst="rect">
            <a:avLst/>
          </a:prstGeom>
          <a:solidFill>
            <a:srgbClr val="FFFFFF"/>
          </a:solidFill>
          <a:effectLst>
            <a:outerShdw blurRad="95250" dist="19050" dir="5400000">
              <a:srgbClr val="D4AF37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79" name="任意多边形 78"/>
          <p:cNvSpPr/>
          <p:nvPr>
            <p:custDataLst>
              <p:tags r:id="rId9"/>
            </p:custDataLst>
          </p:nvPr>
        </p:nvSpPr>
        <p:spPr>
          <a:xfrm>
            <a:off x="6781800" y="2809875"/>
            <a:ext cx="4876800" cy="771525"/>
          </a:xfrm>
          <a:custGeom>
            <a:avLst/>
            <a:gdLst/>
            <a:ahLst/>
            <a:cxnLst/>
            <a:pathLst>
              <a:path w="512" h="81">
                <a:moveTo>
                  <a:pt x="0" y="0"/>
                </a:moveTo>
                <a:lnTo>
                  <a:pt x="4" y="0"/>
                </a:lnTo>
                <a:lnTo>
                  <a:pt x="4" y="81"/>
                </a:lnTo>
                <a:lnTo>
                  <a:pt x="0" y="81"/>
                </a:lnTo>
                <a:close/>
              </a:path>
            </a:pathLst>
          </a:custGeom>
          <a:solidFill>
            <a:srgbClr val="D4AF37"/>
          </a:solidFill>
        </p:spPr>
        <p:txBody>
          <a:bodyPr/>
          <a:p/>
        </p:txBody>
      </p:sp>
      <p:sp>
        <p:nvSpPr>
          <p:cNvPr id="80" name="文本框 79" descr="{&quot;isTemplate&quot;:true,&quot;type&quot;:&quot;text&quot;}"/>
          <p:cNvSpPr txBox="1"/>
          <p:nvPr>
            <p:custDataLst>
              <p:tags r:id="rId10"/>
            </p:custDataLst>
          </p:nvPr>
        </p:nvSpPr>
        <p:spPr>
          <a:xfrm>
            <a:off x="6972300" y="3009900"/>
            <a:ext cx="409575" cy="3714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02</a:t>
            </a:r>
            <a:endParaRPr lang="en-US" sz="2400" b="1">
              <a:solidFill>
                <a:srgbClr val="D4AF37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81" name="文本框 80" descr="{&quot;isTemplate&quot;:true,&quot;type&quot;:&quot;text&quot;}"/>
          <p:cNvSpPr txBox="1"/>
          <p:nvPr>
            <p:custDataLst>
              <p:tags r:id="rId11"/>
            </p:custDataLst>
          </p:nvPr>
        </p:nvSpPr>
        <p:spPr>
          <a:xfrm>
            <a:off x="7496175" y="2962275"/>
            <a:ext cx="3971925" cy="1905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 ·</a:t>
            </a:r>
            <a:r>
              <a:rPr lang="en-US" sz="12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 2-3 </a:t>
            </a:r>
            <a:r>
              <a:rPr lang="zh-CN" sz="12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天投机就休息</a:t>
            </a:r>
            <a:endParaRPr lang="zh-CN" sz="120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82" name="文本框 81" descr="{&quot;isTemplate&quot;:true,&quot;type&quot;:&quot;text&quot;}"/>
          <p:cNvSpPr txBox="1"/>
          <p:nvPr>
            <p:custDataLst>
              <p:tags r:id="rId12"/>
            </p:custDataLst>
          </p:nvPr>
        </p:nvSpPr>
        <p:spPr>
          <a:xfrm>
            <a:off x="7496175" y="3190875"/>
            <a:ext cx="3971925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聚焦小板块短周期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见顶就空仓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避免频繁操作。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83" name="矩形 82"/>
          <p:cNvSpPr/>
          <p:nvPr>
            <p:custDataLst>
              <p:tags r:id="rId13"/>
            </p:custDataLst>
          </p:nvPr>
        </p:nvSpPr>
        <p:spPr>
          <a:xfrm>
            <a:off x="6819900" y="3695700"/>
            <a:ext cx="4838700" cy="771525"/>
          </a:xfrm>
          <a:prstGeom prst="rect">
            <a:avLst/>
          </a:prstGeom>
          <a:solidFill>
            <a:srgbClr val="FFFFFF"/>
          </a:solidFill>
          <a:effectLst>
            <a:outerShdw blurRad="95250" dist="19050" dir="5400000">
              <a:srgbClr val="0F172A">
                <a:alpha val="10000"/>
              </a:srgbClr>
            </a:outerShdw>
          </a:effectLst>
        </p:spPr>
        <p:txBody>
          <a:bodyPr/>
          <a:p/>
        </p:txBody>
      </p:sp>
      <p:sp>
        <p:nvSpPr>
          <p:cNvPr id="84" name="任意多边形 83"/>
          <p:cNvSpPr/>
          <p:nvPr>
            <p:custDataLst>
              <p:tags r:id="rId14"/>
            </p:custDataLst>
          </p:nvPr>
        </p:nvSpPr>
        <p:spPr>
          <a:xfrm>
            <a:off x="6781800" y="3695700"/>
            <a:ext cx="4876800" cy="771525"/>
          </a:xfrm>
          <a:custGeom>
            <a:avLst/>
            <a:gdLst/>
            <a:ahLst/>
            <a:cxnLst/>
            <a:pathLst>
              <a:path w="512" h="81">
                <a:moveTo>
                  <a:pt x="0" y="0"/>
                </a:moveTo>
                <a:lnTo>
                  <a:pt x="4" y="0"/>
                </a:lnTo>
                <a:lnTo>
                  <a:pt x="4" y="81"/>
                </a:lnTo>
                <a:lnTo>
                  <a:pt x="0" y="81"/>
                </a:lnTo>
                <a:close/>
              </a:path>
            </a:pathLst>
          </a:custGeom>
          <a:solidFill>
            <a:srgbClr val="0F172A"/>
          </a:solidFill>
        </p:spPr>
        <p:txBody>
          <a:bodyPr/>
          <a:p/>
        </p:txBody>
      </p:sp>
      <p:sp>
        <p:nvSpPr>
          <p:cNvPr id="85" name="文本框 84" descr="{&quot;isTemplate&quot;:true,&quot;type&quot;:&quot;text&quot;}"/>
          <p:cNvSpPr txBox="1"/>
          <p:nvPr>
            <p:custDataLst>
              <p:tags r:id="rId15"/>
            </p:custDataLst>
          </p:nvPr>
        </p:nvSpPr>
        <p:spPr>
          <a:xfrm>
            <a:off x="6972300" y="3895725"/>
            <a:ext cx="409575" cy="3714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0F172A"/>
                </a:solidFill>
                <a:latin typeface="Georgia" panose="02040502050405020303"/>
                <a:ea typeface="Georgia" panose="02040502050405020303"/>
              </a:rPr>
              <a:t>03</a:t>
            </a:r>
            <a:endParaRPr lang="en-US" sz="2400" b="1">
              <a:solidFill>
                <a:srgbClr val="0F172A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86" name="文本框 85" descr="{&quot;isTemplate&quot;:true,&quot;type&quot;:&quot;text&quot;}"/>
          <p:cNvSpPr txBox="1"/>
          <p:nvPr>
            <p:custDataLst>
              <p:tags r:id="rId16"/>
            </p:custDataLst>
          </p:nvPr>
        </p:nvSpPr>
        <p:spPr>
          <a:xfrm>
            <a:off x="7496175" y="3848100"/>
            <a:ext cx="3971925" cy="1905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若急跌</a:t>
            </a:r>
            <a:r>
              <a:rPr lang="en-US" sz="12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 · </a:t>
            </a:r>
            <a:r>
              <a:rPr lang="zh-CN" sz="1200" b="1">
                <a:solidFill>
                  <a:srgbClr val="FF0000"/>
                </a:solidFill>
                <a:latin typeface="Georgia" panose="02040502050405020303"/>
                <a:ea typeface="Georgia" panose="02040502050405020303"/>
              </a:rPr>
              <a:t>空仓时间延长</a:t>
            </a:r>
            <a:endParaRPr lang="zh-CN" sz="1200" b="1">
              <a:solidFill>
                <a:srgbClr val="FF0000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87" name="文本框 86" descr="{&quot;isTemplate&quot;:true,&quot;type&quot;:&quot;text&quot;}"/>
          <p:cNvSpPr txBox="1"/>
          <p:nvPr>
            <p:custDataLst>
              <p:tags r:id="rId17"/>
            </p:custDataLst>
          </p:nvPr>
        </p:nvSpPr>
        <p:spPr>
          <a:xfrm>
            <a:off x="7496175" y="4076700"/>
            <a:ext cx="3971925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975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大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盘后续若急跌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空仓时间要进一步拉长</a:t>
            </a:r>
            <a:r>
              <a:rPr lang="en-US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140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</a:rPr>
              <a:t>等量能回升。</a:t>
            </a:r>
            <a:endParaRPr lang="zh-CN" sz="140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88" name="矩形 87"/>
          <p:cNvSpPr/>
          <p:nvPr>
            <p:custDataLst>
              <p:tags r:id="rId18"/>
            </p:custDataLst>
          </p:nvPr>
        </p:nvSpPr>
        <p:spPr>
          <a:xfrm>
            <a:off x="6781800" y="4581525"/>
            <a:ext cx="4838700" cy="771525"/>
          </a:xfrm>
          <a:prstGeom prst="rect">
            <a:avLst/>
          </a:prstGeom>
          <a:gradFill>
            <a:gsLst>
              <a:gs pos="0">
                <a:srgbClr val="0F172A"/>
              </a:gs>
              <a:gs pos="100000">
                <a:srgbClr val="1E293B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89" name="文本框 88" descr="{&quot;isTemplate&quot;:true,&quot;type&quot;:&quot;text&quot;}"/>
          <p:cNvSpPr txBox="1"/>
          <p:nvPr>
            <p:custDataLst>
              <p:tags r:id="rId19"/>
            </p:custDataLst>
          </p:nvPr>
        </p:nvSpPr>
        <p:spPr>
          <a:xfrm>
            <a:off x="6934200" y="4781550"/>
            <a:ext cx="419100" cy="3714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D4AF37"/>
                </a:solidFill>
                <a:latin typeface="Georgia" panose="02040502050405020303"/>
                <a:ea typeface="Georgia" panose="02040502050405020303"/>
              </a:rPr>
              <a:t>04</a:t>
            </a:r>
            <a:endParaRPr lang="en-US" sz="2400" b="1">
              <a:solidFill>
                <a:srgbClr val="D4AF37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90" name="文本框 89" descr="{&quot;isTemplate&quot;:true,&quot;type&quot;:&quot;text&quot;}"/>
          <p:cNvSpPr txBox="1"/>
          <p:nvPr>
            <p:custDataLst>
              <p:tags r:id="rId20"/>
            </p:custDataLst>
          </p:nvPr>
        </p:nvSpPr>
        <p:spPr>
          <a:xfrm>
            <a:off x="7467600" y="4733925"/>
            <a:ext cx="4000500" cy="1905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小散户</a:t>
            </a:r>
            <a:r>
              <a:rPr lang="en-US" sz="12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 · </a:t>
            </a:r>
            <a:r>
              <a:rPr lang="zh-CN" sz="1200" b="1">
                <a:solidFill>
                  <a:srgbClr val="F7F4EC"/>
                </a:solidFill>
                <a:latin typeface="Georgia" panose="02040502050405020303"/>
                <a:ea typeface="Georgia" panose="02040502050405020303"/>
              </a:rPr>
              <a:t>优先空仓防守</a:t>
            </a:r>
            <a:endParaRPr lang="zh-CN" sz="1200" b="1">
              <a:solidFill>
                <a:srgbClr val="F7F4EC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91" name="文本框 90" descr="{&quot;isTemplate&quot;:true,&quot;type&quot;:&quot;text&quot;}"/>
          <p:cNvSpPr txBox="1"/>
          <p:nvPr>
            <p:custDataLst>
              <p:tags r:id="rId21"/>
            </p:custDataLst>
          </p:nvPr>
        </p:nvSpPr>
        <p:spPr>
          <a:xfrm>
            <a:off x="7467600" y="4962525"/>
            <a:ext cx="4000500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975">
                <a:solidFill>
                  <a:srgbClr val="94A3B8"/>
                </a:solidFill>
                <a:latin typeface="兰米黑体" panose="02000503000000000000" charset="-122"/>
                <a:ea typeface="兰米黑体" panose="02000503000000000000" charset="-122"/>
              </a:rPr>
              <a:t>不参与就是最好的参与</a:t>
            </a:r>
            <a:r>
              <a:rPr lang="en-US" sz="975">
                <a:solidFill>
                  <a:srgbClr val="94A3B8"/>
                </a:solidFill>
                <a:latin typeface="兰米黑体" panose="02000503000000000000" charset="-122"/>
                <a:ea typeface="兰米黑体" panose="02000503000000000000" charset="-122"/>
              </a:rPr>
              <a:t>,</a:t>
            </a:r>
            <a:r>
              <a:rPr lang="zh-CN" sz="975">
                <a:solidFill>
                  <a:srgbClr val="94A3B8"/>
                </a:solidFill>
                <a:latin typeface="兰米黑体" panose="02000503000000000000" charset="-122"/>
                <a:ea typeface="兰米黑体" panose="02000503000000000000" charset="-122"/>
              </a:rPr>
              <a:t>避免不必要的亏损。</a:t>
            </a:r>
            <a:endParaRPr lang="zh-CN" sz="975">
              <a:solidFill>
                <a:srgbClr val="94A3B8"/>
              </a:solidFill>
              <a:latin typeface="兰米黑体" panose="02000503000000000000" charset="-122"/>
              <a:ea typeface="兰米黑体" panose="02000503000000000000" charset="-122"/>
            </a:endParaRPr>
          </a:p>
        </p:txBody>
      </p:sp>
      <p:sp>
        <p:nvSpPr>
          <p:cNvPr id="93" name="文本框 92" descr="{&quot;isTemplate&quot;:true,&quot;type&quot;:&quot;text&quot;}"/>
          <p:cNvSpPr txBox="1"/>
          <p:nvPr/>
        </p:nvSpPr>
        <p:spPr>
          <a:xfrm>
            <a:off x="11220450" y="6543675"/>
            <a:ext cx="40005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Georgia" panose="02040502050405020303"/>
                <a:ea typeface="Georgia" panose="02040502050405020303"/>
              </a:rPr>
              <a:t>12 / 14</a:t>
            </a:r>
            <a:endParaRPr lang="en-US" sz="1050">
              <a:solidFill>
                <a:srgbClr val="64748B"/>
              </a:solidFill>
              <a:latin typeface="Georgia" panose="02040502050405020303"/>
              <a:ea typeface="Georgia" panose="02040502050405020303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987165" y="174625"/>
            <a:ext cx="40341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                  </a:t>
            </a:r>
            <a:r>
              <a:rPr lang="zh-CN" altLang="en-US" sz="2400" b="1">
                <a:solidFill>
                  <a:schemeClr val="bg1"/>
                </a:solidFill>
              </a:rPr>
              <a:t>留意市场变盘点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11835"/>
            <a:ext cx="12126595" cy="56121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524250" y="1885315"/>
            <a:ext cx="5818505" cy="1938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zh-CN" altLang="en-US" sz="2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目前市场正在经历过下跌之后的减量震荡</a:t>
            </a:r>
            <a:r>
              <a:rPr lang="zh-CN" altLang="en-US" sz="2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行情</a:t>
            </a:r>
            <a:endParaRPr lang="zh-CN" altLang="en-US" sz="2000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  <a:p>
            <a:pPr algn="ctr"/>
            <a:r>
              <a:rPr lang="zh-CN" altLang="en-US" sz="2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并且属于收敛三角形末端位置，本周经历</a:t>
            </a:r>
            <a:r>
              <a:rPr lang="zh-CN" altLang="en-US" sz="2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变盘</a:t>
            </a:r>
            <a:endParaRPr lang="zh-CN" altLang="en-US" sz="2000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  <a:p>
            <a:pPr algn="ctr"/>
            <a:r>
              <a:rPr lang="zh-CN" altLang="en-US" sz="2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外围连续上涨三天，</a:t>
            </a:r>
            <a:r>
              <a:rPr lang="en-US" altLang="zh-CN" sz="2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A</a:t>
            </a:r>
            <a:r>
              <a:rPr lang="zh-CN" altLang="en-US" sz="2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股</a:t>
            </a:r>
            <a:r>
              <a:rPr lang="en-US" altLang="zh-CN" sz="2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N</a:t>
            </a:r>
            <a:r>
              <a:rPr lang="zh-CN" altLang="en-US" sz="2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次高开低走，所以思考一下市场在逼退持仓有科技的</a:t>
            </a:r>
            <a:r>
              <a:rPr lang="zh-CN" altLang="en-US" sz="20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人。</a:t>
            </a:r>
            <a:endParaRPr lang="zh-CN" altLang="en-US" sz="2000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  <a:p>
            <a:pPr algn="ctr"/>
            <a:endParaRPr lang="zh-CN" altLang="en-US" sz="2000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  <a:p>
            <a:pPr algn="ctr"/>
            <a:endParaRPr lang="zh-CN" altLang="en-US" sz="2000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" y="3469005"/>
            <a:ext cx="6286500" cy="27527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101.xml><?xml version="1.0" encoding="utf-8"?>
<p:tagLst xmlns:p="http://schemas.openxmlformats.org/presentationml/2006/main">
  <p:tag name="KSO_WM_SPECIAL_SOURCE" val="bdnull"/>
  <p:tag name="RESOURCE_RECORD_KEY" val="{&quot;70&quot;:[3322475]}"/>
  <p:tag name="resource_record_key" val="{&quot;70&quot;:[3322475,3322133]}"/>
</p:tagLst>
</file>

<file path=ppt/tags/tag102.xml><?xml version="1.0" encoding="utf-8"?>
<p:tagLst xmlns:p="http://schemas.openxmlformats.org/presentationml/2006/main">
  <p:tag name="KSO_WM_SPECIAL_SOURCE" val="bdnull"/>
  <p:tag name="RESOURCE_RECORD_KEY" val="{&quot;70&quot;:[3322475]}"/>
  <p:tag name="resource_record_key" val="{&quot;70&quot;:[3322475,3319360]}"/>
</p:tagLst>
</file>

<file path=ppt/tags/tag103.xml><?xml version="1.0" encoding="utf-8"?>
<p:tagLst xmlns:p="http://schemas.openxmlformats.org/presentationml/2006/main">
  <p:tag name="KSO_WM_SPECIAL_SOURCE" val="bdnull"/>
  <p:tag name="RESOURCE_RECORD_KEY" val="{&quot;70&quot;:[3322475]}"/>
  <p:tag name="resource_record_key" val="{&quot;70&quot;:[3322475,3322099]}"/>
</p:tagLst>
</file>

<file path=ppt/tags/tag104.xml><?xml version="1.0" encoding="utf-8"?>
<p:tagLst xmlns:p="http://schemas.openxmlformats.org/presentationml/2006/main">
  <p:tag name="KSO_WM_SPECIAL_SOURCE" val="bdnull"/>
  <p:tag name="RESOURCE_RECORD_KEY" val="{&quot;70&quot;:[3322475]}"/>
  <p:tag name="resource_record_key" val="{&quot;70&quot;:[3322475,3322099]}"/>
</p:tagLst>
</file>

<file path=ppt/tags/tag105.xml><?xml version="1.0" encoding="utf-8"?>
<p:tagLst xmlns:p="http://schemas.openxmlformats.org/presentationml/2006/main">
  <p:tag name="KSO_WM_SPECIAL_SOURCE" val="bdnull"/>
  <p:tag name="RESOURCE_RECORD_KEY" val="{&quot;70&quot;:[3322475]}"/>
  <p:tag name="resource_record_key" val="{&quot;70&quot;:[3322475,3322099]}"/>
</p:tagLst>
</file>

<file path=ppt/tags/tag106.xml><?xml version="1.0" encoding="utf-8"?>
<p:tagLst xmlns:p="http://schemas.openxmlformats.org/presentationml/2006/main">
  <p:tag name="KSO_WM_SPECIAL_SOURCE" val="bdnull"/>
  <p:tag name="RESOURCE_RECORD_KEY" val="{&quot;70&quot;:[3322475]}"/>
  <p:tag name="resource_record_key" val="{&quot;70&quot;:[3322475,3322099]}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PP_MARK_KEY" val="5d6e9262-ca8a-4070-8ad5-698f89e303ea"/>
  <p:tag name="COMMONDATA" val="eyJoZGlkIjoiZWRlYjNmNTQ1MzZkMTYyOWVmOTkwZmFjYjg5ZTRlZDgifQ=="/>
  <p:tag name="commondata" val="eyJoZGlkIjoiNDI1NGQ4MDY4NjMxYWVlMzc3ODM2NDE0MmU1ODUxYzYifQ=="/>
  <p:tag name="resource_record_key" val="{&quot;13&quot;:[19972048],&quot;19&quot;:[20342742],&quot;70&quot;:[3312563,3314338,3312530,3314312,3324109,3324630,3318477,3315857,3320071,3314290,3323785,3327011,3317789,3330155,3312140,3328082,3314398,3321989,3312345,3319356,3318903,3332761,3321502,3323868,3322475,3316230,3322005,3313621,3318990,3328119,3312419,3321780,3321442,3312142,3313566,3322195,3314227,3321480,3331402,3403044,3327686,3321782,3330472,3322019,3322421,3322227,3322235,3312479,3321420,3428851,3312417,3322023,3322565,3312435,3313570,3312451,3314370,3312459,3322099,3322133,3321416,3318475,3331400,3319360,3322025,3318865,3321478,3318988]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5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26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27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28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29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31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32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33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34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35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36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37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38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39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41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42.xml><?xml version="1.0" encoding="utf-8"?>
<p:tagLst xmlns:p="http://schemas.openxmlformats.org/presentationml/2006/main">
  <p:tag name="KSO_WM_DIAGRAM_VIRTUALLY_FRAME" val="{&quot;height&quot;:307.5,&quot;left&quot;:540,&quot;top&quot;:162,&quot;width&quot;:378}"/>
</p:tagLst>
</file>

<file path=ppt/tags/tag43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44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45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46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47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48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49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51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52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53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54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55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56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57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58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59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61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62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63.xml><?xml version="1.0" encoding="utf-8"?>
<p:tagLst xmlns:p="http://schemas.openxmlformats.org/presentationml/2006/main">
  <p:tag name="KSO_WM_DIAGRAM_VIRTUALLY_FRAME" val="{&quot;height&quot;:375,&quot;left&quot;:45,&quot;top&quot;:97.5,&quot;width&quot;:870}"/>
</p:tagLst>
</file>

<file path=ppt/tags/tag64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65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66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67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68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69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71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72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73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74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75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76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77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78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79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80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81.xml><?xml version="1.0" encoding="utf-8"?>
<p:tagLst xmlns:p="http://schemas.openxmlformats.org/presentationml/2006/main">
  <p:tag name="KSO_WM_DIAGRAM_VIRTUALLY_FRAME" val="{&quot;height&quot;:204,&quot;left&quot;:45,&quot;top&quot;:282,&quot;width&quot;:870}"/>
</p:tagLst>
</file>

<file path=ppt/tags/tag82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83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84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85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86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87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88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89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90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91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92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93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94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95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96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97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98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ags/tag99.xml><?xml version="1.0" encoding="utf-8"?>
<p:tagLst xmlns:p="http://schemas.openxmlformats.org/presentationml/2006/main">
  <p:tag name="KSO_WM_DIAGRAM_VIRTUALLY_FRAME" val="{&quot;height&quot;:270,&quot;left&quot;:534,&quot;top&quot;:151.5,&quot;width&quot;:384}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5555</Words>
  <Application>WPS 演示</Application>
  <PresentationFormat>宽屏</PresentationFormat>
  <Paragraphs>446</Paragraphs>
  <Slides>22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Wingdings</vt:lpstr>
      <vt:lpstr>方正宝黑体 简 Light</vt:lpstr>
      <vt:lpstr>思源黑体 CN Normal</vt:lpstr>
      <vt:lpstr>思源黑体 CN Medium</vt:lpstr>
      <vt:lpstr>思源黑体 CN Heavy</vt:lpstr>
      <vt:lpstr>Georgia</vt:lpstr>
      <vt:lpstr>兰米黑体</vt:lpstr>
      <vt:lpstr>Arial Unicode MS</vt:lpstr>
      <vt:lpstr>Calibri</vt:lpstr>
      <vt:lpstr>标准粗黑</vt:lpstr>
      <vt:lpstr>黑体</vt:lpstr>
      <vt:lpstr>方正书宋_GBK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C_Hokcheung</cp:lastModifiedBy>
  <cp:revision>487</cp:revision>
  <dcterms:created xsi:type="dcterms:W3CDTF">2022-12-31T05:43:00Z</dcterms:created>
  <dcterms:modified xsi:type="dcterms:W3CDTF">2026-09-09T10:14:03Z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9F7113E5FF9B4F399427DFECBB932E85_13</vt:lpwstr>
  </property>
</Properties>
</file>