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22"/>
  </p:notesMasterIdLst>
  <p:handoutMasterIdLst>
    <p:handoutMasterId r:id="rId23"/>
  </p:handoutMasterIdLst>
  <p:sldIdLst>
    <p:sldId id="4166" r:id="rId4"/>
    <p:sldId id="4167" r:id="rId5"/>
    <p:sldId id="4168" r:id="rId6"/>
    <p:sldId id="4533" r:id="rId7"/>
    <p:sldId id="4574" r:id="rId8"/>
    <p:sldId id="4579" r:id="rId9"/>
    <p:sldId id="4571" r:id="rId10"/>
    <p:sldId id="4229" r:id="rId11"/>
    <p:sldId id="4580" r:id="rId12"/>
    <p:sldId id="4564" r:id="rId13"/>
    <p:sldId id="4581" r:id="rId14"/>
    <p:sldId id="4183" r:id="rId15"/>
    <p:sldId id="4426" r:id="rId16"/>
    <p:sldId id="4184" r:id="rId17"/>
    <p:sldId id="4209" r:id="rId18"/>
    <p:sldId id="4443" r:id="rId19"/>
    <p:sldId id="4582" r:id="rId20"/>
    <p:sldId id="4583" r:id="rId21"/>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8" userDrawn="1">
          <p15:clr>
            <a:srgbClr val="A4A3A4"/>
          </p15:clr>
        </p15:guide>
        <p15:guide id="2" pos="384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十二 猪肠" initials="十二" lastIdx="1" clrIdx="0"/>
  <p:cmAuthor id="2" name="Administra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15F3"/>
    <a:srgbClr val="0029DA"/>
    <a:srgbClr val="23B253"/>
    <a:srgbClr val="D7000F"/>
    <a:srgbClr val="E123DA"/>
    <a:srgbClr val="3422E2"/>
    <a:srgbClr val="FFFFFF"/>
    <a:srgbClr val="CF00B5"/>
    <a:srgbClr val="CB02CD"/>
    <a:srgbClr val="FFF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38"/>
        <p:guide pos="3845"/>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8" Type="http://schemas.openxmlformats.org/officeDocument/2006/relationships/tags" Target="tags/tag155.xml"/><Relationship Id="rId27" Type="http://schemas.openxmlformats.org/officeDocument/2006/relationships/commentAuthors" Target="commentAuthors.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handoutMaster" Target="handoutMasters/handoutMaster1.xml"/><Relationship Id="rId22" Type="http://schemas.openxmlformats.org/officeDocument/2006/relationships/notesMaster" Target="notesMasters/notesMaster1.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image" Target="../media/image2.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8.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3" name="图片 2" descr="ppt"/>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8" name="图片 7"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1920x1080 拷贝"/>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C:\Users\Administrator\Desktop\图片2.png图片2"/>
          <p:cNvPicPr>
            <a:picLocks noChangeAspect="1"/>
          </p:cNvPicPr>
          <p:nvPr userDrawn="1">
            <p:custDataLst>
              <p:tags r:id="rId2"/>
            </p:custDataLst>
          </p:nvPr>
        </p:nvPicPr>
        <p:blipFill>
          <a:blip r:embed="rId3"/>
          <a:srcRect/>
          <a:stretch>
            <a:fillRect/>
          </a:stretch>
        </p:blipFill>
        <p:spPr>
          <a:xfrm>
            <a:off x="239713" y="271780"/>
            <a:ext cx="11739880" cy="6456680"/>
          </a:xfrm>
          <a:prstGeom prst="rect">
            <a:avLst/>
          </a:prstGeom>
        </p:spPr>
      </p:pic>
      <p:pic>
        <p:nvPicPr>
          <p:cNvPr id="2" name="图片 1" descr="C:\Users\Administrator\Desktop\背景.png背景"/>
          <p:cNvPicPr>
            <a:picLocks noChangeAspect="1"/>
          </p:cNvPicPr>
          <p:nvPr userDrawn="1"/>
        </p:nvPicPr>
        <p:blipFill>
          <a:blip r:embed="rId4"/>
          <a:srcRect/>
          <a:stretch>
            <a:fillRect/>
          </a:stretch>
        </p:blipFill>
        <p:spPr>
          <a:xfrm>
            <a:off x="0" y="0"/>
            <a:ext cx="12192000" cy="6858000"/>
          </a:xfrm>
          <a:prstGeom prst="rect">
            <a:avLst/>
          </a:prstGeom>
        </p:spPr>
      </p:pic>
      <p:pic>
        <p:nvPicPr>
          <p:cNvPr id="5" name="图片 4" descr="标签"/>
          <p:cNvPicPr>
            <a:picLocks noChangeAspect="1"/>
          </p:cNvPicPr>
          <p:nvPr userDrawn="1">
            <p:custDataLst>
              <p:tags r:id="rId5"/>
            </p:custDataLst>
          </p:nvPr>
        </p:nvPicPr>
        <p:blipFill>
          <a:blip r:embed="rId6"/>
          <a:stretch>
            <a:fillRect/>
          </a:stretch>
        </p:blipFill>
        <p:spPr>
          <a:xfrm>
            <a:off x="248285" y="230505"/>
            <a:ext cx="1635125" cy="322580"/>
          </a:xfrm>
          <a:prstGeom prst="rect">
            <a:avLst/>
          </a:prstGeom>
        </p:spPr>
      </p:pic>
      <p:pic>
        <p:nvPicPr>
          <p:cNvPr id="6" name="图片 5" descr="C:\Users\Administrator\Desktop\图片1.png图片1"/>
          <p:cNvPicPr>
            <a:picLocks noChangeAspect="1"/>
          </p:cNvPicPr>
          <p:nvPr userDrawn="1">
            <p:custDataLst>
              <p:tags r:id="rId7"/>
            </p:custDataLst>
          </p:nvPr>
        </p:nvPicPr>
        <p:blipFill>
          <a:blip r:embed="rId8"/>
          <a:srcRect/>
          <a:stretch>
            <a:fillRect/>
          </a:stretch>
        </p:blipFill>
        <p:spPr>
          <a:xfrm>
            <a:off x="10452100" y="255270"/>
            <a:ext cx="1492885" cy="342900"/>
          </a:xfrm>
          <a:prstGeom prst="rect">
            <a:avLst/>
          </a:prstGeom>
        </p:spPr>
      </p:pic>
      <p:sp>
        <p:nvSpPr>
          <p:cNvPr id="9" name="圆角矩形 8"/>
          <p:cNvSpPr/>
          <p:nvPr userDrawn="1"/>
        </p:nvSpPr>
        <p:spPr>
          <a:xfrm>
            <a:off x="-1270" y="688340"/>
            <a:ext cx="12193200" cy="612076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userDrawn="1">
            <p:custDataLst>
              <p:tags r:id="rId9"/>
            </p:custDataLst>
          </p:nvPr>
        </p:nvSpPr>
        <p:spPr>
          <a:xfrm>
            <a:off x="1270" y="6374130"/>
            <a:ext cx="12190730" cy="429895"/>
          </a:xfrm>
          <a:prstGeom prst="rect">
            <a:avLst/>
          </a:prstGeom>
          <a:noFill/>
        </p:spPr>
        <p:txBody>
          <a:bodyPr wrap="square" rtlCol="0">
            <a:spAutoFit/>
          </a:bodyPr>
          <a:p>
            <a:pPr algn="ct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经传多赢资深投顾：罗雪奎</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投顾执业编号：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；基金从业编号：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A202506190001216)观点基于软件数据和理论模型分析，仅供参考，不构成</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投资</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建议，</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市场</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有风险，投资需谨慎</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b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b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基金的过往业绩并不预示其未来表现，基金管理人管理的其他基金的业绩并不构成基金业绩表现的保证</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a:t>
            </a:r>
            <a:endPar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pic>
        <p:nvPicPr>
          <p:cNvPr id="3" name="图片 2"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4" name="图片 3"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4.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9" Type="http://schemas.openxmlformats.org/officeDocument/2006/relationships/theme" Target="../theme/theme2.xml"/><Relationship Id="rId18" Type="http://schemas.openxmlformats.org/officeDocument/2006/relationships/tags" Target="../tags/tag106.xml"/><Relationship Id="rId17" Type="http://schemas.openxmlformats.org/officeDocument/2006/relationships/image" Target="../media/image7.png"/><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组 2"/>
          <p:cNvPicPr>
            <a:picLocks noChangeAspect="1"/>
          </p:cNvPicPr>
          <p:nvPr userDrawn="1"/>
        </p:nvPicPr>
        <p:blipFill>
          <a:blip r:embed="rId17"/>
          <a:stretch>
            <a:fillRect/>
          </a:stretch>
        </p:blipFill>
        <p:spPr>
          <a:xfrm>
            <a:off x="0" y="0"/>
            <a:ext cx="12192000" cy="6858000"/>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7.xml"/><Relationship Id="rId2" Type="http://schemas.openxmlformats.org/officeDocument/2006/relationships/image" Target="../media/image26.png"/><Relationship Id="rId1" Type="http://schemas.openxmlformats.org/officeDocument/2006/relationships/image" Target="../media/image25.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8.xml"/><Relationship Id="rId4" Type="http://schemas.openxmlformats.org/officeDocument/2006/relationships/image" Target="../media/image30.png"/><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9.xml"/><Relationship Id="rId1"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2.xml"/><Relationship Id="rId1"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6.xml"/><Relationship Id="rId6" Type="http://schemas.openxmlformats.org/officeDocument/2006/relationships/image" Target="../media/image40.png"/><Relationship Id="rId5" Type="http://schemas.openxmlformats.org/officeDocument/2006/relationships/tags" Target="../tags/tag145.xml"/><Relationship Id="rId4" Type="http://schemas.openxmlformats.org/officeDocument/2006/relationships/image" Target="../media/image3.png"/><Relationship Id="rId3" Type="http://schemas.openxmlformats.org/officeDocument/2006/relationships/tags" Target="../tags/tag144.xml"/><Relationship Id="rId2" Type="http://schemas.openxmlformats.org/officeDocument/2006/relationships/image" Target="../media/image1.png"/><Relationship Id="rId1" Type="http://schemas.openxmlformats.org/officeDocument/2006/relationships/tags" Target="../tags/tag143.xml"/></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50.xml"/><Relationship Id="rId6" Type="http://schemas.openxmlformats.org/officeDocument/2006/relationships/image" Target="../media/image41.png"/><Relationship Id="rId5" Type="http://schemas.openxmlformats.org/officeDocument/2006/relationships/tags" Target="../tags/tag149.xml"/><Relationship Id="rId4" Type="http://schemas.openxmlformats.org/officeDocument/2006/relationships/image" Target="../media/image3.png"/><Relationship Id="rId3" Type="http://schemas.openxmlformats.org/officeDocument/2006/relationships/tags" Target="../tags/tag148.xml"/><Relationship Id="rId2" Type="http://schemas.openxmlformats.org/officeDocument/2006/relationships/image" Target="../media/image1.png"/><Relationship Id="rId1" Type="http://schemas.openxmlformats.org/officeDocument/2006/relationships/tags" Target="../tags/tag147.xml"/></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54.xml"/><Relationship Id="rId5" Type="http://schemas.openxmlformats.org/officeDocument/2006/relationships/tags" Target="../tags/tag153.xml"/><Relationship Id="rId4" Type="http://schemas.openxmlformats.org/officeDocument/2006/relationships/image" Target="../media/image3.png"/><Relationship Id="rId3" Type="http://schemas.openxmlformats.org/officeDocument/2006/relationships/tags" Target="../tags/tag152.xml"/><Relationship Id="rId2" Type="http://schemas.openxmlformats.org/officeDocument/2006/relationships/image" Target="../media/image1.png"/><Relationship Id="rId1" Type="http://schemas.openxmlformats.org/officeDocument/2006/relationships/tags" Target="../tags/tag151.xml"/></Relationships>
</file>

<file path=ppt/slides/_rels/slide2.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9" Type="http://schemas.openxmlformats.org/officeDocument/2006/relationships/slideLayout" Target="../slideLayouts/slideLayout3.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image" Target="../media/image8.pn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1.xml"/><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2.xml"/><Relationship Id="rId2" Type="http://schemas.openxmlformats.org/officeDocument/2006/relationships/image" Target="../media/image11.png"/><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3.xml"/><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3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5.xml"/></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6.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custDataLst>
              <p:tags r:id="rId1"/>
            </p:custDataLst>
          </p:nvPr>
        </p:nvSpPr>
        <p:spPr>
          <a:xfrm>
            <a:off x="1529715" y="1252855"/>
            <a:ext cx="9133840" cy="3169285"/>
          </a:xfrm>
          <a:prstGeom prst="rect">
            <a:avLst/>
          </a:prstGeom>
          <a:noFill/>
        </p:spPr>
        <p:txBody>
          <a:bodyPr wrap="square" rtlCol="0">
            <a:spAutoFit/>
          </a:bodyPr>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经传多赢</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短线突击营</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p:txBody>
      </p:sp>
      <p:sp>
        <p:nvSpPr>
          <p:cNvPr id="5" name="文本框 4"/>
          <p:cNvSpPr txBox="1"/>
          <p:nvPr userDrawn="1">
            <p:custDataLst>
              <p:tags r:id="rId2"/>
            </p:custDataLst>
          </p:nvPr>
        </p:nvSpPr>
        <p:spPr>
          <a:xfrm>
            <a:off x="1529080" y="1171575"/>
            <a:ext cx="9133840" cy="3169285"/>
          </a:xfrm>
          <a:prstGeom prst="rect">
            <a:avLst/>
          </a:prstGeom>
          <a:noFill/>
        </p:spPr>
        <p:txBody>
          <a:bodyPr wrap="square" rtlCol="0">
            <a:spAutoFit/>
          </a:bodyPr>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经传多赢</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短线突击营</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p:txBody>
      </p:sp>
      <p:grpSp>
        <p:nvGrpSpPr>
          <p:cNvPr id="7" name="组合 6"/>
          <p:cNvGrpSpPr/>
          <p:nvPr/>
        </p:nvGrpSpPr>
        <p:grpSpPr>
          <a:xfrm>
            <a:off x="2650808" y="4422140"/>
            <a:ext cx="6890385" cy="774065"/>
            <a:chOff x="3942" y="6908"/>
            <a:chExt cx="9742" cy="1219"/>
          </a:xfrm>
        </p:grpSpPr>
        <p:grpSp>
          <p:nvGrpSpPr>
            <p:cNvPr id="6" name="组合 5"/>
            <p:cNvGrpSpPr/>
            <p:nvPr/>
          </p:nvGrpSpPr>
          <p:grpSpPr>
            <a:xfrm>
              <a:off x="3942" y="6908"/>
              <a:ext cx="9742" cy="1219"/>
              <a:chOff x="3088" y="8669"/>
              <a:chExt cx="12606" cy="1450"/>
            </a:xfrm>
          </p:grpSpPr>
          <p:sp>
            <p:nvSpPr>
              <p:cNvPr id="10" name="六边形 9"/>
              <p:cNvSpPr/>
              <p:nvPr>
                <p:custDataLst>
                  <p:tags r:id="rId3"/>
                </p:custDataLst>
              </p:nvPr>
            </p:nvSpPr>
            <p:spPr>
              <a:xfrm>
                <a:off x="3088" y="8669"/>
                <a:ext cx="12606" cy="1449"/>
              </a:xfrm>
              <a:prstGeom prst="hexagon">
                <a:avLst>
                  <a:gd name="adj" fmla="val 41063"/>
                  <a:gd name="vf" fmla="val 115470"/>
                </a:avLst>
              </a:prstGeom>
              <a:solidFill>
                <a:srgbClr val="FFEECB">
                  <a:alpha val="20000"/>
                </a:srgbClr>
              </a:solidFill>
              <a:ln>
                <a:noFill/>
              </a:ln>
              <a:effectLst>
                <a:outerShdw dist="25400" dir="5400000" algn="t" rotWithShape="0">
                  <a:srgbClr val="BB0006">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ym typeface="+mn-ea"/>
                </a:endParaRPr>
              </a:p>
            </p:txBody>
          </p:sp>
          <p:sp>
            <p:nvSpPr>
              <p:cNvPr id="12" name="六边形 11"/>
              <p:cNvSpPr/>
              <p:nvPr>
                <p:custDataLst>
                  <p:tags r:id="rId4"/>
                </p:custDataLst>
              </p:nvPr>
            </p:nvSpPr>
            <p:spPr>
              <a:xfrm>
                <a:off x="3324" y="8669"/>
                <a:ext cx="12135" cy="1450"/>
              </a:xfrm>
              <a:prstGeom prst="hexagon">
                <a:avLst>
                  <a:gd name="adj" fmla="val 41063"/>
                  <a:gd name="vf" fmla="val 115470"/>
                </a:avLst>
              </a:prstGeom>
              <a:gradFill>
                <a:gsLst>
                  <a:gs pos="0">
                    <a:srgbClr val="FFD5A6"/>
                  </a:gs>
                  <a:gs pos="54000">
                    <a:srgbClr val="FFEECB"/>
                  </a:gs>
                  <a:gs pos="100000">
                    <a:srgbClr val="FFD5A6"/>
                  </a:gs>
                </a:gsLst>
                <a:lin ang="0" scaled="0"/>
              </a:gradFill>
              <a:ln>
                <a:noFill/>
              </a:ln>
              <a:effectLst>
                <a:innerShdw blurRad="38100" dist="25400" dir="2700000">
                  <a:srgbClr val="A20007">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grpSp>
        <p:sp>
          <p:nvSpPr>
            <p:cNvPr id="13" name="文本框 12"/>
            <p:cNvSpPr txBox="1"/>
            <p:nvPr>
              <p:custDataLst>
                <p:tags r:id="rId5"/>
              </p:custDataLst>
            </p:nvPr>
          </p:nvSpPr>
          <p:spPr>
            <a:xfrm>
              <a:off x="4729" y="7155"/>
              <a:ext cx="8167" cy="725"/>
            </a:xfrm>
            <a:prstGeom prst="rect">
              <a:avLst/>
            </a:prstGeom>
            <a:noFill/>
          </p:spPr>
          <p:txBody>
            <a:bodyPr wrap="square" rtlCol="0">
              <a:spAutoFit/>
            </a:bodyPr>
            <a:p>
              <a:pPr algn="ct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每周日至周四</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19</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30-20</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15</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火爆开讲</a:t>
              </a:r>
              <a:endPar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
        <p:nvSpPr>
          <p:cNvPr id="2" name="文本框 1"/>
          <p:cNvSpPr txBox="1"/>
          <p:nvPr/>
        </p:nvSpPr>
        <p:spPr>
          <a:xfrm>
            <a:off x="3048000" y="3244850"/>
            <a:ext cx="6096000" cy="368300"/>
          </a:xfrm>
          <a:prstGeom prst="rect">
            <a:avLst/>
          </a:prstGeom>
          <a:noFill/>
        </p:spPr>
        <p:txBody>
          <a:bodyPr wrap="square" rtlCol="0">
            <a:spAutoFit/>
          </a:bodyPr>
          <a:p>
            <a:endParaRPr lang="en-US" altLang="zh-CN"/>
          </a:p>
        </p:txBody>
      </p: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9.4</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异动（大消费）</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318770" y="822325"/>
            <a:ext cx="4585335" cy="5212715"/>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4672330" y="1218565"/>
            <a:ext cx="4382135" cy="4179570"/>
          </a:xfrm>
          <a:prstGeom prst="rect">
            <a:avLst/>
          </a:prstGeom>
          <a:ln>
            <a:solidFill>
              <a:schemeClr val="accent1"/>
            </a:solidFill>
          </a:ln>
        </p:spPr>
      </p:pic>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黄金三角</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rcRect t="5377"/>
          <a:stretch>
            <a:fillRect/>
          </a:stretch>
        </p:blipFill>
        <p:spPr>
          <a:xfrm>
            <a:off x="133985" y="768350"/>
            <a:ext cx="4711700" cy="5319395"/>
          </a:xfrm>
          <a:prstGeom prst="rect">
            <a:avLst/>
          </a:prstGeom>
          <a:ln>
            <a:solidFill>
              <a:schemeClr val="accent1"/>
            </a:solidFill>
          </a:ln>
        </p:spPr>
      </p:pic>
      <p:pic>
        <p:nvPicPr>
          <p:cNvPr id="6" name="图片 5"/>
          <p:cNvPicPr>
            <a:picLocks noChangeAspect="1"/>
          </p:cNvPicPr>
          <p:nvPr/>
        </p:nvPicPr>
        <p:blipFill>
          <a:blip r:embed="rId2"/>
          <a:stretch>
            <a:fillRect/>
          </a:stretch>
        </p:blipFill>
        <p:spPr>
          <a:xfrm>
            <a:off x="4363720" y="1000125"/>
            <a:ext cx="3876040" cy="3366770"/>
          </a:xfrm>
          <a:prstGeom prst="rect">
            <a:avLst/>
          </a:prstGeom>
          <a:ln>
            <a:solidFill>
              <a:schemeClr val="accent1"/>
            </a:solidFill>
          </a:ln>
        </p:spPr>
      </p:pic>
      <p:pic>
        <p:nvPicPr>
          <p:cNvPr id="7" name="图片 6"/>
          <p:cNvPicPr>
            <a:picLocks noChangeAspect="1"/>
          </p:cNvPicPr>
          <p:nvPr/>
        </p:nvPicPr>
        <p:blipFill>
          <a:blip r:embed="rId3"/>
          <a:stretch>
            <a:fillRect/>
          </a:stretch>
        </p:blipFill>
        <p:spPr>
          <a:xfrm>
            <a:off x="6823710" y="1500505"/>
            <a:ext cx="3543935" cy="3230880"/>
          </a:xfrm>
          <a:prstGeom prst="rect">
            <a:avLst/>
          </a:prstGeom>
          <a:ln>
            <a:solidFill>
              <a:schemeClr val="accent1"/>
            </a:solidFill>
          </a:ln>
        </p:spPr>
      </p:pic>
      <p:sp>
        <p:nvSpPr>
          <p:cNvPr id="8" name="文本框 7"/>
          <p:cNvSpPr txBox="1"/>
          <p:nvPr/>
        </p:nvSpPr>
        <p:spPr>
          <a:xfrm>
            <a:off x="4621530" y="1332865"/>
            <a:ext cx="2252345" cy="368300"/>
          </a:xfrm>
          <a:prstGeom prst="rect">
            <a:avLst/>
          </a:prstGeom>
          <a:noFill/>
        </p:spPr>
        <p:txBody>
          <a:bodyPr wrap="square" rtlCol="0">
            <a:spAutoFit/>
          </a:bodyPr>
          <a:p>
            <a:r>
              <a:rPr lang="en-US" altLang="zh-CN">
                <a:highlight>
                  <a:srgbClr val="FFFF00"/>
                </a:highlight>
              </a:rPr>
              <a:t>8.31</a:t>
            </a:r>
            <a:r>
              <a:rPr lang="zh-CN" altLang="en-US">
                <a:highlight>
                  <a:srgbClr val="FFFF00"/>
                </a:highlight>
              </a:rPr>
              <a:t>黄金三角选股</a:t>
            </a:r>
            <a:endParaRPr lang="zh-CN" altLang="en-US">
              <a:highlight>
                <a:srgbClr val="FFFF00"/>
              </a:highlight>
            </a:endParaRPr>
          </a:p>
        </p:txBody>
      </p:sp>
      <p:pic>
        <p:nvPicPr>
          <p:cNvPr id="9" name="图片 8"/>
          <p:cNvPicPr>
            <a:picLocks noChangeAspect="1"/>
          </p:cNvPicPr>
          <p:nvPr/>
        </p:nvPicPr>
        <p:blipFill>
          <a:blip r:embed="rId4"/>
          <a:stretch>
            <a:fillRect/>
          </a:stretch>
        </p:blipFill>
        <p:spPr>
          <a:xfrm>
            <a:off x="9149080" y="3249295"/>
            <a:ext cx="2941955" cy="2838450"/>
          </a:xfrm>
          <a:prstGeom prst="rect">
            <a:avLst/>
          </a:prstGeom>
          <a:ln>
            <a:solidFill>
              <a:schemeClr val="accent1"/>
            </a:solidFill>
          </a:ln>
        </p:spPr>
      </p:pic>
      <p:sp>
        <p:nvSpPr>
          <p:cNvPr id="10" name="文本框 9"/>
          <p:cNvSpPr txBox="1"/>
          <p:nvPr/>
        </p:nvSpPr>
        <p:spPr>
          <a:xfrm>
            <a:off x="7760335" y="1978025"/>
            <a:ext cx="1071880" cy="368300"/>
          </a:xfrm>
          <a:prstGeom prst="rect">
            <a:avLst/>
          </a:prstGeom>
          <a:noFill/>
        </p:spPr>
        <p:txBody>
          <a:bodyPr wrap="square" rtlCol="0">
            <a:spAutoFit/>
          </a:bodyPr>
          <a:p>
            <a:r>
              <a:rPr lang="zh-CN" altLang="en-US">
                <a:highlight>
                  <a:srgbClr val="FFFF00"/>
                </a:highlight>
              </a:rPr>
              <a:t>沃尔德</a:t>
            </a:r>
            <a:endParaRPr lang="zh-CN" altLang="en-US">
              <a:highlight>
                <a:srgbClr val="FFFF00"/>
              </a:highlight>
            </a:endParaRPr>
          </a:p>
        </p:txBody>
      </p:sp>
      <p:sp>
        <p:nvSpPr>
          <p:cNvPr id="11" name="文本框 10"/>
          <p:cNvSpPr txBox="1"/>
          <p:nvPr/>
        </p:nvSpPr>
        <p:spPr>
          <a:xfrm>
            <a:off x="9736455" y="3552190"/>
            <a:ext cx="1381125" cy="368300"/>
          </a:xfrm>
          <a:prstGeom prst="rect">
            <a:avLst/>
          </a:prstGeom>
          <a:noFill/>
        </p:spPr>
        <p:txBody>
          <a:bodyPr wrap="square" rtlCol="0">
            <a:spAutoFit/>
          </a:bodyPr>
          <a:p>
            <a:r>
              <a:rPr lang="zh-CN" altLang="en-US">
                <a:highlight>
                  <a:srgbClr val="FFFF00"/>
                </a:highlight>
              </a:rPr>
              <a:t>楚江新材</a:t>
            </a:r>
            <a:endParaRPr lang="zh-CN" altLang="en-US">
              <a:highlight>
                <a:srgbClr val="FFFF00"/>
              </a:highlight>
            </a:endParaRPr>
          </a:p>
        </p:txBody>
      </p:sp>
    </p:spTree>
    <p:custDataLst>
      <p:tags r:id="rId5"/>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31088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个股走强走弱的区别</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个股强弱对比"/>
          <p:cNvPicPr>
            <a:picLocks noChangeAspect="1"/>
          </p:cNvPicPr>
          <p:nvPr/>
        </p:nvPicPr>
        <p:blipFill>
          <a:blip r:embed="rId1"/>
          <a:srcRect t="17656" r="17551" b="8552"/>
          <a:stretch>
            <a:fillRect/>
          </a:stretch>
        </p:blipFill>
        <p:spPr>
          <a:xfrm>
            <a:off x="831215" y="821055"/>
            <a:ext cx="10376535" cy="5560060"/>
          </a:xfrm>
          <a:prstGeom prst="rect">
            <a:avLst/>
          </a:prstGeom>
        </p:spPr>
      </p:pic>
      <p:sp>
        <p:nvSpPr>
          <p:cNvPr id="5" name="矩形 4"/>
          <p:cNvSpPr/>
          <p:nvPr/>
        </p:nvSpPr>
        <p:spPr>
          <a:xfrm>
            <a:off x="4471035"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9565640"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2270" y="0"/>
            <a:ext cx="9615170" cy="727710"/>
          </a:xfrm>
          <a:prstGeom prst="rect">
            <a:avLst/>
          </a:prstGeom>
          <a:noFill/>
        </p:spPr>
        <p:txBody>
          <a:bodyPr wrap="square" rtlCol="0" anchor="t">
            <a:noAutofit/>
          </a:bodyPr>
          <a:p>
            <a:pPr marR="0" indent="0" algn="ctr" defTabSz="914400" fontAlgn="auto">
              <a:lnSpc>
                <a:spcPct val="100000"/>
              </a:lnSpc>
              <a:spcBef>
                <a:spcPts val="0"/>
              </a:spcBef>
              <a:spcAft>
                <a:spcPts val="0"/>
              </a:spcAft>
              <a:buClrTx/>
              <a:buSzTx/>
              <a:buFontTx/>
              <a:buNone/>
              <a:defRPr/>
            </a:pPr>
            <a:r>
              <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选股王专属服务群</a:t>
            </a: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a:p>
            <a:pPr marR="0" indent="0" algn="ctr" defTabSz="914400" fontAlgn="auto">
              <a:lnSpc>
                <a:spcPct val="100000"/>
              </a:lnSpc>
              <a:spcBef>
                <a:spcPts val="0"/>
              </a:spcBef>
              <a:spcAft>
                <a:spcPts val="0"/>
              </a:spcAft>
              <a:buClrTx/>
              <a:buSzTx/>
              <a:buFontTx/>
              <a:buNone/>
              <a:defRPr/>
            </a:pP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3097530" y="1697990"/>
            <a:ext cx="8528685" cy="4615815"/>
          </a:xfrm>
          <a:prstGeom prst="rect">
            <a:avLst/>
          </a:prstGeom>
          <a:noFill/>
        </p:spPr>
        <p:txBody>
          <a:bodyPr wrap="square" rtlCol="0">
            <a:spAutoFit/>
          </a:bodyPr>
          <a:p>
            <a:pPr marL="285750" indent="-285750">
              <a:buFont typeface="Wingdings" panose="05000000000000000000" charset="0"/>
              <a:buChar char="l"/>
            </a:pPr>
            <a:r>
              <a:rPr lang="zh-CN" altLang="en-US" b="1">
                <a:solidFill>
                  <a:srgbClr val="1436BC"/>
                </a:solidFill>
                <a:sym typeface="+mn-ea"/>
              </a:rPr>
              <a:t>群名：罗雪奎【选股王服务群】</a:t>
            </a:r>
            <a:endParaRPr lang="zh-CN" altLang="en-US" b="1">
              <a:solidFill>
                <a:srgbClr val="1436BC"/>
              </a:solidFill>
              <a:sym typeface="+mn-ea"/>
            </a:endParaRPr>
          </a:p>
          <a:p>
            <a:pPr marL="285750" indent="-285750">
              <a:buFont typeface="Wingdings" panose="05000000000000000000" charset="0"/>
              <a:buChar char="l"/>
            </a:pPr>
            <a:endParaRPr lang="zh-CN" altLang="en-US" b="1">
              <a:solidFill>
                <a:srgbClr val="1436BC"/>
              </a:solidFill>
              <a:sym typeface="+mn-ea"/>
            </a:endParaRPr>
          </a:p>
          <a:p>
            <a:pPr marL="285750" indent="-285750">
              <a:buFont typeface="Wingdings" panose="05000000000000000000" charset="0"/>
              <a:buChar char="l"/>
            </a:pPr>
            <a:r>
              <a:rPr lang="zh-CN" altLang="en-US" b="1">
                <a:solidFill>
                  <a:srgbClr val="1436BC"/>
                </a:solidFill>
                <a:sym typeface="+mn-ea"/>
              </a:rPr>
              <a:t>入群条件：</a:t>
            </a:r>
            <a:r>
              <a:rPr lang="zh-CN" altLang="en-US">
                <a:solidFill>
                  <a:schemeClr val="tx1">
                    <a:lumMod val="95000"/>
                    <a:lumOff val="5000"/>
                  </a:schemeClr>
                </a:solidFill>
                <a:sym typeface="+mn-ea"/>
              </a:rPr>
              <a:t>成为</a:t>
            </a:r>
            <a:r>
              <a:rPr lang="zh-CN" altLang="en-US">
                <a:solidFill>
                  <a:srgbClr val="FF0000"/>
                </a:solidFill>
                <a:sym typeface="+mn-ea"/>
              </a:rPr>
              <a:t>选股王满</a:t>
            </a:r>
            <a:r>
              <a:rPr lang="en-US" altLang="zh-CN">
                <a:solidFill>
                  <a:srgbClr val="FF0000"/>
                </a:solidFill>
                <a:sym typeface="+mn-ea"/>
              </a:rPr>
              <a:t>6</a:t>
            </a:r>
            <a:r>
              <a:rPr lang="zh-CN" altLang="en-US">
                <a:solidFill>
                  <a:srgbClr val="FF0000"/>
                </a:solidFill>
                <a:sym typeface="+mn-ea"/>
              </a:rPr>
              <a:t>个月且在期</a:t>
            </a:r>
            <a:r>
              <a:rPr lang="zh-CN" altLang="en-US">
                <a:solidFill>
                  <a:schemeClr val="tx1">
                    <a:lumMod val="95000"/>
                    <a:lumOff val="5000"/>
                  </a:schemeClr>
                </a:solidFill>
                <a:sym typeface="+mn-ea"/>
              </a:rPr>
              <a:t>即可进群</a:t>
            </a:r>
            <a:br>
              <a:rPr lang="zh-CN" altLang="en-US">
                <a:solidFill>
                  <a:schemeClr val="tx1">
                    <a:lumMod val="95000"/>
                    <a:lumOff val="5000"/>
                  </a:schemeClr>
                </a:solidFill>
                <a:sym typeface="+mn-ea"/>
              </a:rPr>
            </a:br>
            <a:r>
              <a:rPr lang="zh-CN" altLang="en-US" b="1">
                <a:solidFill>
                  <a:srgbClr val="FF0000"/>
                </a:solidFill>
                <a:sym typeface="+mn-ea"/>
              </a:rPr>
              <a:t>（每个用户仅可根据自身版本进入</a:t>
            </a:r>
            <a:r>
              <a:rPr lang="en-US" altLang="zh-CN" b="1">
                <a:solidFill>
                  <a:srgbClr val="FF0000"/>
                </a:solidFill>
                <a:sym typeface="+mn-ea"/>
              </a:rPr>
              <a:t>1</a:t>
            </a:r>
            <a:r>
              <a:rPr lang="zh-CN" altLang="en-US" b="1">
                <a:solidFill>
                  <a:srgbClr val="FF0000"/>
                </a:solidFill>
                <a:sym typeface="+mn-ea"/>
              </a:rPr>
              <a:t>个服务群）</a:t>
            </a:r>
            <a:br>
              <a:rPr lang="zh-CN" altLang="en-US">
                <a:sym typeface="+mn-ea"/>
              </a:rPr>
            </a:br>
            <a:endParaRPr lang="zh-CN" altLang="en-US">
              <a:sym typeface="+mn-ea"/>
            </a:endParaRPr>
          </a:p>
          <a:p>
            <a:pPr marL="285750" indent="-285750">
              <a:buFont typeface="Wingdings" panose="05000000000000000000" charset="0"/>
              <a:buChar char="l"/>
            </a:pPr>
            <a:r>
              <a:rPr lang="zh-CN" altLang="en-US" b="1">
                <a:solidFill>
                  <a:srgbClr val="1436BC"/>
                </a:solidFill>
                <a:sym typeface="+mn-ea"/>
              </a:rPr>
              <a:t>群服务内容：</a:t>
            </a:r>
            <a:r>
              <a:rPr lang="zh-CN" altLang="en-US">
                <a:sym typeface="+mn-ea"/>
              </a:rPr>
              <a:t>我会常驻群里和大家</a:t>
            </a:r>
            <a:r>
              <a:rPr lang="zh-CN" altLang="en-US">
                <a:solidFill>
                  <a:srgbClr val="FF0000"/>
                </a:solidFill>
                <a:sym typeface="+mn-ea"/>
              </a:rPr>
              <a:t>面对面交流</a:t>
            </a:r>
            <a:r>
              <a:rPr lang="zh-CN" altLang="en-US">
                <a:sym typeface="+mn-ea"/>
              </a:rPr>
              <a:t>，持续给大家讲</a:t>
            </a:r>
            <a:r>
              <a:rPr lang="zh-CN" altLang="en-US">
                <a:solidFill>
                  <a:srgbClr val="FF0000"/>
                </a:solidFill>
                <a:sym typeface="+mn-ea"/>
              </a:rPr>
              <a:t>对应版本相关的使用和内容</a:t>
            </a:r>
            <a:r>
              <a:rPr lang="zh-CN" altLang="en-US" b="1">
                <a:solidFill>
                  <a:srgbClr val="FF0000"/>
                </a:solidFill>
                <a:sym typeface="+mn-ea"/>
              </a:rPr>
              <a:t>，</a:t>
            </a:r>
            <a:r>
              <a:rPr lang="zh-CN" altLang="en-US">
                <a:sym typeface="+mn-ea"/>
              </a:rPr>
              <a:t>也会给群内朋友们提供日常群服务</a:t>
            </a:r>
            <a:r>
              <a:rPr lang="zh-CN" altLang="en-US" sz="1400">
                <a:sym typeface="+mn-ea"/>
              </a:rPr>
              <a:t>（注：</a:t>
            </a:r>
            <a:r>
              <a:rPr lang="zh-CN" altLang="en-US" sz="1400">
                <a:sym typeface="+mn-ea"/>
              </a:rPr>
              <a:t>社群</a:t>
            </a:r>
            <a:r>
              <a:rPr lang="zh-CN" altLang="en-US" sz="1400">
                <a:solidFill>
                  <a:srgbClr val="FF0000"/>
                </a:solidFill>
                <a:sym typeface="+mn-ea"/>
              </a:rPr>
              <a:t>不设立周复盘、不设立专属课</a:t>
            </a:r>
            <a:r>
              <a:rPr lang="zh-CN" altLang="en-US" sz="1400">
                <a:sym typeface="+mn-ea"/>
              </a:rPr>
              <a:t>）</a:t>
            </a:r>
            <a:br>
              <a:rPr lang="zh-CN" altLang="en-US">
                <a:sym typeface="+mn-ea"/>
              </a:rPr>
            </a:br>
            <a:endParaRPr lang="zh-CN" altLang="en-US" b="1">
              <a:solidFill>
                <a:srgbClr val="FF0000"/>
              </a:solidFill>
              <a:sym typeface="+mn-ea"/>
            </a:endParaRPr>
          </a:p>
          <a:p>
            <a:pPr marL="285750" indent="-285750">
              <a:buFont typeface="Wingdings" panose="05000000000000000000" charset="0"/>
              <a:buChar char="l"/>
            </a:pPr>
            <a:r>
              <a:rPr lang="zh-CN" altLang="en-US" b="1">
                <a:solidFill>
                  <a:srgbClr val="1436BC"/>
                </a:solidFill>
                <a:sym typeface="+mn-ea"/>
              </a:rPr>
              <a:t>注意事项</a:t>
            </a:r>
            <a:endParaRPr lang="zh-CN" altLang="en-US" b="1">
              <a:solidFill>
                <a:srgbClr val="1436BC"/>
              </a:solidFill>
              <a:sym typeface="+mn-ea"/>
            </a:endParaRPr>
          </a:p>
          <a:p>
            <a:pPr indent="0">
              <a:buNone/>
            </a:pPr>
            <a:r>
              <a:rPr lang="en-US" altLang="zh-CN" sz="1600">
                <a:sym typeface="+mn-ea"/>
              </a:rPr>
              <a:t>1</a:t>
            </a:r>
            <a:r>
              <a:rPr lang="zh-CN" altLang="en-US" sz="1600">
                <a:sym typeface="+mn-ea"/>
              </a:rPr>
              <a:t>、本群为产品交流、学习互动平台，希望所有群成员共同维护良好的交流环境；</a:t>
            </a:r>
            <a:endParaRPr lang="zh-CN" altLang="en-US" sz="1600">
              <a:sym typeface="+mn-ea"/>
            </a:endParaRPr>
          </a:p>
          <a:p>
            <a:pPr indent="0">
              <a:buNone/>
            </a:pPr>
            <a:r>
              <a:rPr lang="en-US" altLang="zh-CN" sz="1600">
                <a:sym typeface="+mn-ea"/>
              </a:rPr>
              <a:t>2</a:t>
            </a:r>
            <a:r>
              <a:rPr lang="zh-CN" altLang="en-US" sz="1600">
                <a:sym typeface="+mn-ea"/>
              </a:rPr>
              <a:t>、群内杜绝私聊、拉人建群、负能量传递、推荐股票、指导操作等扰乱群秩序的行为，经发现且仍不作调整的成员，群主将采取移出群聊的措施；</a:t>
            </a:r>
            <a:endParaRPr lang="zh-CN" altLang="en-US" sz="1600">
              <a:sym typeface="+mn-ea"/>
            </a:endParaRPr>
          </a:p>
          <a:p>
            <a:pPr indent="0">
              <a:buNone/>
            </a:pPr>
            <a:r>
              <a:rPr lang="en-US" altLang="zh-CN" sz="1600">
                <a:sym typeface="+mn-ea"/>
              </a:rPr>
              <a:t>3</a:t>
            </a:r>
            <a:r>
              <a:rPr lang="zh-CN" altLang="en-US" sz="1600">
                <a:sym typeface="+mn-ea"/>
              </a:rPr>
              <a:t>、工作人员发布的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a:sym typeface="+mn-ea"/>
            </a:endParaRPr>
          </a:p>
          <a:p>
            <a:pPr marL="285750" indent="-285750">
              <a:buFont typeface="Wingdings" panose="05000000000000000000" charset="0"/>
              <a:buChar char="l"/>
            </a:pPr>
            <a:endParaRPr lang="zh-CN" altLang="en-US">
              <a:sym typeface="+mn-ea"/>
            </a:endParaRPr>
          </a:p>
          <a:p>
            <a:pPr indent="0">
              <a:buFont typeface="Wingdings" panose="05000000000000000000" charset="0"/>
              <a:buNone/>
            </a:pPr>
            <a:endParaRPr lang="zh-CN" altLang="en-US">
              <a:sym typeface="+mn-ea"/>
            </a:endParaRPr>
          </a:p>
        </p:txBody>
      </p:sp>
      <p:sp>
        <p:nvSpPr>
          <p:cNvPr id="10" name="文本框 9"/>
          <p:cNvSpPr txBox="1"/>
          <p:nvPr/>
        </p:nvSpPr>
        <p:spPr>
          <a:xfrm>
            <a:off x="708025" y="955040"/>
            <a:ext cx="10716895" cy="430530"/>
          </a:xfrm>
          <a:prstGeom prst="rect">
            <a:avLst/>
          </a:prstGeom>
          <a:noFill/>
        </p:spPr>
        <p:txBody>
          <a:bodyPr wrap="square" rtlCol="0" anchor="t">
            <a:noAutofit/>
          </a:bodyPr>
          <a:p>
            <a:pPr algn="ctr"/>
            <a:r>
              <a:rPr lang="zh-CN" altLang="en-US" sz="2000" b="1">
                <a:sym typeface="+mn-ea"/>
              </a:rPr>
              <a:t>为了针对性帮助大家</a:t>
            </a:r>
            <a:r>
              <a:rPr lang="zh-CN" altLang="en-US" sz="2000" b="1">
                <a:solidFill>
                  <a:srgbClr val="FF0000"/>
                </a:solidFill>
                <a:sym typeface="+mn-ea"/>
              </a:rPr>
              <a:t>深度掌握选股王的功能</a:t>
            </a:r>
            <a:r>
              <a:rPr lang="zh-CN" altLang="en-US" sz="2000" b="1">
                <a:sym typeface="+mn-ea"/>
              </a:rPr>
              <a:t>，我特别为选股王用户创建了</a:t>
            </a:r>
            <a:r>
              <a:rPr lang="zh-CN" altLang="en-US" sz="2000" b="1">
                <a:solidFill>
                  <a:srgbClr val="FF0000"/>
                </a:solidFill>
                <a:sym typeface="+mn-ea"/>
              </a:rPr>
              <a:t>【选股王服务群】</a:t>
            </a:r>
            <a:r>
              <a:rPr lang="en-US" altLang="zh-CN" sz="2000" b="1">
                <a:solidFill>
                  <a:srgbClr val="FF0000"/>
                </a:solidFill>
                <a:sym typeface="+mn-ea"/>
              </a:rPr>
              <a:t>!</a:t>
            </a:r>
            <a:endParaRPr lang="en-US" altLang="zh-CN" sz="2000" b="1">
              <a:solidFill>
                <a:srgbClr val="FF0000"/>
              </a:solidFill>
              <a:sym typeface="+mn-ea"/>
            </a:endParaRPr>
          </a:p>
        </p:txBody>
      </p:sp>
      <p:sp>
        <p:nvSpPr>
          <p:cNvPr id="11" name="矩形 10"/>
          <p:cNvSpPr/>
          <p:nvPr/>
        </p:nvSpPr>
        <p:spPr>
          <a:xfrm>
            <a:off x="502920" y="3352165"/>
            <a:ext cx="2201545" cy="18154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35915" y="2814320"/>
            <a:ext cx="2588260" cy="368300"/>
          </a:xfrm>
          <a:prstGeom prst="rect">
            <a:avLst/>
          </a:prstGeom>
          <a:noFill/>
        </p:spPr>
        <p:txBody>
          <a:bodyPr wrap="square" rtlCol="0">
            <a:spAutoFit/>
          </a:bodyPr>
          <a:p>
            <a:pPr algn="ctr"/>
            <a:r>
              <a:rPr lang="zh-CN" altLang="en-US"/>
              <a:t>扫描二维码即可入群</a:t>
            </a:r>
            <a:endParaRPr lang="zh-CN" altLang="en-US"/>
          </a:p>
        </p:txBody>
      </p:sp>
      <p:pic>
        <p:nvPicPr>
          <p:cNvPr id="13" name="图片 12" descr="选股王专属服务群"/>
          <p:cNvPicPr>
            <a:picLocks noChangeAspect="1"/>
          </p:cNvPicPr>
          <p:nvPr/>
        </p:nvPicPr>
        <p:blipFill>
          <a:blip r:embed="rId1"/>
          <a:stretch>
            <a:fillRect/>
          </a:stretch>
        </p:blipFill>
        <p:spPr>
          <a:xfrm>
            <a:off x="410845" y="3182620"/>
            <a:ext cx="2438400" cy="2438400"/>
          </a:xfrm>
          <a:prstGeom prst="rect">
            <a:avLst/>
          </a:prstGeom>
        </p:spPr>
      </p:pic>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88111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上涨的承压信号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3" name="文本框 12"/>
          <p:cNvSpPr txBox="1"/>
          <p:nvPr/>
        </p:nvSpPr>
        <p:spPr>
          <a:xfrm>
            <a:off x="900430" y="5081905"/>
            <a:ext cx="4064000" cy="645160"/>
          </a:xfrm>
          <a:prstGeom prst="rect">
            <a:avLst/>
          </a:prstGeom>
          <a:noFill/>
        </p:spPr>
        <p:txBody>
          <a:bodyPr wrap="square" rtlCol="0">
            <a:spAutoFit/>
          </a:bodyPr>
          <a:p>
            <a:endParaRPr lang="zh-CN" altLang="en-US">
              <a:solidFill>
                <a:srgbClr val="FF0000"/>
              </a:solidFill>
            </a:endParaRPr>
          </a:p>
          <a:p>
            <a:endParaRPr lang="zh-CN" altLang="en-US">
              <a:solidFill>
                <a:srgbClr val="FF0000"/>
              </a:solidFill>
            </a:endParaRPr>
          </a:p>
        </p:txBody>
      </p:sp>
      <p:sp>
        <p:nvSpPr>
          <p:cNvPr id="7" name="文本框 6"/>
          <p:cNvSpPr txBox="1"/>
          <p:nvPr/>
        </p:nvSpPr>
        <p:spPr>
          <a:xfrm>
            <a:off x="4723130" y="3333115"/>
            <a:ext cx="4064000" cy="368300"/>
          </a:xfrm>
          <a:prstGeom prst="rect">
            <a:avLst/>
          </a:prstGeom>
          <a:noFill/>
        </p:spPr>
        <p:txBody>
          <a:bodyPr wrap="square" rtlCol="0">
            <a:spAutoFit/>
          </a:bodyPr>
          <a:p>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90220" y="941705"/>
            <a:ext cx="4074795" cy="1533525"/>
          </a:xfrm>
          <a:prstGeom prst="rect">
            <a:avLst/>
          </a:prstGeom>
          <a:ln>
            <a:solidFill>
              <a:schemeClr val="accent1"/>
            </a:solidFill>
          </a:ln>
        </p:spPr>
      </p:pic>
      <p:sp>
        <p:nvSpPr>
          <p:cNvPr id="9" name="文本框 8"/>
          <p:cNvSpPr txBox="1"/>
          <p:nvPr/>
        </p:nvSpPr>
        <p:spPr>
          <a:xfrm>
            <a:off x="2461895" y="2106930"/>
            <a:ext cx="2103755"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上引线、</a:t>
            </a:r>
            <a:r>
              <a:rPr lang="zh-CN" altLang="en-US">
                <a:highlight>
                  <a:srgbClr val="FFFF00"/>
                </a:highlight>
                <a:sym typeface="+mn-ea"/>
              </a:rPr>
              <a:t>阴包阳</a:t>
            </a:r>
            <a:endParaRPr lang="zh-CN" altLang="en-US">
              <a:highlight>
                <a:srgbClr val="FFFF00"/>
              </a:highlight>
            </a:endParaRPr>
          </a:p>
        </p:txBody>
      </p:sp>
      <p:pic>
        <p:nvPicPr>
          <p:cNvPr id="15" name="图片 14"/>
          <p:cNvPicPr>
            <a:picLocks noChangeAspect="1"/>
          </p:cNvPicPr>
          <p:nvPr/>
        </p:nvPicPr>
        <p:blipFill>
          <a:blip r:embed="rId2"/>
          <a:srcRect l="22770"/>
          <a:stretch>
            <a:fillRect/>
          </a:stretch>
        </p:blipFill>
        <p:spPr>
          <a:xfrm>
            <a:off x="431800" y="2980055"/>
            <a:ext cx="4133215" cy="2768600"/>
          </a:xfrm>
          <a:prstGeom prst="rect">
            <a:avLst/>
          </a:prstGeom>
          <a:ln>
            <a:solidFill>
              <a:schemeClr val="accent1"/>
            </a:solidFill>
          </a:ln>
        </p:spPr>
      </p:pic>
      <p:sp>
        <p:nvSpPr>
          <p:cNvPr id="16" name="文本框 15"/>
          <p:cNvSpPr txBox="1"/>
          <p:nvPr/>
        </p:nvSpPr>
        <p:spPr>
          <a:xfrm>
            <a:off x="2289810" y="4159250"/>
            <a:ext cx="176657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上涨资金翻绿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017135" y="941070"/>
            <a:ext cx="3145155" cy="3218180"/>
          </a:xfrm>
          <a:prstGeom prst="rect">
            <a:avLst/>
          </a:prstGeom>
          <a:ln>
            <a:solidFill>
              <a:schemeClr val="accent1"/>
            </a:solidFill>
          </a:ln>
        </p:spPr>
      </p:pic>
      <p:sp>
        <p:nvSpPr>
          <p:cNvPr id="18" name="文本框 17"/>
          <p:cNvSpPr txBox="1"/>
          <p:nvPr/>
        </p:nvSpPr>
        <p:spPr>
          <a:xfrm>
            <a:off x="5500370" y="1958975"/>
            <a:ext cx="280797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量价（捕捞季节）背离</a:t>
            </a:r>
            <a:endParaRPr lang="zh-CN" altLang="en-US">
              <a:highlight>
                <a:srgbClr val="FFFF00"/>
              </a:highlight>
            </a:endParaRPr>
          </a:p>
        </p:txBody>
      </p:sp>
      <p:pic>
        <p:nvPicPr>
          <p:cNvPr id="19" name="图片 18"/>
          <p:cNvPicPr>
            <a:picLocks noChangeAspect="1"/>
          </p:cNvPicPr>
          <p:nvPr/>
        </p:nvPicPr>
        <p:blipFill>
          <a:blip r:embed="rId4"/>
          <a:srcRect l="44437" b="17590"/>
          <a:stretch>
            <a:fillRect/>
          </a:stretch>
        </p:blipFill>
        <p:spPr>
          <a:xfrm>
            <a:off x="8466455" y="940435"/>
            <a:ext cx="3208020" cy="2595880"/>
          </a:xfrm>
          <a:prstGeom prst="rect">
            <a:avLst/>
          </a:prstGeom>
          <a:ln>
            <a:solidFill>
              <a:schemeClr val="accent1"/>
            </a:solidFill>
          </a:ln>
        </p:spPr>
      </p:pic>
      <p:sp>
        <p:nvSpPr>
          <p:cNvPr id="20" name="文本框 19"/>
          <p:cNvSpPr txBox="1"/>
          <p:nvPr/>
        </p:nvSpPr>
        <p:spPr>
          <a:xfrm>
            <a:off x="9045575" y="2783840"/>
            <a:ext cx="1998980" cy="645160"/>
          </a:xfrm>
          <a:prstGeom prst="rect">
            <a:avLst/>
          </a:prstGeom>
          <a:noFill/>
        </p:spPr>
        <p:txBody>
          <a:bodyPr wrap="square" rtlCol="0">
            <a:spAutoFit/>
          </a:bodyPr>
          <a:p>
            <a:r>
              <a:rPr lang="en-US" altLang="zh-CN">
                <a:highlight>
                  <a:srgbClr val="FFFF00"/>
                </a:highlight>
              </a:rPr>
              <a:t>3.</a:t>
            </a:r>
            <a:r>
              <a:rPr lang="zh-CN" altLang="en-US">
                <a:highlight>
                  <a:srgbClr val="FFFF00"/>
                </a:highlight>
              </a:rPr>
              <a:t>周线死叉，日线回档易破位</a:t>
            </a:r>
            <a:endParaRPr lang="zh-CN" altLang="en-US">
              <a:highlight>
                <a:srgbClr val="FFFF00"/>
              </a:highlight>
            </a:endParaRPr>
          </a:p>
        </p:txBody>
      </p:sp>
      <p:pic>
        <p:nvPicPr>
          <p:cNvPr id="21" name="图片 20"/>
          <p:cNvPicPr>
            <a:picLocks noChangeAspect="1"/>
          </p:cNvPicPr>
          <p:nvPr/>
        </p:nvPicPr>
        <p:blipFill>
          <a:blip r:embed="rId5"/>
          <a:stretch>
            <a:fillRect/>
          </a:stretch>
        </p:blipFill>
        <p:spPr>
          <a:xfrm>
            <a:off x="5017135" y="4318635"/>
            <a:ext cx="3145790" cy="1798320"/>
          </a:xfrm>
          <a:prstGeom prst="rect">
            <a:avLst/>
          </a:prstGeom>
          <a:ln>
            <a:solidFill>
              <a:schemeClr val="accent1"/>
            </a:solidFill>
          </a:ln>
        </p:spPr>
      </p:pic>
      <p:sp>
        <p:nvSpPr>
          <p:cNvPr id="22" name="文本框 21"/>
          <p:cNvSpPr txBox="1"/>
          <p:nvPr/>
        </p:nvSpPr>
        <p:spPr>
          <a:xfrm>
            <a:off x="5842635" y="5470525"/>
            <a:ext cx="1749425"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墓碑量信号</a:t>
            </a:r>
            <a:endParaRPr lang="zh-CN" altLang="en-US">
              <a:highlight>
                <a:srgbClr val="FFFF00"/>
              </a:highlight>
            </a:endParaRPr>
          </a:p>
        </p:txBody>
      </p:sp>
      <p:pic>
        <p:nvPicPr>
          <p:cNvPr id="23" name="图片 22"/>
          <p:cNvPicPr>
            <a:picLocks noChangeAspect="1"/>
          </p:cNvPicPr>
          <p:nvPr/>
        </p:nvPicPr>
        <p:blipFill>
          <a:blip r:embed="rId6"/>
          <a:stretch>
            <a:fillRect/>
          </a:stretch>
        </p:blipFill>
        <p:spPr>
          <a:xfrm>
            <a:off x="8466455" y="3679825"/>
            <a:ext cx="3208020" cy="2026920"/>
          </a:xfrm>
          <a:prstGeom prst="rect">
            <a:avLst/>
          </a:prstGeom>
          <a:ln>
            <a:solidFill>
              <a:schemeClr val="accent1"/>
            </a:solidFill>
          </a:ln>
        </p:spPr>
      </p:pic>
      <p:sp>
        <p:nvSpPr>
          <p:cNvPr id="24" name="文本框 23"/>
          <p:cNvSpPr txBox="1"/>
          <p:nvPr/>
        </p:nvSpPr>
        <p:spPr>
          <a:xfrm>
            <a:off x="8466455" y="5748655"/>
            <a:ext cx="3321050" cy="368300"/>
          </a:xfrm>
          <a:prstGeom prst="rect">
            <a:avLst/>
          </a:prstGeom>
          <a:noFill/>
        </p:spPr>
        <p:txBody>
          <a:bodyPr wrap="square" rtlCol="0">
            <a:spAutoFit/>
          </a:bodyPr>
          <a:p>
            <a:r>
              <a:rPr lang="en-US" altLang="zh-CN">
                <a:highlight>
                  <a:srgbClr val="FFFF00"/>
                </a:highlight>
              </a:rPr>
              <a:t>6.</a:t>
            </a:r>
            <a:r>
              <a:rPr lang="zh-CN" altLang="en-US">
                <a:highlight>
                  <a:srgbClr val="FFFF00"/>
                </a:highlight>
              </a:rPr>
              <a:t>买单减少，大卖单出现（</a:t>
            </a:r>
            <a:r>
              <a:rPr lang="en-US" altLang="zh-CN">
                <a:highlight>
                  <a:srgbClr val="FFFF00"/>
                </a:highlight>
              </a:rPr>
              <a:t>L2)</a:t>
            </a:r>
            <a:endParaRPr lang="en-US" altLang="zh-CN">
              <a:highlight>
                <a:srgbClr val="FFFF00"/>
              </a:highlight>
            </a:endParaRPr>
          </a:p>
        </p:txBody>
      </p:sp>
      <p:sp>
        <p:nvSpPr>
          <p:cNvPr id="25" name="椭圆 24"/>
          <p:cNvSpPr/>
          <p:nvPr/>
        </p:nvSpPr>
        <p:spPr>
          <a:xfrm>
            <a:off x="3041015" y="973455"/>
            <a:ext cx="561975" cy="33909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7565" y="0"/>
            <a:ext cx="797687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十一月行情展望</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2" name="文本框 11"/>
          <p:cNvSpPr txBox="1"/>
          <p:nvPr/>
        </p:nvSpPr>
        <p:spPr>
          <a:xfrm>
            <a:off x="8981440" y="2028825"/>
            <a:ext cx="3003550" cy="450850"/>
          </a:xfrm>
          <a:prstGeom prst="rect">
            <a:avLst/>
          </a:prstGeom>
          <a:noFill/>
        </p:spPr>
        <p:txBody>
          <a:bodyPr wrap="square" rtlCol="0">
            <a:spAutoFit/>
          </a:bodyPr>
          <a:p>
            <a:pPr>
              <a:lnSpc>
                <a:spcPct val="130000"/>
              </a:lnSpc>
            </a:pPr>
            <a:r>
              <a:rPr lang="en-US" altLang="zh-CN">
                <a:solidFill>
                  <a:srgbClr val="FF0000"/>
                </a:solidFill>
              </a:rPr>
              <a:t> </a:t>
            </a:r>
            <a:endParaRPr lang="en-US" altLang="zh-CN">
              <a:solidFill>
                <a:srgbClr val="FF0000"/>
              </a:solidFill>
            </a:endParaRPr>
          </a:p>
        </p:txBody>
      </p:sp>
      <p:pic>
        <p:nvPicPr>
          <p:cNvPr id="4" name="图片 3" descr="磨顶三部曲"/>
          <p:cNvPicPr>
            <a:picLocks noChangeAspect="1"/>
          </p:cNvPicPr>
          <p:nvPr/>
        </p:nvPicPr>
        <p:blipFill>
          <a:blip r:embed="rId1"/>
          <a:srcRect b="5871"/>
          <a:stretch>
            <a:fillRect/>
          </a:stretch>
        </p:blipFill>
        <p:spPr>
          <a:xfrm>
            <a:off x="-40640" y="-34925"/>
            <a:ext cx="12232640" cy="6454775"/>
          </a:xfrm>
          <a:prstGeom prst="rect">
            <a:avLst/>
          </a:prstGeom>
        </p:spPr>
      </p:pic>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1920_1080_1788940080662"/>
          <p:cNvPicPr>
            <a:picLocks noChangeAspect="1"/>
          </p:cNvPicPr>
          <p:nvPr/>
        </p:nvPicPr>
        <p:blipFill>
          <a:blip r:embed="rId6"/>
          <a:stretch>
            <a:fillRect/>
          </a:stretch>
        </p:blipFill>
        <p:spPr>
          <a:xfrm>
            <a:off x="8255" y="0"/>
            <a:ext cx="12192000" cy="6858000"/>
          </a:xfrm>
          <a:prstGeom prst="rect">
            <a:avLst/>
          </a:prstGeom>
        </p:spPr>
      </p:pic>
    </p:spTree>
    <p:custDataLst>
      <p:tags r:id="rId7"/>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1920x1080 拷贝 2_1788940027770"/>
          <p:cNvPicPr>
            <a:picLocks noChangeAspect="1"/>
          </p:cNvPicPr>
          <p:nvPr/>
        </p:nvPicPr>
        <p:blipFill>
          <a:blip r:embed="rId6"/>
          <a:stretch>
            <a:fillRect/>
          </a:stretch>
        </p:blipFill>
        <p:spPr>
          <a:xfrm>
            <a:off x="0" y="0"/>
            <a:ext cx="12192000" cy="6858000"/>
          </a:xfrm>
          <a:prstGeom prst="rect">
            <a:avLst/>
          </a:prstGeom>
        </p:spPr>
      </p:pic>
    </p:spTree>
    <p:custDataLst>
      <p:tags r:id="rId7"/>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69890" y="6190615"/>
            <a:ext cx="1424305" cy="368300"/>
          </a:xfrm>
          <a:prstGeom prst="rect">
            <a:avLst/>
          </a:prstGeom>
          <a:noFill/>
        </p:spPr>
        <p:txBody>
          <a:bodyPr wrap="square" rtlCol="0">
            <a:spAutoFit/>
          </a:bodyPr>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2907665" y="1736090"/>
            <a:ext cx="9107170" cy="2108835"/>
          </a:xfrm>
          <a:prstGeom prst="rect">
            <a:avLst/>
          </a:prstGeom>
          <a:noFill/>
        </p:spPr>
        <p:txBody>
          <a:bodyPr wrap="square" rtlCol="0">
            <a:noAutofit/>
          </a:bodyPr>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振幅收敛，布局突破</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9" name="矩形 8"/>
          <p:cNvSpPr/>
          <p:nvPr/>
        </p:nvSpPr>
        <p:spPr>
          <a:xfrm>
            <a:off x="565594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566229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custDataLst>
              <p:tags r:id="rId2"/>
            </p:custDataLst>
          </p:nvPr>
        </p:nvSpPr>
        <p:spPr>
          <a:xfrm>
            <a:off x="5617845" y="3988435"/>
            <a:ext cx="1143000" cy="368300"/>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3"/>
            </p:custDataLst>
          </p:nvPr>
        </p:nvSpPr>
        <p:spPr>
          <a:xfrm>
            <a:off x="6798945" y="3976370"/>
            <a:ext cx="878840" cy="368300"/>
          </a:xfrm>
          <a:prstGeom prst="rect">
            <a:avLst/>
          </a:prstGeom>
          <a:noFill/>
        </p:spPr>
        <p:txBody>
          <a:bodyPr wrap="square" rtlCol="0">
            <a:spAutoFit/>
          </a:bodyPr>
          <a:p>
            <a:r>
              <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罗雪奎</a:t>
            </a:r>
            <a:endPar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rot="0">
            <a:off x="5655945" y="4485640"/>
            <a:ext cx="4471035" cy="374650"/>
            <a:chOff x="7093" y="6616"/>
            <a:chExt cx="7859" cy="656"/>
          </a:xfrm>
        </p:grpSpPr>
        <p:sp>
          <p:nvSpPr>
            <p:cNvPr id="18" name="矩形 17"/>
            <p:cNvSpPr/>
            <p:nvPr>
              <p:custDataLst>
                <p:tags r:id="rId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投顾执业编号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grpSp>
        <p:nvGrpSpPr>
          <p:cNvPr id="32" name="组合 31"/>
          <p:cNvGrpSpPr/>
          <p:nvPr/>
        </p:nvGrpSpPr>
        <p:grpSpPr>
          <a:xfrm rot="0">
            <a:off x="7934325" y="3982720"/>
            <a:ext cx="2361565" cy="381635"/>
            <a:chOff x="10918" y="5734"/>
            <a:chExt cx="4151" cy="668"/>
          </a:xfrm>
        </p:grpSpPr>
        <p:sp>
          <p:nvSpPr>
            <p:cNvPr id="27" name="矩形 26"/>
            <p:cNvSpPr/>
            <p:nvPr>
              <p:custDataLst>
                <p:tags r:id="rId8"/>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9"/>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文本框 28"/>
            <p:cNvSpPr txBox="1"/>
            <p:nvPr>
              <p:custDataLst>
                <p:tags r:id="rId10"/>
              </p:custDataLst>
            </p:nvPr>
          </p:nvSpPr>
          <p:spPr>
            <a:xfrm>
              <a:off x="10918" y="5757"/>
              <a:ext cx="2009"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1"/>
              </p:custDataLst>
            </p:nvPr>
          </p:nvSpPr>
          <p:spPr>
            <a:xfrm>
              <a:off x="12615" y="5745"/>
              <a:ext cx="2454" cy="617"/>
            </a:xfrm>
            <a:prstGeom prst="rect">
              <a:avLst/>
            </a:prstGeom>
            <a:noFill/>
          </p:spPr>
          <p:txBody>
            <a:bodyPr wrap="square" rtlCol="0">
              <a:spAutoFit/>
            </a:bodyPr>
            <a:p>
              <a:r>
                <a:rPr lang="en-US" altLang="zh-CN"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2026.9.9</a:t>
              </a:r>
              <a:endParaRPr lang="zh-CN" altLang="en-US"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pic>
        <p:nvPicPr>
          <p:cNvPr id="7" name="图片 6" descr="图层 5"/>
          <p:cNvPicPr>
            <a:picLocks noChangeAspect="1"/>
          </p:cNvPicPr>
          <p:nvPr>
            <p:custDataLst>
              <p:tags r:id="rId12"/>
            </p:custDataLst>
          </p:nvPr>
        </p:nvPicPr>
        <p:blipFill>
          <a:blip r:embed="rId13">
            <a:lum bright="6000" contrast="6000"/>
          </a:blip>
          <a:stretch>
            <a:fillRect/>
          </a:stretch>
        </p:blipFill>
        <p:spPr>
          <a:xfrm>
            <a:off x="462915" y="842645"/>
            <a:ext cx="3567430" cy="5414010"/>
          </a:xfrm>
          <a:prstGeom prst="rect">
            <a:avLst/>
          </a:prstGeom>
        </p:spPr>
      </p:pic>
      <p:grpSp>
        <p:nvGrpSpPr>
          <p:cNvPr id="13" name="组合 12"/>
          <p:cNvGrpSpPr/>
          <p:nvPr/>
        </p:nvGrpSpPr>
        <p:grpSpPr>
          <a:xfrm rot="0">
            <a:off x="5665470" y="4994910"/>
            <a:ext cx="4471035" cy="374650"/>
            <a:chOff x="7093" y="6616"/>
            <a:chExt cx="7859" cy="656"/>
          </a:xfrm>
        </p:grpSpPr>
        <p:sp>
          <p:nvSpPr>
            <p:cNvPr id="16" name="矩形 15"/>
            <p:cNvSpPr/>
            <p:nvPr>
              <p:custDataLst>
                <p:tags r:id="rId1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1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custDataLst>
                <p:tags r:id="rId1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custDataLst>
                <p:tags r:id="rId1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A20250619001216</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spTree>
    <p:custDataLst>
      <p:tags r:id="rId18"/>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1</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3245803" y="2909253"/>
            <a:ext cx="5700395" cy="1198880"/>
          </a:xfrm>
          <a:prstGeom prst="rect">
            <a:avLst/>
          </a:prstGeom>
          <a:noFill/>
        </p:spPr>
        <p:txBody>
          <a:bodyPr wrap="square" rtlCol="0">
            <a:spAutoFit/>
          </a:bodyPr>
          <a:p>
            <a:pPr algn="ct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大</a:t>
            </a:r>
            <a:r>
              <a:rPr lang="en-US" alt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  </a:t>
            </a: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盘</a:t>
            </a:r>
            <a:endPar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9</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月</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市场节奏</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7" name="图片 6"/>
          <p:cNvPicPr>
            <a:picLocks noChangeAspect="1"/>
          </p:cNvPicPr>
          <p:nvPr/>
        </p:nvPicPr>
        <p:blipFill>
          <a:blip r:embed="rId1"/>
          <a:srcRect t="5847" b="7059"/>
          <a:stretch>
            <a:fillRect/>
          </a:stretch>
        </p:blipFill>
        <p:spPr>
          <a:xfrm>
            <a:off x="652780" y="953135"/>
            <a:ext cx="10426065" cy="5343525"/>
          </a:xfrm>
          <a:prstGeom prst="rect">
            <a:avLst/>
          </a:prstGeom>
          <a:ln>
            <a:solidFill>
              <a:schemeClr val="accent1"/>
            </a:solidFill>
          </a:ln>
        </p:spPr>
      </p:pic>
      <p:sp>
        <p:nvSpPr>
          <p:cNvPr id="8" name="文本框 7"/>
          <p:cNvSpPr txBox="1"/>
          <p:nvPr/>
        </p:nvSpPr>
        <p:spPr>
          <a:xfrm>
            <a:off x="6720205" y="3510280"/>
            <a:ext cx="4114165" cy="368300"/>
          </a:xfrm>
          <a:prstGeom prst="rect">
            <a:avLst/>
          </a:prstGeom>
          <a:noFill/>
        </p:spPr>
        <p:txBody>
          <a:bodyPr wrap="square" rtlCol="0">
            <a:spAutoFit/>
          </a:bodyPr>
          <a:p>
            <a:r>
              <a:rPr lang="zh-CN" altLang="en-US">
                <a:highlight>
                  <a:srgbClr val="FFFF00"/>
                </a:highlight>
              </a:rPr>
              <a:t>等待四季度资金翻红的拐点修复行情</a:t>
            </a:r>
            <a:endParaRPr lang="zh-CN" altLang="en-US">
              <a:highlight>
                <a:srgbClr val="FFFF00"/>
              </a:highlight>
            </a:endParaRPr>
          </a:p>
        </p:txBody>
      </p:sp>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九月中双底，布局突破个股</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184150" y="868680"/>
            <a:ext cx="8272780" cy="5375910"/>
          </a:xfrm>
          <a:prstGeom prst="rect">
            <a:avLst/>
          </a:prstGeom>
          <a:ln>
            <a:solidFill>
              <a:schemeClr val="accent1"/>
            </a:solidFill>
          </a:ln>
        </p:spPr>
      </p:pic>
      <p:sp>
        <p:nvSpPr>
          <p:cNvPr id="5" name="文本框 4"/>
          <p:cNvSpPr txBox="1"/>
          <p:nvPr/>
        </p:nvSpPr>
        <p:spPr>
          <a:xfrm>
            <a:off x="8653145" y="1339215"/>
            <a:ext cx="3215005" cy="1753235"/>
          </a:xfrm>
          <a:prstGeom prst="rect">
            <a:avLst/>
          </a:prstGeom>
          <a:noFill/>
        </p:spPr>
        <p:txBody>
          <a:bodyPr wrap="square" rtlCol="0">
            <a:spAutoFit/>
          </a:bodyPr>
          <a:p>
            <a:r>
              <a:rPr lang="zh-CN" altLang="en-US">
                <a:solidFill>
                  <a:srgbClr val="FF0000"/>
                </a:solidFill>
              </a:rPr>
              <a:t>走双底的意义：</a:t>
            </a:r>
            <a:endParaRPr lang="zh-CN" altLang="en-US">
              <a:solidFill>
                <a:srgbClr val="FF0000"/>
              </a:solidFill>
            </a:endParaRPr>
          </a:p>
          <a:p>
            <a:r>
              <a:rPr lang="zh-CN" altLang="en-US"/>
              <a:t>①空方子弹被大幅消耗</a:t>
            </a:r>
            <a:endParaRPr lang="zh-CN" altLang="en-US"/>
          </a:p>
          <a:p>
            <a:r>
              <a:rPr lang="zh-CN" altLang="en-US"/>
              <a:t>②业绩影响告一段落</a:t>
            </a:r>
            <a:endParaRPr lang="zh-CN" altLang="en-US"/>
          </a:p>
          <a:p>
            <a:r>
              <a:rPr lang="zh-CN" altLang="en-US"/>
              <a:t>③少量资金易推动反弹</a:t>
            </a:r>
            <a:endParaRPr lang="zh-CN" altLang="en-US"/>
          </a:p>
          <a:p>
            <a:r>
              <a:rPr lang="zh-CN" altLang="en-US"/>
              <a:t>④试错率先突破个股回档</a:t>
            </a:r>
            <a:endParaRPr lang="zh-CN" altLang="en-US"/>
          </a:p>
          <a:p>
            <a:r>
              <a:rPr lang="zh-CN" altLang="en-US"/>
              <a:t>⑤走弱也是震荡（容错高）</a:t>
            </a:r>
            <a:endParaRPr lang="zh-CN" altLang="en-US"/>
          </a:p>
        </p:txBody>
      </p:sp>
      <p:pic>
        <p:nvPicPr>
          <p:cNvPr id="6" name="图片 5"/>
          <p:cNvPicPr>
            <a:picLocks noChangeAspect="1"/>
          </p:cNvPicPr>
          <p:nvPr/>
        </p:nvPicPr>
        <p:blipFill>
          <a:blip r:embed="rId2"/>
          <a:stretch>
            <a:fillRect/>
          </a:stretch>
        </p:blipFill>
        <p:spPr>
          <a:xfrm>
            <a:off x="8822690" y="3429000"/>
            <a:ext cx="2670175" cy="1691640"/>
          </a:xfrm>
          <a:prstGeom prst="rect">
            <a:avLst/>
          </a:prstGeom>
          <a:ln>
            <a:solidFill>
              <a:schemeClr val="accent1"/>
            </a:solidFill>
          </a:ln>
        </p:spPr>
      </p:pic>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黄金三角</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tretch>
            <a:fillRect/>
          </a:stretch>
        </p:blipFill>
        <p:spPr>
          <a:xfrm>
            <a:off x="122555" y="854075"/>
            <a:ext cx="5184140" cy="5149850"/>
          </a:xfrm>
          <a:prstGeom prst="rect">
            <a:avLst/>
          </a:prstGeom>
          <a:ln>
            <a:solidFill>
              <a:schemeClr val="accent1"/>
            </a:solidFill>
          </a:ln>
        </p:spPr>
      </p:pic>
      <p:pic>
        <p:nvPicPr>
          <p:cNvPr id="8" name="图片 7"/>
          <p:cNvPicPr>
            <a:picLocks noChangeAspect="1"/>
          </p:cNvPicPr>
          <p:nvPr/>
        </p:nvPicPr>
        <p:blipFill>
          <a:blip r:embed="rId2"/>
          <a:stretch>
            <a:fillRect/>
          </a:stretch>
        </p:blipFill>
        <p:spPr>
          <a:xfrm>
            <a:off x="5159375" y="904240"/>
            <a:ext cx="4415155" cy="3884930"/>
          </a:xfrm>
          <a:prstGeom prst="rect">
            <a:avLst/>
          </a:prstGeom>
          <a:ln>
            <a:solidFill>
              <a:schemeClr val="accent1"/>
            </a:solidFill>
          </a:ln>
        </p:spPr>
      </p:pic>
      <p:pic>
        <p:nvPicPr>
          <p:cNvPr id="9" name="图片 8"/>
          <p:cNvPicPr>
            <a:picLocks noChangeAspect="1"/>
          </p:cNvPicPr>
          <p:nvPr/>
        </p:nvPicPr>
        <p:blipFill>
          <a:blip r:embed="rId3"/>
          <a:stretch>
            <a:fillRect/>
          </a:stretch>
        </p:blipFill>
        <p:spPr>
          <a:xfrm>
            <a:off x="8228965" y="2559685"/>
            <a:ext cx="3963035" cy="3576955"/>
          </a:xfrm>
          <a:prstGeom prst="rect">
            <a:avLst/>
          </a:prstGeom>
          <a:ln>
            <a:solidFill>
              <a:schemeClr val="accent1"/>
            </a:solidFill>
          </a:ln>
        </p:spPr>
      </p:pic>
      <p:sp>
        <p:nvSpPr>
          <p:cNvPr id="10" name="文本框 9"/>
          <p:cNvSpPr txBox="1"/>
          <p:nvPr/>
        </p:nvSpPr>
        <p:spPr>
          <a:xfrm>
            <a:off x="1229360" y="1221740"/>
            <a:ext cx="3578860" cy="368300"/>
          </a:xfrm>
          <a:prstGeom prst="rect">
            <a:avLst/>
          </a:prstGeom>
          <a:noFill/>
        </p:spPr>
        <p:txBody>
          <a:bodyPr wrap="square" rtlCol="0">
            <a:spAutoFit/>
          </a:bodyPr>
          <a:p>
            <a:r>
              <a:rPr lang="en-US" altLang="zh-CN">
                <a:highlight>
                  <a:srgbClr val="FFFF00"/>
                </a:highlight>
              </a:rPr>
              <a:t>8</a:t>
            </a:r>
            <a:r>
              <a:rPr lang="zh-CN" altLang="en-US">
                <a:highlight>
                  <a:srgbClr val="FFFF00"/>
                </a:highlight>
              </a:rPr>
              <a:t>月</a:t>
            </a:r>
            <a:r>
              <a:rPr lang="en-US" altLang="zh-CN">
                <a:highlight>
                  <a:srgbClr val="FFFF00"/>
                </a:highlight>
              </a:rPr>
              <a:t>20</a:t>
            </a:r>
            <a:r>
              <a:rPr lang="zh-CN" altLang="en-US">
                <a:highlight>
                  <a:srgbClr val="FFFF00"/>
                </a:highlight>
              </a:rPr>
              <a:t>号《主线淘金》选股逻辑</a:t>
            </a:r>
            <a:endParaRPr lang="zh-CN" altLang="en-US">
              <a:highlight>
                <a:srgbClr val="FFFF00"/>
              </a:highlight>
            </a:endParaRPr>
          </a:p>
        </p:txBody>
      </p:sp>
      <p:pic>
        <p:nvPicPr>
          <p:cNvPr id="12" name="图片 11"/>
          <p:cNvPicPr>
            <a:picLocks noChangeAspect="1"/>
          </p:cNvPicPr>
          <p:nvPr/>
        </p:nvPicPr>
        <p:blipFill>
          <a:blip r:embed="rId4"/>
          <a:stretch>
            <a:fillRect/>
          </a:stretch>
        </p:blipFill>
        <p:spPr>
          <a:xfrm>
            <a:off x="122555" y="4852670"/>
            <a:ext cx="4100195" cy="1560830"/>
          </a:xfrm>
          <a:prstGeom prst="rect">
            <a:avLst/>
          </a:prstGeom>
          <a:ln>
            <a:solidFill>
              <a:schemeClr val="accent1"/>
            </a:solidFill>
          </a:ln>
        </p:spPr>
      </p:pic>
      <p:sp>
        <p:nvSpPr>
          <p:cNvPr id="13" name="文本框 12"/>
          <p:cNvSpPr txBox="1"/>
          <p:nvPr/>
        </p:nvSpPr>
        <p:spPr>
          <a:xfrm>
            <a:off x="5800725" y="4925060"/>
            <a:ext cx="1817370" cy="1198880"/>
          </a:xfrm>
          <a:prstGeom prst="rect">
            <a:avLst/>
          </a:prstGeom>
          <a:noFill/>
        </p:spPr>
        <p:txBody>
          <a:bodyPr wrap="square" rtlCol="0">
            <a:spAutoFit/>
          </a:bodyPr>
          <a:p>
            <a:r>
              <a:rPr lang="zh-CN" altLang="en-US">
                <a:solidFill>
                  <a:srgbClr val="FF0000"/>
                </a:solidFill>
              </a:rPr>
              <a:t>三部曲：</a:t>
            </a:r>
            <a:endParaRPr lang="en-US" altLang="zh-CN">
              <a:solidFill>
                <a:srgbClr val="FF0000"/>
              </a:solidFill>
            </a:endParaRPr>
          </a:p>
          <a:p>
            <a:r>
              <a:rPr lang="en-US" altLang="zh-CN"/>
              <a:t>1.</a:t>
            </a:r>
            <a:r>
              <a:rPr lang="zh-CN" altLang="en-US">
                <a:solidFill>
                  <a:srgbClr val="F315F3"/>
                </a:solidFill>
              </a:rPr>
              <a:t>找</a:t>
            </a:r>
            <a:r>
              <a:rPr lang="zh-CN" altLang="en-US"/>
              <a:t>板块异动</a:t>
            </a:r>
            <a:endParaRPr lang="zh-CN" altLang="en-US"/>
          </a:p>
          <a:p>
            <a:r>
              <a:rPr lang="en-US" altLang="zh-CN"/>
              <a:t>2.</a:t>
            </a:r>
            <a:r>
              <a:rPr lang="zh-CN" altLang="en-US">
                <a:solidFill>
                  <a:srgbClr val="F315F3"/>
                </a:solidFill>
              </a:rPr>
              <a:t>选</a:t>
            </a:r>
            <a:r>
              <a:rPr lang="zh-CN" altLang="en-US"/>
              <a:t>大单个股</a:t>
            </a:r>
            <a:endParaRPr lang="zh-CN" altLang="en-US"/>
          </a:p>
          <a:p>
            <a:r>
              <a:rPr lang="en-US" altLang="zh-CN"/>
              <a:t>3.</a:t>
            </a:r>
            <a:r>
              <a:rPr lang="zh-CN" altLang="en-US">
                <a:solidFill>
                  <a:srgbClr val="F315F3"/>
                </a:solidFill>
              </a:rPr>
              <a:t>等</a:t>
            </a:r>
            <a:r>
              <a:rPr lang="zh-CN" altLang="en-US"/>
              <a:t>回档布局</a:t>
            </a:r>
            <a:endParaRPr lang="zh-CN" altLang="en-US"/>
          </a:p>
        </p:txBody>
      </p:sp>
    </p:spTree>
    <p:custDataLst>
      <p:tags r:id="rId5"/>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近期节奏：热点</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回档</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9" name="图片 8"/>
          <p:cNvPicPr>
            <a:picLocks noChangeAspect="1"/>
          </p:cNvPicPr>
          <p:nvPr/>
        </p:nvPicPr>
        <p:blipFill>
          <a:blip r:embed="rId1"/>
          <a:stretch>
            <a:fillRect/>
          </a:stretch>
        </p:blipFill>
        <p:spPr>
          <a:xfrm>
            <a:off x="174625" y="4330065"/>
            <a:ext cx="5228590" cy="2055495"/>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3133090" y="768985"/>
            <a:ext cx="3023870" cy="3487420"/>
          </a:xfrm>
          <a:prstGeom prst="rect">
            <a:avLst/>
          </a:prstGeom>
          <a:ln>
            <a:solidFill>
              <a:schemeClr val="accent1"/>
            </a:solidFill>
          </a:ln>
        </p:spPr>
      </p:pic>
      <p:pic>
        <p:nvPicPr>
          <p:cNvPr id="11" name="图片 10"/>
          <p:cNvPicPr>
            <a:picLocks noChangeAspect="1"/>
          </p:cNvPicPr>
          <p:nvPr/>
        </p:nvPicPr>
        <p:blipFill>
          <a:blip r:embed="rId3"/>
          <a:stretch>
            <a:fillRect/>
          </a:stretch>
        </p:blipFill>
        <p:spPr>
          <a:xfrm>
            <a:off x="174625" y="768350"/>
            <a:ext cx="2908300" cy="3486785"/>
          </a:xfrm>
          <a:prstGeom prst="rect">
            <a:avLst/>
          </a:prstGeom>
          <a:ln>
            <a:solidFill>
              <a:schemeClr val="accent1"/>
            </a:solidFill>
          </a:ln>
        </p:spPr>
      </p:pic>
      <p:pic>
        <p:nvPicPr>
          <p:cNvPr id="15" name="图片 14"/>
          <p:cNvPicPr>
            <a:picLocks noChangeAspect="1"/>
          </p:cNvPicPr>
          <p:nvPr/>
        </p:nvPicPr>
        <p:blipFill>
          <a:blip r:embed="rId4"/>
          <a:stretch>
            <a:fillRect/>
          </a:stretch>
        </p:blipFill>
        <p:spPr>
          <a:xfrm>
            <a:off x="6207125" y="769620"/>
            <a:ext cx="2982595" cy="3486785"/>
          </a:xfrm>
          <a:prstGeom prst="rect">
            <a:avLst/>
          </a:prstGeom>
          <a:ln>
            <a:solidFill>
              <a:schemeClr val="accent1"/>
            </a:solidFill>
          </a:ln>
        </p:spPr>
      </p:pic>
      <p:pic>
        <p:nvPicPr>
          <p:cNvPr id="16" name="图片 15"/>
          <p:cNvPicPr>
            <a:picLocks noChangeAspect="1"/>
          </p:cNvPicPr>
          <p:nvPr/>
        </p:nvPicPr>
        <p:blipFill>
          <a:blip r:embed="rId5"/>
          <a:stretch>
            <a:fillRect/>
          </a:stretch>
        </p:blipFill>
        <p:spPr>
          <a:xfrm>
            <a:off x="6096000" y="4506595"/>
            <a:ext cx="5127625" cy="1593215"/>
          </a:xfrm>
          <a:prstGeom prst="rect">
            <a:avLst/>
          </a:prstGeom>
          <a:ln>
            <a:solidFill>
              <a:schemeClr val="accent1"/>
            </a:solidFill>
          </a:ln>
        </p:spPr>
      </p:pic>
      <p:pic>
        <p:nvPicPr>
          <p:cNvPr id="17" name="图片 16"/>
          <p:cNvPicPr>
            <a:picLocks noChangeAspect="1"/>
          </p:cNvPicPr>
          <p:nvPr/>
        </p:nvPicPr>
        <p:blipFill>
          <a:blip r:embed="rId6"/>
          <a:stretch>
            <a:fillRect/>
          </a:stretch>
        </p:blipFill>
        <p:spPr>
          <a:xfrm>
            <a:off x="9239885" y="768985"/>
            <a:ext cx="2852420" cy="3486150"/>
          </a:xfrm>
          <a:prstGeom prst="rect">
            <a:avLst/>
          </a:prstGeom>
          <a:ln>
            <a:solidFill>
              <a:schemeClr val="accent1"/>
            </a:solidFill>
          </a:ln>
        </p:spPr>
      </p:pic>
      <p:sp>
        <p:nvSpPr>
          <p:cNvPr id="18" name="文本框 17"/>
          <p:cNvSpPr txBox="1"/>
          <p:nvPr/>
        </p:nvSpPr>
        <p:spPr>
          <a:xfrm>
            <a:off x="994410" y="2455545"/>
            <a:ext cx="1758315" cy="368300"/>
          </a:xfrm>
          <a:prstGeom prst="rect">
            <a:avLst/>
          </a:prstGeom>
          <a:noFill/>
        </p:spPr>
        <p:txBody>
          <a:bodyPr wrap="square" rtlCol="0">
            <a:spAutoFit/>
          </a:bodyPr>
          <a:p>
            <a:r>
              <a:rPr lang="zh-CN" altLang="en-US">
                <a:highlight>
                  <a:srgbClr val="FFFF00"/>
                </a:highlight>
              </a:rPr>
              <a:t>回档上涨</a:t>
            </a:r>
            <a:r>
              <a:rPr lang="en-US" altLang="zh-CN">
                <a:highlight>
                  <a:srgbClr val="FFFF00"/>
                </a:highlight>
              </a:rPr>
              <a:t>17%</a:t>
            </a:r>
            <a:endParaRPr lang="en-US" altLang="zh-CN">
              <a:highlight>
                <a:srgbClr val="FFFF00"/>
              </a:highlight>
            </a:endParaRPr>
          </a:p>
        </p:txBody>
      </p:sp>
      <p:sp>
        <p:nvSpPr>
          <p:cNvPr id="19" name="文本框 18"/>
          <p:cNvSpPr txBox="1"/>
          <p:nvPr/>
        </p:nvSpPr>
        <p:spPr>
          <a:xfrm>
            <a:off x="3876040" y="2582545"/>
            <a:ext cx="1758315" cy="368300"/>
          </a:xfrm>
          <a:prstGeom prst="rect">
            <a:avLst/>
          </a:prstGeom>
          <a:noFill/>
        </p:spPr>
        <p:txBody>
          <a:bodyPr wrap="square" rtlCol="0">
            <a:spAutoFit/>
          </a:bodyPr>
          <a:p>
            <a:r>
              <a:rPr lang="zh-CN" altLang="en-US">
                <a:highlight>
                  <a:srgbClr val="FFFF00"/>
                </a:highlight>
              </a:rPr>
              <a:t>回档上涨</a:t>
            </a:r>
            <a:r>
              <a:rPr lang="en-US" altLang="zh-CN">
                <a:highlight>
                  <a:srgbClr val="FFFF00"/>
                </a:highlight>
              </a:rPr>
              <a:t>21%</a:t>
            </a:r>
            <a:endParaRPr lang="en-US" altLang="zh-CN">
              <a:highlight>
                <a:srgbClr val="FFFF00"/>
              </a:highlight>
            </a:endParaRPr>
          </a:p>
        </p:txBody>
      </p:sp>
      <p:sp>
        <p:nvSpPr>
          <p:cNvPr id="20" name="文本框 19"/>
          <p:cNvSpPr txBox="1"/>
          <p:nvPr/>
        </p:nvSpPr>
        <p:spPr>
          <a:xfrm>
            <a:off x="6884035" y="2642235"/>
            <a:ext cx="1758315" cy="368300"/>
          </a:xfrm>
          <a:prstGeom prst="rect">
            <a:avLst/>
          </a:prstGeom>
          <a:noFill/>
        </p:spPr>
        <p:txBody>
          <a:bodyPr wrap="square" rtlCol="0">
            <a:spAutoFit/>
          </a:bodyPr>
          <a:p>
            <a:r>
              <a:rPr lang="zh-CN" altLang="en-US">
                <a:highlight>
                  <a:srgbClr val="FFFF00"/>
                </a:highlight>
              </a:rPr>
              <a:t>回档上涨</a:t>
            </a:r>
            <a:r>
              <a:rPr lang="en-US" altLang="zh-CN">
                <a:highlight>
                  <a:srgbClr val="FFFF00"/>
                </a:highlight>
              </a:rPr>
              <a:t>20%</a:t>
            </a:r>
            <a:endParaRPr lang="en-US" altLang="zh-CN">
              <a:highlight>
                <a:srgbClr val="FFFF00"/>
              </a:highlight>
            </a:endParaRPr>
          </a:p>
        </p:txBody>
      </p:sp>
      <p:sp>
        <p:nvSpPr>
          <p:cNvPr id="21" name="文本框 20"/>
          <p:cNvSpPr txBox="1"/>
          <p:nvPr/>
        </p:nvSpPr>
        <p:spPr>
          <a:xfrm>
            <a:off x="9762490" y="2214245"/>
            <a:ext cx="1758315" cy="368300"/>
          </a:xfrm>
          <a:prstGeom prst="rect">
            <a:avLst/>
          </a:prstGeom>
          <a:noFill/>
        </p:spPr>
        <p:txBody>
          <a:bodyPr wrap="square" rtlCol="0">
            <a:spAutoFit/>
          </a:bodyPr>
          <a:p>
            <a:r>
              <a:rPr lang="zh-CN" altLang="en-US">
                <a:highlight>
                  <a:srgbClr val="FFFF00"/>
                </a:highlight>
              </a:rPr>
              <a:t>回档上涨</a:t>
            </a:r>
            <a:r>
              <a:rPr lang="en-US" altLang="zh-CN">
                <a:highlight>
                  <a:srgbClr val="FFFF00"/>
                </a:highlight>
              </a:rPr>
              <a:t>36%</a:t>
            </a:r>
            <a:endParaRPr lang="en-US" altLang="zh-CN">
              <a:highlight>
                <a:srgbClr val="FFFF00"/>
              </a:highlight>
            </a:endParaRPr>
          </a:p>
        </p:txBody>
      </p:sp>
      <p:sp>
        <p:nvSpPr>
          <p:cNvPr id="22" name="文本框 21"/>
          <p:cNvSpPr txBox="1"/>
          <p:nvPr/>
        </p:nvSpPr>
        <p:spPr>
          <a:xfrm>
            <a:off x="2166620" y="4967605"/>
            <a:ext cx="1499235" cy="368300"/>
          </a:xfrm>
          <a:prstGeom prst="rect">
            <a:avLst/>
          </a:prstGeom>
          <a:noFill/>
        </p:spPr>
        <p:txBody>
          <a:bodyPr wrap="square" rtlCol="0">
            <a:spAutoFit/>
          </a:bodyPr>
          <a:p>
            <a:r>
              <a:rPr lang="zh-CN" altLang="en-US">
                <a:highlight>
                  <a:srgbClr val="FFFF00"/>
                </a:highlight>
              </a:rPr>
              <a:t>近一周选股</a:t>
            </a:r>
            <a:endParaRPr lang="zh-CN" altLang="en-US">
              <a:highlight>
                <a:srgbClr val="FFFF00"/>
              </a:highlight>
            </a:endParaRPr>
          </a:p>
        </p:txBody>
      </p:sp>
      <p:sp>
        <p:nvSpPr>
          <p:cNvPr id="23" name="文本框 22"/>
          <p:cNvSpPr txBox="1"/>
          <p:nvPr/>
        </p:nvSpPr>
        <p:spPr>
          <a:xfrm>
            <a:off x="9259570" y="5679440"/>
            <a:ext cx="1490345" cy="368300"/>
          </a:xfrm>
          <a:prstGeom prst="rect">
            <a:avLst/>
          </a:prstGeom>
          <a:noFill/>
        </p:spPr>
        <p:txBody>
          <a:bodyPr wrap="square" rtlCol="0">
            <a:spAutoFit/>
          </a:bodyPr>
          <a:p>
            <a:r>
              <a:rPr lang="zh-CN" altLang="en-US">
                <a:highlight>
                  <a:srgbClr val="FFFF00"/>
                </a:highlight>
              </a:rPr>
              <a:t>近两周选股</a:t>
            </a:r>
            <a:endParaRPr lang="zh-CN" altLang="en-US">
              <a:highlight>
                <a:srgbClr val="FFFF00"/>
              </a:highlight>
            </a:endParaRPr>
          </a:p>
        </p:txBody>
      </p:sp>
    </p:spTree>
    <p:custDataLst>
      <p:tags r:id="rId7"/>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2</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1626870" y="2909570"/>
            <a:ext cx="8938260" cy="1198880"/>
          </a:xfrm>
          <a:prstGeom prst="rect">
            <a:avLst/>
          </a:prstGeom>
          <a:noFill/>
        </p:spPr>
        <p:txBody>
          <a:bodyPr wrap="square" rtlCol="0">
            <a:spAutoFit/>
          </a:bodyPr>
          <a:p>
            <a:pPr algn="ctr"/>
            <a:r>
              <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未来看点</a:t>
            </a:r>
            <a:endPar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9.7</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异动（</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机器人</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220345" y="839470"/>
            <a:ext cx="5217795" cy="5026025"/>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5605145" y="1054735"/>
            <a:ext cx="3532505" cy="3604895"/>
          </a:xfrm>
          <a:prstGeom prst="rect">
            <a:avLst/>
          </a:prstGeom>
          <a:ln>
            <a:solidFill>
              <a:schemeClr val="accent1"/>
            </a:solidFill>
          </a:ln>
        </p:spPr>
      </p:pic>
      <p:pic>
        <p:nvPicPr>
          <p:cNvPr id="5" name="图片 4"/>
          <p:cNvPicPr>
            <a:picLocks noChangeAspect="1"/>
          </p:cNvPicPr>
          <p:nvPr/>
        </p:nvPicPr>
        <p:blipFill>
          <a:blip r:embed="rId3"/>
          <a:stretch>
            <a:fillRect/>
          </a:stretch>
        </p:blipFill>
        <p:spPr>
          <a:xfrm>
            <a:off x="7760335" y="2462530"/>
            <a:ext cx="3832860" cy="3767455"/>
          </a:xfrm>
          <a:prstGeom prst="rect">
            <a:avLst/>
          </a:prstGeom>
          <a:ln>
            <a:solidFill>
              <a:schemeClr val="accent1"/>
            </a:solidFill>
          </a:ln>
        </p:spPr>
      </p:pic>
    </p:spTree>
    <p:custDataLst>
      <p:tags r:id="rId4"/>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wm#"/>
  <p:tag name="KSO_WM_TEMPLATE_CATEGORY" val="custom"/>
  <p:tag name="KSO_WM_TEMPLATE_INDEX" val="20205081"/>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wm#"/>
  <p:tag name="KSO_WM_TEMPLATE_CATEGORY" val="custom"/>
  <p:tag name="KSO_WM_TEMPLATE_INDEX" val="20205081"/>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wm#"/>
  <p:tag name="KSO_WM_TEMPLATE_CATEGORY" val="custom"/>
  <p:tag name="KSO_WM_TEMPLATE_INDEX" val="20205081"/>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0.xml><?xml version="1.0" encoding="utf-8"?>
<p:tagLst xmlns:p="http://schemas.openxmlformats.org/presentationml/2006/main">
  <p:tag name="KSO_WM_BEAUTIFY_FLAG" val="#wm#"/>
  <p:tag name="KSO_WM_TEMPLATE_CATEGORY" val="custom"/>
  <p:tag name="KSO_WM_TEMPLATE_INDEX" val="20205081"/>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wm#"/>
  <p:tag name="KSO_WM_TEMPLATE_CATEGORY" val="custom"/>
  <p:tag name="KSO_WM_TEMPLATE_INDEX" val="20205081"/>
</p:tagLst>
</file>

<file path=ppt/tags/tag155.xml><?xml version="1.0" encoding="utf-8"?>
<p:tagLst xmlns:p="http://schemas.openxmlformats.org/presentationml/2006/main">
  <p:tag name="KSO_WPP_MARK_KEY" val="34a5c737-2527-451b-a6cc-313a70f4ce21"/>
  <p:tag name="COMMONDATA" val="eyJoZGlkIjoiMTk1ZjdmYzA4NGU5M2Q5YjlkMTljOTVhOTZhYTM2OGEifQ=="/>
  <p:tag name="commondata" val="eyJoZGlkIjoiYmY4N2MwZTRlYmM3OTllMmExYTkwY2Q4OTk5NDcwMGIifQ=="/>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p="http://schemas.openxmlformats.org/presentationml/2006/main">
  <p:tag name="KSO_WM_UNIT_PLACING_PICTURE_USER_VIEWPORT" val="{&quot;height&quot;:10168,&quot;width&quot;:18489}"/>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1459</Words>
  <Application>WPS 演示</Application>
  <PresentationFormat>宽屏</PresentationFormat>
  <Paragraphs>144</Paragraphs>
  <Slides>18</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18</vt:i4>
      </vt:variant>
    </vt:vector>
  </HeadingPairs>
  <TitlesOfParts>
    <vt:vector size="31" baseType="lpstr">
      <vt:lpstr>Arial</vt:lpstr>
      <vt:lpstr>宋体</vt:lpstr>
      <vt:lpstr>Wingdings</vt:lpstr>
      <vt:lpstr>Wingdings</vt:lpstr>
      <vt:lpstr>思源黑体 CN Normal</vt:lpstr>
      <vt:lpstr>Noto Sans S Chinese Black</vt:lpstr>
      <vt:lpstr>思源黑体 CN Medium</vt:lpstr>
      <vt:lpstr>思源黑体 CN Bold</vt:lpstr>
      <vt:lpstr>微软雅黑</vt:lpstr>
      <vt:lpstr>Arial Unicode MS</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C_Hokcheung</cp:lastModifiedBy>
  <cp:revision>1362</cp:revision>
  <dcterms:created xsi:type="dcterms:W3CDTF">2019-06-19T02:08:00Z</dcterms:created>
  <dcterms:modified xsi:type="dcterms:W3CDTF">2026-09-09T09:22:56Z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67F8E99CA25843CDBAFD0150A9FB820A</vt:lpwstr>
  </property>
</Properties>
</file>