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435" r:id="rId3"/>
    <p:sldId id="586" r:id="rId4"/>
    <p:sldId id="603" r:id="rId5"/>
    <p:sldId id="608" r:id="rId6"/>
    <p:sldId id="606" r:id="rId7"/>
    <p:sldId id="602" r:id="rId8"/>
    <p:sldId id="616" r:id="rId9"/>
    <p:sldId id="617" r:id="rId10"/>
    <p:sldId id="621" r:id="rId11"/>
    <p:sldId id="622" r:id="rId12"/>
    <p:sldId id="618" r:id="rId13"/>
    <p:sldId id="619" r:id="rId14"/>
    <p:sldId id="620" r:id="rId15"/>
    <p:sldId id="605" r:id="rId16"/>
    <p:sldId id="623" r:id="rId17"/>
    <p:sldId id="624" r:id="rId18"/>
    <p:sldId id="272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49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0.xml"/><Relationship Id="rId4" Type="http://schemas.openxmlformats.org/officeDocument/2006/relationships/image" Target="../media/image20.png"/><Relationship Id="rId3" Type="http://schemas.openxmlformats.org/officeDocument/2006/relationships/tags" Target="../tags/tag39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1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6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7.xml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image" Target="../media/image14.png"/><Relationship Id="rId1" Type="http://schemas.openxmlformats.org/officeDocument/2006/relationships/tags" Target="../tags/tag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4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7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8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方建伟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772160"/>
            <a:ext cx="1929130" cy="55232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925" y="772160"/>
            <a:ext cx="2971800" cy="40957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0244" name="TextBox 1"/>
          <p:cNvSpPr txBox="1"/>
          <p:nvPr>
            <p:custDataLst>
              <p:tags r:id="rId3"/>
            </p:custDataLst>
          </p:nvPr>
        </p:nvSpPr>
        <p:spPr>
          <a:xfrm>
            <a:off x="5690870" y="736600"/>
            <a:ext cx="2958465" cy="5169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、代码：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、校验：就是盘中出现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点，但是收盘后不是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点了，次日只要相应时间内开盘不是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点则卖出。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委托档位：个股可以考虑买卖三档。档位代表成交优先级。档位越高，成交概率大一些。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25800" y="102235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①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43680" y="287020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②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07535" y="3874770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Calibri" panose="020F0502020204030204" charset="0"/>
              </a:rPr>
              <a:t>③</a:t>
            </a:r>
            <a:endParaRPr lang="zh-CN" altLang="en-US" sz="2400" b="1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74910" y="5213985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005" y="772160"/>
            <a:ext cx="2981325" cy="51625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1" name="文本框 10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慧眼</a:t>
            </a:r>
            <a:r>
              <a:rPr lang="en-US" altLang="zh-CN" sz="2800" b="1">
                <a:solidFill>
                  <a:schemeClr val="bg1"/>
                </a:solidFill>
              </a:rPr>
              <a:t>K</a:t>
            </a:r>
            <a:r>
              <a:rPr lang="zh-CN" altLang="en-US" sz="2800" b="1">
                <a:solidFill>
                  <a:schemeClr val="bg1"/>
                </a:solidFill>
              </a:rPr>
              <a:t>线条件单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浮仓策略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135" y="757555"/>
            <a:ext cx="11301730" cy="56515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3728720" y="3086735"/>
            <a:ext cx="499745" cy="495300"/>
          </a:xfrm>
          <a:prstGeom prst="ellipse">
            <a:avLst/>
          </a:prstGeom>
          <a:solidFill>
            <a:srgbClr val="00B050">
              <a:alpha val="57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7340600" y="4526915"/>
            <a:ext cx="499745" cy="495300"/>
          </a:xfrm>
          <a:prstGeom prst="ellipse">
            <a:avLst/>
          </a:prstGeom>
          <a:solidFill>
            <a:srgbClr val="00B050">
              <a:alpha val="57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1410970" y="5913755"/>
            <a:ext cx="499745" cy="495300"/>
          </a:xfrm>
          <a:prstGeom prst="ellipse">
            <a:avLst/>
          </a:prstGeom>
          <a:solidFill>
            <a:srgbClr val="FF0000">
              <a:alpha val="48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699760" y="5636260"/>
            <a:ext cx="499745" cy="495300"/>
          </a:xfrm>
          <a:prstGeom prst="ellipse">
            <a:avLst/>
          </a:prstGeom>
          <a:solidFill>
            <a:srgbClr val="FF0000">
              <a:alpha val="48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8871585" y="5808345"/>
            <a:ext cx="499745" cy="495300"/>
          </a:xfrm>
          <a:prstGeom prst="ellipse">
            <a:avLst/>
          </a:prstGeom>
          <a:solidFill>
            <a:srgbClr val="FF0000">
              <a:alpha val="48000"/>
            </a:srgb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上箭头 10"/>
          <p:cNvSpPr/>
          <p:nvPr/>
        </p:nvSpPr>
        <p:spPr>
          <a:xfrm>
            <a:off x="1585595" y="3429000"/>
            <a:ext cx="323215" cy="2171700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上箭头 11"/>
          <p:cNvSpPr/>
          <p:nvPr/>
        </p:nvSpPr>
        <p:spPr>
          <a:xfrm>
            <a:off x="5788025" y="3086735"/>
            <a:ext cx="323215" cy="2171700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上箭头 12"/>
          <p:cNvSpPr/>
          <p:nvPr/>
        </p:nvSpPr>
        <p:spPr>
          <a:xfrm>
            <a:off x="8959850" y="2850515"/>
            <a:ext cx="323215" cy="2171700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选股思路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610" y="919480"/>
            <a:ext cx="12111355" cy="528256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" y="724535"/>
            <a:ext cx="3143250" cy="263842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82955"/>
            <a:ext cx="12192000" cy="52920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1"/>
          <p:cNvSpPr txBox="1"/>
          <p:nvPr>
            <p:custDataLst>
              <p:tags r:id="rId1"/>
            </p:custDataLst>
          </p:nvPr>
        </p:nvSpPr>
        <p:spPr>
          <a:xfrm>
            <a:off x="1484630" y="1758315"/>
            <a:ext cx="10123170" cy="230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如果没有一个交易规则，没有一个可视化的标准，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那么你怎么知道你的每一笔交易是对还是错呢？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是否：赚钱就是对的？亏钱就是错的？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62230"/>
            <a:ext cx="12192000" cy="69202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975"/>
            <a:ext cx="12192000" cy="69119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行情分析</a:t>
            </a:r>
            <a:endParaRPr lang="en-US" alt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大盘分析</a:t>
            </a:r>
            <a:endParaRPr 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策略选择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287020" y="736283"/>
            <a:ext cx="8497888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、牛熊线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）牛线下移，杀跌，空仓观望；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）熊线上移，上涨，敢于持股；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）牛上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熊下，震荡，由捕捞季节决定震荡方向。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TextBox 1"/>
          <p:cNvSpPr txBox="1"/>
          <p:nvPr>
            <p:custDataLst>
              <p:tags r:id="rId2"/>
            </p:custDataLst>
          </p:nvPr>
        </p:nvSpPr>
        <p:spPr>
          <a:xfrm>
            <a:off x="286703" y="2674620"/>
            <a:ext cx="82804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BS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B：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代表赚钱效应扩大，有相应主流板块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个股带动市场；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S：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代表对应的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点涨得好的主流板块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个股结束。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/>
          <p:nvPr>
            <p:custDataLst>
              <p:tags r:id="rId3"/>
            </p:custDataLst>
          </p:nvPr>
        </p:nvSpPr>
        <p:spPr>
          <a:xfrm>
            <a:off x="287020" y="4150995"/>
            <a:ext cx="5347970" cy="1547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、流动资金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）流动资金红有助力于市场延续上涨；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）流动资金绿则让市场拐头掉转向下；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"/>
          <p:cNvSpPr txBox="1"/>
          <p:nvPr>
            <p:custDataLst>
              <p:tags r:id="rId4"/>
            </p:custDataLst>
          </p:nvPr>
        </p:nvSpPr>
        <p:spPr>
          <a:xfrm>
            <a:off x="287020" y="5825490"/>
            <a:ext cx="755269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、横向统计：各数值的变化与位置，影响市场的整体位置。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/>
          <p:nvPr>
            <p:custDataLst>
              <p:tags r:id="rId5"/>
            </p:custDataLst>
          </p:nvPr>
        </p:nvSpPr>
        <p:spPr>
          <a:xfrm>
            <a:off x="6463665" y="4277995"/>
            <a:ext cx="5347970" cy="1547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、捕捞季节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）金叉则短线反弹上涨；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）死叉则短期技术调整；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大盘分析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什么环境下好赚钱？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01370"/>
            <a:ext cx="12192000" cy="55079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图示 4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80915" y="956945"/>
            <a:ext cx="7101840" cy="4944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TextBox 1"/>
          <p:cNvSpPr txBox="1"/>
          <p:nvPr>
            <p:custDataLst>
              <p:tags r:id="rId3"/>
            </p:custDataLst>
          </p:nvPr>
        </p:nvSpPr>
        <p:spPr>
          <a:xfrm>
            <a:off x="287020" y="890905"/>
            <a:ext cx="5209540" cy="5225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大盘分析的主要目的：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、了解市场的环境，清晰当下的赚钱概率是大还是小，以此来控制自己的仓位。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、清晰当下市场的节奏，选用什么样的策略相配？例如上涨行情是趋势为主，下跌行情是空仓为主，震荡行情是网格为主。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9</a:t>
            </a:r>
            <a:r>
              <a:rPr lang="en-US" altLang="zh-CN" sz="2800" b="1">
                <a:solidFill>
                  <a:schemeClr val="bg1"/>
                </a:solidFill>
              </a:rPr>
              <a:t>-1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59955" y="753110"/>
            <a:ext cx="4625340" cy="5532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zh-CN"/>
              <a:t>当下处于</a:t>
            </a:r>
            <a:r>
              <a:rPr lang="en-US" altLang="zh-CN"/>
              <a:t>S</a:t>
            </a:r>
            <a:r>
              <a:rPr lang="zh-CN" altLang="en-US"/>
              <a:t>点区域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、平均股价正式回到牛线之内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、捕捞季节死叉，短期技术整理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、流动资金翻绿，但翻红也不难</a:t>
            </a:r>
            <a:endParaRPr lang="zh-CN" altLang="en-US"/>
          </a:p>
          <a:p>
            <a:endParaRPr lang="zh-CN" altLang="en-US"/>
          </a:p>
          <a:p>
            <a:endParaRPr lang="zh-CN"/>
          </a:p>
          <a:p>
            <a:r>
              <a:rPr lang="zh-CN" b="1">
                <a:solidFill>
                  <a:srgbClr val="FF0000"/>
                </a:solidFill>
              </a:rPr>
              <a:t>观点：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lang="zh-CN" altLang="en-US" b="1">
                <a:solidFill>
                  <a:srgbClr val="FF0000"/>
                </a:solidFill>
              </a:rPr>
              <a:t>月的杀跌，正式结束了前面的行情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；</a:t>
            </a:r>
            <a:r>
              <a:rPr lang="en-US" altLang="zh-CN" b="1">
                <a:solidFill>
                  <a:srgbClr val="FF0000"/>
                </a:solidFill>
              </a:rPr>
              <a:t>8</a:t>
            </a:r>
            <a:r>
              <a:rPr lang="zh-CN" altLang="en-US" b="1">
                <a:solidFill>
                  <a:srgbClr val="FF0000"/>
                </a:solidFill>
              </a:rPr>
              <a:t>月上半月的反弹更多是针对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lang="zh-CN" altLang="en-US" b="1">
                <a:solidFill>
                  <a:srgbClr val="FF0000"/>
                </a:solidFill>
              </a:rPr>
              <a:t>月的非理性杀跌，</a:t>
            </a:r>
            <a:r>
              <a:rPr lang="en-US" altLang="zh-CN" b="1">
                <a:solidFill>
                  <a:srgbClr val="FF0000"/>
                </a:solidFill>
              </a:rPr>
              <a:t>8</a:t>
            </a:r>
            <a:r>
              <a:rPr lang="zh-CN" altLang="en-US" b="1">
                <a:solidFill>
                  <a:srgbClr val="FF0000"/>
                </a:solidFill>
              </a:rPr>
              <a:t>月下半月整体在一个区间震荡整理；整理到现在，市场已经回归正常。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结合流动资金可以随时翻红，那么下一轮金叉极有可能就是一个</a:t>
            </a:r>
            <a:r>
              <a:rPr lang="en-US" altLang="zh-CN" b="1">
                <a:solidFill>
                  <a:srgbClr val="FF0000"/>
                </a:solidFill>
              </a:rPr>
              <a:t>B+</a:t>
            </a:r>
            <a:r>
              <a:rPr lang="zh-CN" altLang="en-US" b="1">
                <a:solidFill>
                  <a:srgbClr val="FF0000"/>
                </a:solidFill>
              </a:rPr>
              <a:t>红的行情。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策略：选好个股，做好准备。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480" y="808355"/>
            <a:ext cx="6644640" cy="54768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2800" b="1">
                <a:solidFill>
                  <a:schemeClr val="bg1"/>
                </a:solidFill>
              </a:rPr>
              <a:t>B+</a:t>
            </a:r>
            <a:r>
              <a:rPr lang="zh-CN" altLang="en-US" sz="2800" b="1">
                <a:solidFill>
                  <a:schemeClr val="bg1"/>
                </a:solidFill>
              </a:rPr>
              <a:t>红</a:t>
            </a:r>
            <a:r>
              <a:rPr lang="zh-CN" sz="2800" b="1">
                <a:solidFill>
                  <a:schemeClr val="bg1"/>
                </a:solidFill>
              </a:rPr>
              <a:t>行情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287020" y="736600"/>
            <a:ext cx="1083246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、趋势策略为主：底仓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浮仓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）底仓：就是从个股突破开始，买入一直持有到破位为止，意在拿大波段。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注：并非拿就一定可以赚大，而是只有拿才有机会赚大。（让利润奔跑）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）浮仓：结果短期波动，做短差。对于个股上下震荡大的时候，可以增厚收益。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注：不要去盯买入与卖出的价格位置，你专注的是买入到卖出，而不是卖出到买入。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元买只鸡，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元卖出去；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元买回来了，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元又卖出去。请问赚多少钱？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11225"/>
            <a:ext cx="12192000" cy="53790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底仓策略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165" y="709930"/>
            <a:ext cx="9641205" cy="5601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底仓</a:t>
            </a:r>
            <a:r>
              <a:rPr lang="en-US" altLang="zh-CN" sz="2800" b="1">
                <a:solidFill>
                  <a:schemeClr val="bg1"/>
                </a:solidFill>
              </a:rPr>
              <a:t>=BS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1447165" y="4290060"/>
            <a:ext cx="100139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-2.49%</a:t>
            </a:r>
            <a:endParaRPr lang="en-US" altLang="zh-CN"/>
          </a:p>
        </p:txBody>
      </p:sp>
      <p:sp>
        <p:nvSpPr>
          <p:cNvPr id="4" name="圆角矩形标注 3"/>
          <p:cNvSpPr/>
          <p:nvPr/>
        </p:nvSpPr>
        <p:spPr>
          <a:xfrm>
            <a:off x="1877060" y="5752465"/>
            <a:ext cx="1007745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-3.71%</a:t>
            </a:r>
            <a:endParaRPr lang="en-US" altLang="zh-CN"/>
          </a:p>
        </p:txBody>
      </p:sp>
      <p:sp>
        <p:nvSpPr>
          <p:cNvPr id="6" name="圆角矩形标注 5"/>
          <p:cNvSpPr/>
          <p:nvPr/>
        </p:nvSpPr>
        <p:spPr>
          <a:xfrm>
            <a:off x="2767330" y="4208780"/>
            <a:ext cx="95313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-0.63%</a:t>
            </a:r>
            <a:endParaRPr lang="en-US" altLang="zh-CN"/>
          </a:p>
        </p:txBody>
      </p:sp>
      <p:sp>
        <p:nvSpPr>
          <p:cNvPr id="7" name="圆角矩形标注 6"/>
          <p:cNvSpPr/>
          <p:nvPr/>
        </p:nvSpPr>
        <p:spPr>
          <a:xfrm>
            <a:off x="3185160" y="5752465"/>
            <a:ext cx="989330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-2.96%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4438650" y="4408170"/>
            <a:ext cx="998220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5.68%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6096000" y="2700655"/>
            <a:ext cx="1298575" cy="626745"/>
          </a:xfrm>
          <a:prstGeom prst="wedgeRoundRectCallout">
            <a:avLst>
              <a:gd name="adj1" fmla="val 67457"/>
              <a:gd name="adj2" fmla="val 924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248.3%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8470900" y="1020445"/>
            <a:ext cx="1035685" cy="390525"/>
          </a:xfrm>
          <a:prstGeom prst="wedgeRoundRectCallout">
            <a:avLst>
              <a:gd name="adj1" fmla="val 59574"/>
              <a:gd name="adj2" fmla="val 10430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6.32%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7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WPS 演示</Application>
  <PresentationFormat>宽屏</PresentationFormat>
  <Paragraphs>115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Calibri</vt:lpstr>
      <vt:lpstr>Arial Unicode MS</vt:lpstr>
      <vt:lpstr>优设标题黑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WPS_1225880857</cp:lastModifiedBy>
  <cp:revision>757</cp:revision>
  <dcterms:created xsi:type="dcterms:W3CDTF">2019-06-19T02:08:00Z</dcterms:created>
  <dcterms:modified xsi:type="dcterms:W3CDTF">2026-09-01T07:27:18Z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59BC3DF784374FFE9248BDD012039189_13</vt:lpwstr>
  </property>
</Properties>
</file>