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17"/>
  </p:notesMasterIdLst>
  <p:handoutMasterIdLst>
    <p:handoutMasterId r:id="rId18"/>
  </p:handoutMasterIdLst>
  <p:sldIdLst>
    <p:sldId id="263" r:id="rId4"/>
    <p:sldId id="271" r:id="rId5"/>
    <p:sldId id="333" r:id="rId6"/>
    <p:sldId id="368" r:id="rId7"/>
    <p:sldId id="378" r:id="rId8"/>
    <p:sldId id="380" r:id="rId9"/>
    <p:sldId id="379" r:id="rId10"/>
    <p:sldId id="381" r:id="rId11"/>
    <p:sldId id="383" r:id="rId12"/>
    <p:sldId id="384" r:id="rId13"/>
    <p:sldId id="386" r:id="rId14"/>
    <p:sldId id="385" r:id="rId15"/>
    <p:sldId id="270" r:id="rId16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5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6CD"/>
    <a:srgbClr val="FFFDF5"/>
    <a:srgbClr val="FFDFDF"/>
    <a:srgbClr val="D16664"/>
    <a:srgbClr val="FFFC91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98" y="90"/>
      </p:cViewPr>
      <p:guideLst>
        <p:guide orient="horz" pos="2160"/>
        <p:guide pos="375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3" Type="http://schemas.openxmlformats.org/officeDocument/2006/relationships/tags" Target="tags/tag144.xml"/><Relationship Id="rId22" Type="http://schemas.openxmlformats.org/officeDocument/2006/relationships/commentAuthors" Target="commentAuthors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handoutMaster" Target="handoutMasters/handoutMaster1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3.xml"/><Relationship Id="rId5" Type="http://schemas.openxmlformats.org/officeDocument/2006/relationships/tags" Target="../tags/tag52.xml"/><Relationship Id="rId4" Type="http://schemas.openxmlformats.org/officeDocument/2006/relationships/tags" Target="../tags/tag51.xml"/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3" Type="http://schemas.openxmlformats.org/officeDocument/2006/relationships/tags" Target="../tags/tag55.xml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72.xml"/><Relationship Id="rId8" Type="http://schemas.openxmlformats.org/officeDocument/2006/relationships/tags" Target="../tags/tag71.xml"/><Relationship Id="rId7" Type="http://schemas.openxmlformats.org/officeDocument/2006/relationships/tags" Target="../tags/tag70.x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4" Type="http://schemas.openxmlformats.org/officeDocument/2006/relationships/tags" Target="../tags/tag67.xml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79.xml"/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99.xml"/><Relationship Id="rId5" Type="http://schemas.openxmlformats.org/officeDocument/2006/relationships/tags" Target="../tags/tag98.xml"/><Relationship Id="rId4" Type="http://schemas.openxmlformats.org/officeDocument/2006/relationships/tags" Target="../tags/tag97.xml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7.xml"/><Relationship Id="rId4" Type="http://schemas.openxmlformats.org/officeDocument/2006/relationships/image" Target="../media/image2.png"/><Relationship Id="rId3" Type="http://schemas.openxmlformats.org/officeDocument/2006/relationships/tags" Target="../tags/tag6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5.xml"/><Relationship Id="rId8" Type="http://schemas.openxmlformats.org/officeDocument/2006/relationships/tags" Target="../tags/tag14.xml"/><Relationship Id="rId7" Type="http://schemas.openxmlformats.org/officeDocument/2006/relationships/tags" Target="../tags/tag13.xml"/><Relationship Id="rId6" Type="http://schemas.openxmlformats.org/officeDocument/2006/relationships/tags" Target="../tags/tag12.xml"/><Relationship Id="rId5" Type="http://schemas.openxmlformats.org/officeDocument/2006/relationships/tags" Target="../tags/tag11.xml"/><Relationship Id="rId4" Type="http://schemas.openxmlformats.org/officeDocument/2006/relationships/tags" Target="../tags/tag10.xml"/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8" name="图片 7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 userDrawn="1"/>
        </p:nvSpPr>
        <p:spPr>
          <a:xfrm>
            <a:off x="530860" y="6391275"/>
            <a:ext cx="111302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资深投顾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：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方建伟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投顾执业编</a:t>
            </a:r>
            <a:r>
              <a:rPr 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</a:rPr>
              <a:t>A1120613090012 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丨</a:t>
            </a:r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</a:t>
            </a: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基金从业编号：</a:t>
            </a:r>
            <a:r>
              <a:rPr lang="en-US" altLang="zh-CN" sz="1200" b="0" i="0" dirty="0">
                <a:solidFill>
                  <a:schemeClr val="bg1">
                    <a:lumMod val="50000"/>
                  </a:schemeClr>
                </a:solidFill>
                <a:effectLst/>
                <a:latin typeface="思源黑体 CN Normal" panose="020B0400000000000000" charset="-122"/>
                <a:ea typeface="思源黑体 CN Normal" panose="020B0400000000000000" charset="-122"/>
              </a:rPr>
              <a:t>A2025062200022x</a:t>
            </a:r>
            <a:endParaRPr lang="en-US" altLang="zh-CN" sz="1200" b="0" i="0" dirty="0">
              <a:solidFill>
                <a:schemeClr val="bg1">
                  <a:lumMod val="50000"/>
                </a:schemeClr>
              </a:solidFill>
              <a:effectLst/>
              <a:latin typeface="思源黑体 CN Normal" panose="020B0400000000000000" charset="-122"/>
              <a:ea typeface="思源黑体 CN Normal" panose="020B0400000000000000" charset="-122"/>
            </a:endParaRPr>
          </a:p>
          <a:p>
            <a:pPr algn="ctr">
              <a:buClrTx/>
              <a:buSzTx/>
              <a:buFontTx/>
            </a:pPr>
            <a:r>
              <a:rPr lang="zh-CN" altLang="en-US" sz="1200" dirty="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风险提示:观点基于软件数据和理论模型分析，仅供参考，不构成买卖建议，股市有风险，投资需谨慎。</a:t>
            </a:r>
            <a:endParaRPr lang="zh-CN" altLang="en-US" sz="1200" dirty="0">
              <a:solidFill>
                <a:schemeClr val="bg1">
                  <a:lumMod val="5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4" name="图片 3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43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105.xml"/><Relationship Id="rId17" Type="http://schemas.openxmlformats.org/officeDocument/2006/relationships/image" Target="../media/image6.png"/><Relationship Id="rId16" Type="http://schemas.openxmlformats.org/officeDocument/2006/relationships/tags" Target="../tags/tag104.xml"/><Relationship Id="rId15" Type="http://schemas.openxmlformats.org/officeDocument/2006/relationships/tags" Target="../tags/tag103.xml"/><Relationship Id="rId14" Type="http://schemas.openxmlformats.org/officeDocument/2006/relationships/tags" Target="../tags/tag102.xml"/><Relationship Id="rId13" Type="http://schemas.openxmlformats.org/officeDocument/2006/relationships/tags" Target="../tags/tag101.xml"/><Relationship Id="rId12" Type="http://schemas.openxmlformats.org/officeDocument/2006/relationships/tags" Target="../tags/tag10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111.xml"/><Relationship Id="rId5" Type="http://schemas.openxmlformats.org/officeDocument/2006/relationships/tags" Target="../tags/tag110.xml"/><Relationship Id="rId4" Type="http://schemas.openxmlformats.org/officeDocument/2006/relationships/tags" Target="../tags/tag109.xml"/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8.xml"/><Relationship Id="rId2" Type="http://schemas.openxmlformats.org/officeDocument/2006/relationships/image" Target="../media/image18.png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9.xml"/><Relationship Id="rId2" Type="http://schemas.openxmlformats.org/officeDocument/2006/relationships/image" Target="../media/image19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image" Target="../media/image3.png"/><Relationship Id="rId3" Type="http://schemas.openxmlformats.org/officeDocument/2006/relationships/tags" Target="../tags/tag141.xml"/><Relationship Id="rId2" Type="http://schemas.openxmlformats.org/officeDocument/2006/relationships/image" Target="../media/image1.png"/><Relationship Id="rId1" Type="http://schemas.openxmlformats.org/officeDocument/2006/relationships/tags" Target="../tags/tag140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tags" Target="../tags/tag119.xml"/><Relationship Id="rId7" Type="http://schemas.openxmlformats.org/officeDocument/2006/relationships/tags" Target="../tags/tag118.xml"/><Relationship Id="rId6" Type="http://schemas.openxmlformats.org/officeDocument/2006/relationships/tags" Target="../tags/tag117.xml"/><Relationship Id="rId5" Type="http://schemas.openxmlformats.org/officeDocument/2006/relationships/tags" Target="../tags/tag116.xml"/><Relationship Id="rId4" Type="http://schemas.openxmlformats.org/officeDocument/2006/relationships/tags" Target="../tags/tag115.xml"/><Relationship Id="rId3" Type="http://schemas.openxmlformats.org/officeDocument/2006/relationships/tags" Target="../tags/tag114.xml"/><Relationship Id="rId2" Type="http://schemas.openxmlformats.org/officeDocument/2006/relationships/tags" Target="../tags/tag113.xml"/><Relationship Id="rId19" Type="http://schemas.openxmlformats.org/officeDocument/2006/relationships/slideLayout" Target="../slideLayouts/slideLayout3.xml"/><Relationship Id="rId18" Type="http://schemas.openxmlformats.org/officeDocument/2006/relationships/tags" Target="../tags/tag128.xml"/><Relationship Id="rId17" Type="http://schemas.openxmlformats.org/officeDocument/2006/relationships/tags" Target="../tags/tag127.xml"/><Relationship Id="rId16" Type="http://schemas.openxmlformats.org/officeDocument/2006/relationships/tags" Target="../tags/tag126.xml"/><Relationship Id="rId15" Type="http://schemas.openxmlformats.org/officeDocument/2006/relationships/tags" Target="../tags/tag125.xml"/><Relationship Id="rId14" Type="http://schemas.openxmlformats.org/officeDocument/2006/relationships/tags" Target="../tags/tag124.xml"/><Relationship Id="rId13" Type="http://schemas.openxmlformats.org/officeDocument/2006/relationships/image" Target="../media/image7.png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tags" Target="../tags/tag112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0.xml"/><Relationship Id="rId2" Type="http://schemas.openxmlformats.org/officeDocument/2006/relationships/image" Target="../media/image8.png"/><Relationship Id="rId1" Type="http://schemas.openxmlformats.org/officeDocument/2006/relationships/tags" Target="../tags/tag1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3.xml"/><Relationship Id="rId2" Type="http://schemas.openxmlformats.org/officeDocument/2006/relationships/image" Target="../media/image11.png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4.xml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5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136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1"/>
            </p:custDataLst>
          </p:nvPr>
        </p:nvSpPr>
        <p:spPr>
          <a:xfrm>
            <a:off x="1529715" y="125285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2"/>
            </p:custDataLst>
          </p:nvPr>
        </p:nvSpPr>
        <p:spPr>
          <a:xfrm>
            <a:off x="1529080" y="117157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50808" y="4386580"/>
            <a:ext cx="6890385" cy="774065"/>
            <a:chOff x="3942" y="6908"/>
            <a:chExt cx="9742" cy="1219"/>
          </a:xfrm>
        </p:grpSpPr>
        <p:grpSp>
          <p:nvGrpSpPr>
            <p:cNvPr id="6" name="组合 5"/>
            <p:cNvGrpSpPr/>
            <p:nvPr/>
          </p:nvGrpSpPr>
          <p:grpSpPr>
            <a:xfrm>
              <a:off x="3942" y="6908"/>
              <a:ext cx="9742" cy="1219"/>
              <a:chOff x="3088" y="8669"/>
              <a:chExt cx="12606" cy="1450"/>
            </a:xfrm>
          </p:grpSpPr>
          <p:sp>
            <p:nvSpPr>
              <p:cNvPr id="10" name="六边形 9"/>
              <p:cNvSpPr/>
              <p:nvPr>
                <p:custDataLst>
                  <p:tags r:id="rId3"/>
                </p:custDataLst>
              </p:nvPr>
            </p:nvSpPr>
            <p:spPr>
              <a:xfrm>
                <a:off x="3088" y="8669"/>
                <a:ext cx="12606" cy="1449"/>
              </a:xfrm>
              <a:prstGeom prst="hexagon">
                <a:avLst>
                  <a:gd name="adj" fmla="val 41063"/>
                  <a:gd name="vf" fmla="val 115470"/>
                </a:avLst>
              </a:prstGeom>
              <a:solidFill>
                <a:srgbClr val="FFEECB">
                  <a:alpha val="20000"/>
                </a:srgbClr>
              </a:solidFill>
              <a:ln>
                <a:noFill/>
              </a:ln>
              <a:effectLst>
                <a:outerShdw dist="25400" dir="5400000" algn="t" rotWithShape="0">
                  <a:srgbClr val="BB0006">
                    <a:alpha val="10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en-US" altLang="zh-CN">
                  <a:sym typeface="+mn-ea"/>
                </a:endParaRPr>
              </a:p>
            </p:txBody>
          </p:sp>
          <p:sp>
            <p:nvSpPr>
              <p:cNvPr id="12" name="六边形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3324" y="8669"/>
                <a:ext cx="12135" cy="1450"/>
              </a:xfrm>
              <a:prstGeom prst="hexagon">
                <a:avLst>
                  <a:gd name="adj" fmla="val 41063"/>
                  <a:gd name="vf" fmla="val 115470"/>
                </a:avLst>
              </a:prstGeom>
              <a:gradFill>
                <a:gsLst>
                  <a:gs pos="0">
                    <a:srgbClr val="FFD5A6"/>
                  </a:gs>
                  <a:gs pos="54000">
                    <a:srgbClr val="FFEECB"/>
                  </a:gs>
                  <a:gs pos="100000">
                    <a:srgbClr val="FFD5A6"/>
                  </a:gs>
                </a:gsLst>
                <a:lin ang="0" scaled="0"/>
              </a:gradFill>
              <a:ln>
                <a:noFill/>
              </a:ln>
              <a:effectLst>
                <a:innerShdw blurRad="38100" dist="25400" dir="2700000">
                  <a:srgbClr val="A20007">
                    <a:alpha val="7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/>
                  <a:t>.</a:t>
                </a:r>
                <a:endParaRPr lang="en-US" altLang="zh-CN"/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5"/>
              </p:custDataLst>
            </p:nvPr>
          </p:nvSpPr>
          <p:spPr>
            <a:xfrm>
              <a:off x="4729" y="7155"/>
              <a:ext cx="81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每周日至周四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19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30-20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15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火爆开讲</a:t>
              </a:r>
              <a:endParaRPr lang="zh-CN" altLang="en-US" sz="2400">
                <a:solidFill>
                  <a:srgbClr val="EB0B16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6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人性的考验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2332990" y="2361565"/>
            <a:ext cx="76530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4400" b="1">
                <a:solidFill>
                  <a:srgbClr val="FF0000"/>
                </a:solidFill>
              </a:rPr>
              <a:t>真正拉开个人投资者差距的，</a:t>
            </a:r>
            <a:endParaRPr lang="zh-CN" sz="4400" b="1">
              <a:solidFill>
                <a:srgbClr val="FF0000"/>
              </a:solidFill>
            </a:endParaRPr>
          </a:p>
          <a:p>
            <a:r>
              <a:rPr lang="zh-CN" sz="4400" b="1">
                <a:solidFill>
                  <a:srgbClr val="FF0000"/>
                </a:solidFill>
              </a:rPr>
              <a:t>不是方法，而是执行力。</a:t>
            </a:r>
            <a:endParaRPr lang="zh-CN" sz="44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我司所有工作人员均不允许推荐股票、不允许承诺收益、不允许代客理财、不允许合作分成、不允许私下收款，如您发现有任何违规行为，请立即拨打400-</a:t>
            </a:r>
            <a:r>
              <a: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9088-988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1200" y="1520190"/>
            <a:ext cx="7131050" cy="20853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sz="72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简单策略</a:t>
            </a:r>
            <a:endParaRPr lang="zh-CN" sz="72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>
              <a:lnSpc>
                <a:spcPct val="90000"/>
              </a:lnSpc>
            </a:pPr>
            <a:r>
              <a:rPr lang="zh-CN" sz="72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一级执行</a:t>
            </a:r>
            <a:endParaRPr lang="zh-CN" sz="72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603240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609590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5565140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746240" y="3976370"/>
            <a:ext cx="878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方建伟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603240" y="4485648"/>
            <a:ext cx="4471035" cy="374408"/>
            <a:chOff x="7093" y="6616"/>
            <a:chExt cx="7859" cy="656"/>
          </a:xfrm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7105" y="6626"/>
              <a:ext cx="3069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7262" y="6627"/>
              <a:ext cx="3270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投顾执业编号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7"/>
              </p:custDataLst>
            </p:nvPr>
          </p:nvSpPr>
          <p:spPr>
            <a:xfrm>
              <a:off x="10531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sym typeface="+mn-ea"/>
                </a:rPr>
                <a:t>:A1120613090012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7881620" y="3982720"/>
            <a:ext cx="2800349" cy="381327"/>
            <a:chOff x="10918" y="5734"/>
            <a:chExt cx="4072" cy="668"/>
          </a:xfrm>
        </p:grpSpPr>
        <p:sp>
          <p:nvSpPr>
            <p:cNvPr id="27" name="矩形 26"/>
            <p:cNvSpPr/>
            <p:nvPr>
              <p:custDataLst>
                <p:tags r:id="rId8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0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1"/>
              </p:custDataLst>
            </p:nvPr>
          </p:nvSpPr>
          <p:spPr>
            <a:xfrm>
              <a:off x="12700" y="5745"/>
              <a:ext cx="2290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 smtClean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2026.09.13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pic>
        <p:nvPicPr>
          <p:cNvPr id="4" name="图片 3" descr="画板 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605280" y="471805"/>
            <a:ext cx="3185160" cy="501904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5603240" y="4975233"/>
            <a:ext cx="4471035" cy="374408"/>
            <a:chOff x="7093" y="6616"/>
            <a:chExt cx="7859" cy="656"/>
          </a:xfrm>
        </p:grpSpPr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>
              <a:off x="7105" y="6626"/>
              <a:ext cx="3068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16"/>
              </p:custDataLst>
            </p:nvPr>
          </p:nvSpPr>
          <p:spPr>
            <a:xfrm>
              <a:off x="7262" y="6627"/>
              <a:ext cx="326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7"/>
              </p:custDataLst>
            </p:nvPr>
          </p:nvSpPr>
          <p:spPr>
            <a:xfrm>
              <a:off x="10531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sym typeface="+mn-ea"/>
                </a:rPr>
                <a:t>:</a:t>
              </a:r>
              <a:r>
                <a:rPr lang="en-US" altLang="zh-CN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sym typeface="+mn-ea"/>
                </a:rPr>
                <a:t>A2025062200022x</a:t>
              </a:r>
              <a:endParaRPr lang="en-US" altLang="zh-CN">
                <a:solidFill>
                  <a:schemeClr val="bg1"/>
                </a:solidFill>
                <a:latin typeface="思源黑体 CN Regular" panose="020B0500000000000000" charset="-122"/>
                <a:ea typeface="思源黑体 CN Regular" panose="020B0500000000000000" charset="-122"/>
                <a:sym typeface="+mn-ea"/>
              </a:endParaRPr>
            </a:p>
          </p:txBody>
        </p:sp>
      </p:grpSp>
    </p:spTree>
    <p:custDataLst>
      <p:tags r:id="rId18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48309" y="0"/>
            <a:ext cx="663475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一、大盘分析（</a:t>
            </a:r>
            <a:r>
              <a:rPr lang="en-US" alt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13</a:t>
            </a: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日）</a:t>
            </a:r>
            <a:endParaRPr lang="en-US" alt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6701155" y="939165"/>
            <a:ext cx="4777105" cy="53892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sz="2400" b="1">
                <a:solidFill>
                  <a:schemeClr val="tx1"/>
                </a:solidFill>
              </a:rPr>
              <a:t>1</a:t>
            </a:r>
            <a:r>
              <a:rPr lang="zh-CN" altLang="en-US" sz="2400" b="1">
                <a:solidFill>
                  <a:schemeClr val="tx1"/>
                </a:solidFill>
              </a:rPr>
              <a:t>、牛线下移，市场下探；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en-US" altLang="zh-CN" sz="2400" b="1">
                <a:solidFill>
                  <a:schemeClr val="tx1"/>
                </a:solidFill>
              </a:rPr>
              <a:t>2</a:t>
            </a:r>
            <a:r>
              <a:rPr lang="zh-CN" altLang="en-US" sz="2400" b="1">
                <a:solidFill>
                  <a:schemeClr val="tx1"/>
                </a:solidFill>
              </a:rPr>
              <a:t>、最低跌到近熊线附近，反弹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en-US" altLang="zh-CN" sz="2400" b="1">
                <a:solidFill>
                  <a:schemeClr val="tx1"/>
                </a:solidFill>
              </a:rPr>
              <a:t>3</a:t>
            </a:r>
            <a:r>
              <a:rPr lang="zh-CN" altLang="en-US" sz="2400" b="1">
                <a:solidFill>
                  <a:schemeClr val="tx1"/>
                </a:solidFill>
              </a:rPr>
              <a:t>、捕捞季节死叉</a:t>
            </a:r>
            <a:endParaRPr lang="zh-CN" altLang="en-US" sz="2400" b="1">
              <a:solidFill>
                <a:schemeClr val="tx1"/>
              </a:solidFill>
            </a:endParaRPr>
          </a:p>
          <a:p>
            <a:r>
              <a:rPr lang="en-US" altLang="zh-CN" sz="2400" b="1">
                <a:solidFill>
                  <a:schemeClr val="tx1"/>
                </a:solidFill>
              </a:rPr>
              <a:t>4</a:t>
            </a:r>
            <a:r>
              <a:rPr lang="zh-CN" altLang="en-US" sz="2400" b="1">
                <a:solidFill>
                  <a:schemeClr val="tx1"/>
                </a:solidFill>
              </a:rPr>
              <a:t>、流动资金仍然是翻绿的</a:t>
            </a:r>
            <a:endParaRPr lang="zh-CN" altLang="en-US" sz="2400" b="1">
              <a:solidFill>
                <a:schemeClr val="tx1"/>
              </a:solidFill>
            </a:endParaRPr>
          </a:p>
          <a:p>
            <a:endParaRPr lang="zh-CN" altLang="en-US" sz="2400" b="1">
              <a:solidFill>
                <a:schemeClr val="tx1"/>
              </a:solidFill>
            </a:endParaRPr>
          </a:p>
          <a:p>
            <a:r>
              <a:rPr lang="zh-CN" altLang="en-US" sz="2400" b="1">
                <a:solidFill>
                  <a:schemeClr val="tx1"/>
                </a:solidFill>
              </a:rPr>
              <a:t>总论：从软件信号来看，市场向熊线寻求支撑，接下来在这里或有反复，技术上仍然是等待捕捞季节金叉</a:t>
            </a:r>
            <a:r>
              <a:rPr lang="en-US" altLang="zh-CN" sz="2400" b="1">
                <a:solidFill>
                  <a:schemeClr val="tx1"/>
                </a:solidFill>
              </a:rPr>
              <a:t>+</a:t>
            </a:r>
            <a:r>
              <a:rPr lang="zh-CN" altLang="en-US" sz="2400" b="1">
                <a:solidFill>
                  <a:schemeClr val="tx1"/>
                </a:solidFill>
              </a:rPr>
              <a:t>红的到来。</a:t>
            </a:r>
            <a:endParaRPr lang="zh-CN" altLang="en-US" sz="2400" b="1">
              <a:solidFill>
                <a:schemeClr val="tx1"/>
              </a:solidFill>
            </a:endParaRPr>
          </a:p>
          <a:p>
            <a:endParaRPr lang="zh-CN" altLang="en-US" sz="2400" b="1">
              <a:solidFill>
                <a:schemeClr val="tx1"/>
              </a:solidFill>
            </a:endParaRPr>
          </a:p>
          <a:p>
            <a:r>
              <a:rPr lang="zh-CN" altLang="en-US" sz="2400" b="1">
                <a:solidFill>
                  <a:schemeClr val="tx1"/>
                </a:solidFill>
              </a:rPr>
              <a:t>策略：暂时多看少动，等待金叉</a:t>
            </a:r>
            <a:r>
              <a:rPr lang="en-US" altLang="zh-CN" sz="2400" b="1">
                <a:solidFill>
                  <a:schemeClr val="tx1"/>
                </a:solidFill>
              </a:rPr>
              <a:t>+</a:t>
            </a:r>
            <a:r>
              <a:rPr lang="zh-CN" altLang="en-US" sz="2400" b="1">
                <a:solidFill>
                  <a:schemeClr val="tx1"/>
                </a:solidFill>
              </a:rPr>
              <a:t>红的信号出现。届时利用</a:t>
            </a:r>
            <a:r>
              <a:rPr lang="en-US" altLang="zh-CN" sz="2400" b="1">
                <a:solidFill>
                  <a:schemeClr val="tx1"/>
                </a:solidFill>
              </a:rPr>
              <a:t>555</a:t>
            </a:r>
            <a:r>
              <a:rPr lang="zh-CN" altLang="en-US" sz="2400" b="1">
                <a:solidFill>
                  <a:schemeClr val="tx1"/>
                </a:solidFill>
              </a:rPr>
              <a:t>原则定市场的热点主题。</a:t>
            </a:r>
            <a:endParaRPr lang="zh-CN" altLang="en-US" sz="2400" b="1">
              <a:solidFill>
                <a:schemeClr val="tx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" y="838200"/>
            <a:ext cx="6070600" cy="549021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当机会来时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429895" y="2184400"/>
            <a:ext cx="920813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浮仓：以做短线的高抛低吸为主。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 </a:t>
            </a:r>
            <a:r>
              <a:rPr lang="en-US" altLang="zh-CN" sz="2400" b="1">
                <a:solidFill>
                  <a:srgbClr val="FF0000"/>
                </a:solidFill>
              </a:rPr>
              <a:t>       </a:t>
            </a:r>
            <a:r>
              <a:rPr lang="zh-CN" altLang="en-US" sz="2400" b="1">
                <a:solidFill>
                  <a:srgbClr val="FF0000"/>
                </a:solidFill>
              </a:rPr>
              <a:t>实际操作：回踩智能辅助线或金叉买入，死叉或顶背离卖出。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29895" y="962660"/>
            <a:ext cx="86334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底仓：买入之后，持股到破位为止。</a:t>
            </a:r>
            <a:endParaRPr lang="zh-CN" altLang="en-US" sz="2400" b="1">
              <a:solidFill>
                <a:srgbClr val="FF0000"/>
              </a:solidFill>
            </a:endParaRPr>
          </a:p>
          <a:p>
            <a:r>
              <a:rPr lang="en-US" altLang="zh-CN" sz="2400" b="1">
                <a:solidFill>
                  <a:srgbClr val="FF0000"/>
                </a:solidFill>
              </a:rPr>
              <a:t>         </a:t>
            </a:r>
            <a:r>
              <a:rPr lang="zh-CN" altLang="en-US" sz="2400" b="1">
                <a:solidFill>
                  <a:srgbClr val="FF0000"/>
                </a:solidFill>
              </a:rPr>
              <a:t>实际操作：按慧眼</a:t>
            </a:r>
            <a:r>
              <a:rPr lang="en-US" altLang="zh-CN" sz="2400" b="1">
                <a:solidFill>
                  <a:srgbClr val="FF0000"/>
                </a:solidFill>
              </a:rPr>
              <a:t>K</a:t>
            </a:r>
            <a:r>
              <a:rPr lang="zh-CN" altLang="en-US" sz="2400" b="1">
                <a:solidFill>
                  <a:srgbClr val="FF0000"/>
                </a:solidFill>
              </a:rPr>
              <a:t>线的</a:t>
            </a:r>
            <a:r>
              <a:rPr lang="en-US" altLang="zh-CN" sz="2400" b="1">
                <a:solidFill>
                  <a:srgbClr val="FF0000"/>
                </a:solidFill>
              </a:rPr>
              <a:t>BS</a:t>
            </a:r>
            <a:r>
              <a:rPr lang="zh-CN" altLang="en-US" sz="2400" b="1">
                <a:solidFill>
                  <a:srgbClr val="FF0000"/>
                </a:solidFill>
              </a:rPr>
              <a:t>点进行买卖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底仓</a:t>
            </a:r>
            <a:r>
              <a:rPr lang="en-US" alt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=BS</a:t>
            </a:r>
            <a:endParaRPr lang="en-US" alt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165" y="768350"/>
            <a:ext cx="9641205" cy="5601335"/>
          </a:xfrm>
          <a:prstGeom prst="rect">
            <a:avLst/>
          </a:prstGeom>
        </p:spPr>
      </p:pic>
      <p:sp>
        <p:nvSpPr>
          <p:cNvPr id="7" name="圆角矩形标注 6"/>
          <p:cNvSpPr/>
          <p:nvPr/>
        </p:nvSpPr>
        <p:spPr>
          <a:xfrm>
            <a:off x="1447165" y="4290060"/>
            <a:ext cx="1001395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-2.49%</a:t>
            </a:r>
            <a:endParaRPr lang="en-US" altLang="zh-CN"/>
          </a:p>
        </p:txBody>
      </p:sp>
      <p:sp>
        <p:nvSpPr>
          <p:cNvPr id="8" name="圆角矩形标注 7"/>
          <p:cNvSpPr/>
          <p:nvPr/>
        </p:nvSpPr>
        <p:spPr>
          <a:xfrm>
            <a:off x="1877060" y="5752465"/>
            <a:ext cx="1007745" cy="390525"/>
          </a:xfrm>
          <a:prstGeom prst="wedgeRoundRectCallout">
            <a:avLst>
              <a:gd name="adj1" fmla="val 18313"/>
              <a:gd name="adj2" fmla="val -95691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-3.71%</a:t>
            </a:r>
            <a:endParaRPr lang="en-US" altLang="zh-CN"/>
          </a:p>
        </p:txBody>
      </p:sp>
      <p:sp>
        <p:nvSpPr>
          <p:cNvPr id="9" name="圆角矩形标注 8"/>
          <p:cNvSpPr/>
          <p:nvPr/>
        </p:nvSpPr>
        <p:spPr>
          <a:xfrm>
            <a:off x="2767330" y="4208780"/>
            <a:ext cx="953135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-0.63%</a:t>
            </a:r>
            <a:endParaRPr lang="en-US" altLang="zh-CN"/>
          </a:p>
        </p:txBody>
      </p:sp>
      <p:sp>
        <p:nvSpPr>
          <p:cNvPr id="10" name="圆角矩形标注 9"/>
          <p:cNvSpPr/>
          <p:nvPr/>
        </p:nvSpPr>
        <p:spPr>
          <a:xfrm>
            <a:off x="3185160" y="5752465"/>
            <a:ext cx="989330" cy="390525"/>
          </a:xfrm>
          <a:prstGeom prst="wedgeRoundRectCallout">
            <a:avLst>
              <a:gd name="adj1" fmla="val 18313"/>
              <a:gd name="adj2" fmla="val -95691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-2.96%</a:t>
            </a:r>
            <a:endParaRPr lang="en-US" altLang="zh-CN"/>
          </a:p>
        </p:txBody>
      </p:sp>
      <p:sp>
        <p:nvSpPr>
          <p:cNvPr id="11" name="圆角矩形标注 10"/>
          <p:cNvSpPr/>
          <p:nvPr/>
        </p:nvSpPr>
        <p:spPr>
          <a:xfrm>
            <a:off x="4438650" y="4408170"/>
            <a:ext cx="998220" cy="390525"/>
          </a:xfrm>
          <a:prstGeom prst="wedgeRoundRectCallout">
            <a:avLst>
              <a:gd name="adj1" fmla="val -6686"/>
              <a:gd name="adj2" fmla="val 8804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5.68%</a:t>
            </a:r>
            <a:endParaRPr lang="en-US" altLang="zh-CN"/>
          </a:p>
        </p:txBody>
      </p:sp>
      <p:sp>
        <p:nvSpPr>
          <p:cNvPr id="12" name="圆角矩形标注 11"/>
          <p:cNvSpPr/>
          <p:nvPr/>
        </p:nvSpPr>
        <p:spPr>
          <a:xfrm>
            <a:off x="6096000" y="2700655"/>
            <a:ext cx="1298575" cy="626745"/>
          </a:xfrm>
          <a:prstGeom prst="wedgeRoundRectCallout">
            <a:avLst>
              <a:gd name="adj1" fmla="val 67457"/>
              <a:gd name="adj2" fmla="val 9245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248.3%</a:t>
            </a:r>
            <a:endParaRPr lang="en-US" altLang="zh-CN"/>
          </a:p>
        </p:txBody>
      </p:sp>
      <p:sp>
        <p:nvSpPr>
          <p:cNvPr id="13" name="圆角矩形标注 12"/>
          <p:cNvSpPr/>
          <p:nvPr/>
        </p:nvSpPr>
        <p:spPr>
          <a:xfrm>
            <a:off x="8470900" y="1020445"/>
            <a:ext cx="1035685" cy="390525"/>
          </a:xfrm>
          <a:prstGeom prst="wedgeRoundRectCallout">
            <a:avLst>
              <a:gd name="adj1" fmla="val 59574"/>
              <a:gd name="adj2" fmla="val 104308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6.32%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一级执行力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5650"/>
            <a:ext cx="12192000" cy="5346700"/>
          </a:xfrm>
          <a:prstGeom prst="rect">
            <a:avLst/>
          </a:prstGeom>
        </p:spPr>
      </p:pic>
      <p:sp>
        <p:nvSpPr>
          <p:cNvPr id="5" name="圆角矩形标注 4"/>
          <p:cNvSpPr/>
          <p:nvPr/>
        </p:nvSpPr>
        <p:spPr>
          <a:xfrm>
            <a:off x="109855" y="4835525"/>
            <a:ext cx="1162685" cy="617220"/>
          </a:xfrm>
          <a:prstGeom prst="wedgeRoundRectCallout">
            <a:avLst>
              <a:gd name="adj1" fmla="val -14664"/>
              <a:gd name="adj2" fmla="val -75823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-2.68%</a:t>
            </a:r>
            <a:endParaRPr lang="en-US" altLang="zh-CN"/>
          </a:p>
        </p:txBody>
      </p:sp>
      <p:sp>
        <p:nvSpPr>
          <p:cNvPr id="6" name="圆角矩形标注 5"/>
          <p:cNvSpPr/>
          <p:nvPr/>
        </p:nvSpPr>
        <p:spPr>
          <a:xfrm>
            <a:off x="1363980" y="4899660"/>
            <a:ext cx="1162685" cy="617220"/>
          </a:xfrm>
          <a:prstGeom prst="wedgeRoundRectCallout">
            <a:avLst>
              <a:gd name="adj1" fmla="val -12315"/>
              <a:gd name="adj2" fmla="val -103806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-2.06%</a:t>
            </a:r>
            <a:endParaRPr lang="en-US" altLang="zh-CN"/>
          </a:p>
        </p:txBody>
      </p:sp>
      <p:sp>
        <p:nvSpPr>
          <p:cNvPr id="8" name="圆角矩形标注 7"/>
          <p:cNvSpPr/>
          <p:nvPr/>
        </p:nvSpPr>
        <p:spPr>
          <a:xfrm>
            <a:off x="55880" y="3175000"/>
            <a:ext cx="1162685" cy="617220"/>
          </a:xfrm>
          <a:prstGeom prst="wedgeRoundRectCallout">
            <a:avLst>
              <a:gd name="adj1" fmla="val 11114"/>
              <a:gd name="adj2" fmla="val 8755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8.10%</a:t>
            </a:r>
            <a:endParaRPr lang="en-US" altLang="zh-CN"/>
          </a:p>
        </p:txBody>
      </p:sp>
      <p:sp>
        <p:nvSpPr>
          <p:cNvPr id="9" name="圆角矩形标注 8"/>
          <p:cNvSpPr/>
          <p:nvPr/>
        </p:nvSpPr>
        <p:spPr>
          <a:xfrm>
            <a:off x="1272540" y="3120390"/>
            <a:ext cx="1162685" cy="617220"/>
          </a:xfrm>
          <a:prstGeom prst="wedgeRoundRectCallout">
            <a:avLst>
              <a:gd name="adj1" fmla="val -33397"/>
              <a:gd name="adj2" fmla="val 113991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2.77%</a:t>
            </a:r>
            <a:endParaRPr lang="en-US" altLang="zh-CN"/>
          </a:p>
        </p:txBody>
      </p:sp>
      <p:sp>
        <p:nvSpPr>
          <p:cNvPr id="10" name="圆角矩形标注 9"/>
          <p:cNvSpPr/>
          <p:nvPr/>
        </p:nvSpPr>
        <p:spPr>
          <a:xfrm>
            <a:off x="2581275" y="4899660"/>
            <a:ext cx="1162685" cy="617220"/>
          </a:xfrm>
          <a:prstGeom prst="wedgeRoundRectCallout">
            <a:avLst>
              <a:gd name="adj1" fmla="val -71682"/>
              <a:gd name="adj2" fmla="val -100823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-1.34%</a:t>
            </a:r>
            <a:endParaRPr lang="en-US" altLang="zh-CN"/>
          </a:p>
        </p:txBody>
      </p:sp>
      <p:sp>
        <p:nvSpPr>
          <p:cNvPr id="11" name="圆角矩形标注 10"/>
          <p:cNvSpPr/>
          <p:nvPr/>
        </p:nvSpPr>
        <p:spPr>
          <a:xfrm>
            <a:off x="2489200" y="3120390"/>
            <a:ext cx="1162685" cy="617220"/>
          </a:xfrm>
          <a:prstGeom prst="wedgeRoundRectCallout">
            <a:avLst>
              <a:gd name="adj1" fmla="val -39677"/>
              <a:gd name="adj2" fmla="val 112654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1.53%</a:t>
            </a:r>
            <a:endParaRPr lang="en-US" altLang="zh-CN"/>
          </a:p>
        </p:txBody>
      </p:sp>
      <p:sp>
        <p:nvSpPr>
          <p:cNvPr id="12" name="圆角矩形标注 11"/>
          <p:cNvSpPr/>
          <p:nvPr/>
        </p:nvSpPr>
        <p:spPr>
          <a:xfrm>
            <a:off x="3498215" y="4180840"/>
            <a:ext cx="1162685" cy="617220"/>
          </a:xfrm>
          <a:prstGeom prst="wedgeRoundRectCallout">
            <a:avLst>
              <a:gd name="adj1" fmla="val -80311"/>
              <a:gd name="adj2" fmla="val -44855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21.25%</a:t>
            </a:r>
            <a:endParaRPr lang="en-US" altLang="zh-CN"/>
          </a:p>
        </p:txBody>
      </p:sp>
      <p:sp>
        <p:nvSpPr>
          <p:cNvPr id="13" name="圆角矩形标注 12"/>
          <p:cNvSpPr/>
          <p:nvPr/>
        </p:nvSpPr>
        <p:spPr>
          <a:xfrm>
            <a:off x="3025775" y="2265680"/>
            <a:ext cx="1162685" cy="617220"/>
          </a:xfrm>
          <a:prstGeom prst="wedgeRoundRectCallout">
            <a:avLst>
              <a:gd name="adj1" fmla="val 10294"/>
              <a:gd name="adj2" fmla="val 128806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6.82%</a:t>
            </a:r>
            <a:endParaRPr lang="en-US" altLang="zh-CN"/>
          </a:p>
        </p:txBody>
      </p:sp>
      <p:sp>
        <p:nvSpPr>
          <p:cNvPr id="14" name="圆角矩形标注 13"/>
          <p:cNvSpPr/>
          <p:nvPr/>
        </p:nvSpPr>
        <p:spPr>
          <a:xfrm>
            <a:off x="4261485" y="2392680"/>
            <a:ext cx="1162685" cy="617220"/>
          </a:xfrm>
          <a:prstGeom prst="wedgeRoundRectCallout">
            <a:avLst>
              <a:gd name="adj1" fmla="val -43610"/>
              <a:gd name="adj2" fmla="val 89094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-5.28%</a:t>
            </a:r>
            <a:endParaRPr lang="en-US" altLang="zh-CN"/>
          </a:p>
        </p:txBody>
      </p:sp>
      <p:sp>
        <p:nvSpPr>
          <p:cNvPr id="15" name="圆角矩形标注 14"/>
          <p:cNvSpPr/>
          <p:nvPr/>
        </p:nvSpPr>
        <p:spPr>
          <a:xfrm>
            <a:off x="4733925" y="4180840"/>
            <a:ext cx="1162685" cy="617220"/>
          </a:xfrm>
          <a:prstGeom prst="wedgeRoundRectCallout">
            <a:avLst>
              <a:gd name="adj1" fmla="val -32632"/>
              <a:gd name="adj2" fmla="val -97839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-2.25%</a:t>
            </a:r>
            <a:endParaRPr lang="en-US" altLang="zh-CN"/>
          </a:p>
        </p:txBody>
      </p:sp>
      <p:sp>
        <p:nvSpPr>
          <p:cNvPr id="16" name="圆角矩形标注 15"/>
          <p:cNvSpPr/>
          <p:nvPr/>
        </p:nvSpPr>
        <p:spPr>
          <a:xfrm>
            <a:off x="5497195" y="2265680"/>
            <a:ext cx="1162685" cy="617220"/>
          </a:xfrm>
          <a:prstGeom prst="wedgeRoundRectCallout">
            <a:avLst>
              <a:gd name="adj1" fmla="val -63872"/>
              <a:gd name="adj2" fmla="val 10082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12.16%</a:t>
            </a:r>
            <a:endParaRPr lang="en-US" altLang="zh-CN"/>
          </a:p>
        </p:txBody>
      </p:sp>
      <p:sp>
        <p:nvSpPr>
          <p:cNvPr id="18" name="矩形 17"/>
          <p:cNvSpPr/>
          <p:nvPr/>
        </p:nvSpPr>
        <p:spPr>
          <a:xfrm>
            <a:off x="9176385" y="1719580"/>
            <a:ext cx="2969260" cy="4532630"/>
          </a:xfrm>
          <a:prstGeom prst="rect">
            <a:avLst/>
          </a:prstGeom>
        </p:spPr>
        <p:style>
          <a:lnRef idx="0">
            <a:srgbClr val="FFFFFF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zh-CN" altLang="en-US">
                <a:sym typeface="+mn-ea"/>
              </a:rPr>
              <a:t>芯片</a:t>
            </a:r>
            <a:r>
              <a:rPr lang="en-US" altLang="zh-CN">
                <a:sym typeface="+mn-ea"/>
              </a:rPr>
              <a:t>ETF</a:t>
            </a:r>
            <a:r>
              <a:rPr lang="zh-CN" altLang="en-US"/>
              <a:t>总结</a:t>
            </a:r>
            <a:endParaRPr lang="zh-CN" altLang="en-US"/>
          </a:p>
          <a:p>
            <a:pPr algn="ctr"/>
            <a:endParaRPr lang="zh-CN" altLang="en-US"/>
          </a:p>
          <a:p>
            <a:pPr algn="ctr"/>
            <a:r>
              <a:rPr lang="en-US" altLang="zh-CN"/>
              <a:t>2025</a:t>
            </a:r>
            <a:r>
              <a:rPr lang="zh-CN" altLang="en-US"/>
              <a:t>年</a:t>
            </a:r>
            <a:r>
              <a:rPr lang="en-US" altLang="zh-CN"/>
              <a:t>1</a:t>
            </a:r>
            <a:r>
              <a:rPr lang="zh-CN" altLang="en-US"/>
              <a:t>月至</a:t>
            </a:r>
            <a:r>
              <a:rPr lang="en-US" altLang="zh-CN"/>
              <a:t>2026</a:t>
            </a:r>
            <a:r>
              <a:rPr lang="zh-CN" altLang="en-US"/>
              <a:t>年</a:t>
            </a:r>
            <a:r>
              <a:rPr lang="en-US" altLang="zh-CN"/>
              <a:t>6</a:t>
            </a:r>
            <a:r>
              <a:rPr lang="zh-CN" altLang="en-US"/>
              <a:t>月</a:t>
            </a:r>
            <a:endParaRPr lang="zh-CN" altLang="en-US"/>
          </a:p>
          <a:p>
            <a:pPr algn="ctr"/>
            <a:r>
              <a:rPr lang="zh-CN" altLang="en-US"/>
              <a:t>按慧眼</a:t>
            </a:r>
            <a:r>
              <a:rPr lang="en-US" altLang="zh-CN"/>
              <a:t>K</a:t>
            </a:r>
            <a:r>
              <a:rPr lang="zh-CN" altLang="en-US"/>
              <a:t>线</a:t>
            </a:r>
            <a:r>
              <a:rPr lang="en-US" altLang="zh-CN"/>
              <a:t>BS</a:t>
            </a:r>
            <a:r>
              <a:rPr lang="zh-CN" altLang="en-US"/>
              <a:t>点交易</a:t>
            </a:r>
            <a:endParaRPr lang="zh-CN" altLang="en-US"/>
          </a:p>
          <a:p>
            <a:pPr algn="ctr"/>
            <a:r>
              <a:rPr lang="zh-CN" altLang="en-US"/>
              <a:t>一共交易</a:t>
            </a:r>
            <a:r>
              <a:rPr lang="en-US" altLang="zh-CN"/>
              <a:t>13</a:t>
            </a:r>
            <a:r>
              <a:rPr lang="zh-CN" altLang="en-US"/>
              <a:t>次</a:t>
            </a:r>
            <a:endParaRPr lang="zh-CN" altLang="en-US"/>
          </a:p>
          <a:p>
            <a:pPr algn="ctr"/>
            <a:r>
              <a:rPr lang="zh-CN" altLang="en-US"/>
              <a:t>其中</a:t>
            </a:r>
            <a:r>
              <a:rPr lang="en-US" altLang="zh-CN"/>
              <a:t>6</a:t>
            </a:r>
            <a:r>
              <a:rPr lang="zh-CN" altLang="en-US"/>
              <a:t>次亏损，</a:t>
            </a:r>
            <a:r>
              <a:rPr lang="en-US" altLang="zh-CN"/>
              <a:t>7</a:t>
            </a:r>
            <a:r>
              <a:rPr lang="zh-CN" altLang="en-US"/>
              <a:t>次盈利</a:t>
            </a:r>
            <a:endParaRPr lang="zh-CN" altLang="en-US"/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胜率为：</a:t>
            </a:r>
            <a:r>
              <a:rPr lang="en-US" altLang="zh-CN" sz="2800" b="1">
                <a:solidFill>
                  <a:srgbClr val="FF0000"/>
                </a:solidFill>
              </a:rPr>
              <a:t>53.8%</a:t>
            </a:r>
            <a:endParaRPr lang="en-US" altLang="zh-CN" sz="2800" b="1">
              <a:solidFill>
                <a:srgbClr val="FF0000"/>
              </a:solidFill>
            </a:endParaRPr>
          </a:p>
          <a:p>
            <a:pPr algn="ctr"/>
            <a:r>
              <a:rPr lang="zh-CN" altLang="en-US"/>
              <a:t>总盈利为：</a:t>
            </a:r>
            <a:r>
              <a:rPr lang="en-US" altLang="zh-CN"/>
              <a:t>94.09%</a:t>
            </a:r>
            <a:endParaRPr lang="en-US" altLang="zh-CN"/>
          </a:p>
          <a:p>
            <a:pPr algn="ctr"/>
            <a:r>
              <a:rPr lang="zh-CN" altLang="en-US"/>
              <a:t>总亏损为：</a:t>
            </a:r>
            <a:r>
              <a:rPr lang="en-US" altLang="zh-CN"/>
              <a:t>-19.4%</a:t>
            </a:r>
            <a:endParaRPr lang="en-US" altLang="zh-CN"/>
          </a:p>
          <a:p>
            <a:pPr algn="ctr"/>
            <a:r>
              <a:rPr lang="zh-CN" altLang="en-US"/>
              <a:t>平均盈利：</a:t>
            </a:r>
            <a:r>
              <a:rPr lang="en-US" altLang="zh-CN"/>
              <a:t>13.44%</a:t>
            </a:r>
            <a:endParaRPr lang="en-US" altLang="zh-CN"/>
          </a:p>
          <a:p>
            <a:pPr algn="ctr"/>
            <a:r>
              <a:rPr lang="zh-CN" altLang="en-US"/>
              <a:t>平均亏损：</a:t>
            </a:r>
            <a:r>
              <a:rPr lang="en-US" altLang="zh-CN"/>
              <a:t>3.23%</a:t>
            </a:r>
            <a:endParaRPr lang="en-US" altLang="zh-CN"/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盈亏比为：</a:t>
            </a:r>
            <a:r>
              <a:rPr lang="en-US" altLang="zh-CN" sz="2800" b="1">
                <a:solidFill>
                  <a:srgbClr val="FF0000"/>
                </a:solidFill>
              </a:rPr>
              <a:t>4.16:1</a:t>
            </a:r>
            <a:endParaRPr lang="en-US" altLang="zh-CN" sz="2800" b="1">
              <a:solidFill>
                <a:srgbClr val="FF0000"/>
              </a:solidFill>
            </a:endParaRPr>
          </a:p>
          <a:p>
            <a:pPr algn="ctr"/>
            <a:r>
              <a:rPr lang="zh-CN" altLang="en-US" sz="2800" b="1">
                <a:solidFill>
                  <a:srgbClr val="FF0000"/>
                </a:solidFill>
              </a:rPr>
              <a:t>净盈利：</a:t>
            </a:r>
            <a:r>
              <a:rPr lang="en-US" altLang="zh-CN" sz="2800" b="1">
                <a:solidFill>
                  <a:srgbClr val="FF0000"/>
                </a:solidFill>
              </a:rPr>
              <a:t>74.69%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19" name="圆角矩形标注 18"/>
          <p:cNvSpPr/>
          <p:nvPr/>
        </p:nvSpPr>
        <p:spPr>
          <a:xfrm>
            <a:off x="5969635" y="4108450"/>
            <a:ext cx="1162685" cy="617220"/>
          </a:xfrm>
          <a:prstGeom prst="wedgeRoundRectCallout">
            <a:avLst>
              <a:gd name="adj1" fmla="val -52129"/>
              <a:gd name="adj2" fmla="val -144855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-5.79%</a:t>
            </a:r>
            <a:endParaRPr lang="en-US" altLang="zh-CN"/>
          </a:p>
        </p:txBody>
      </p:sp>
      <p:sp>
        <p:nvSpPr>
          <p:cNvPr id="20" name="圆角矩形标注 19"/>
          <p:cNvSpPr/>
          <p:nvPr/>
        </p:nvSpPr>
        <p:spPr>
          <a:xfrm>
            <a:off x="7056755" y="3120390"/>
            <a:ext cx="1162685" cy="617220"/>
          </a:xfrm>
          <a:prstGeom prst="wedgeRoundRectCallout">
            <a:avLst>
              <a:gd name="adj1" fmla="val -72446"/>
              <a:gd name="adj2" fmla="val -52263"/>
              <a:gd name="adj3" fmla="val 16667"/>
            </a:avLst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41.46%</a:t>
            </a:r>
            <a:endParaRPr lang="en-US" altLang="zh-CN"/>
          </a:p>
        </p:txBody>
      </p:sp>
    </p:spTree>
    <p:custDataLst>
      <p:tags r:id="rId3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一级执行力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86476" y="3395666"/>
            <a:ext cx="19048" cy="66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80" y="1433830"/>
            <a:ext cx="3009900" cy="39909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5850" y="1433830"/>
            <a:ext cx="3027045" cy="399097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8" name="文本框 7"/>
          <p:cNvSpPr txBox="1"/>
          <p:nvPr/>
        </p:nvSpPr>
        <p:spPr>
          <a:xfrm>
            <a:off x="7051040" y="1433830"/>
            <a:ext cx="4421505" cy="496189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sz="2400" b="1">
                <a:solidFill>
                  <a:srgbClr val="FF0000"/>
                </a:solidFill>
              </a:rPr>
              <a:t>对于看好的标的，可以设好慧眼</a:t>
            </a:r>
            <a:r>
              <a:rPr lang="en-US" altLang="zh-CN" sz="2400" b="1">
                <a:solidFill>
                  <a:srgbClr val="FF0000"/>
                </a:solidFill>
              </a:rPr>
              <a:t>k</a:t>
            </a:r>
            <a:r>
              <a:rPr lang="zh-CN" altLang="en-US" sz="2400" b="1">
                <a:solidFill>
                  <a:srgbClr val="FF0000"/>
                </a:solidFill>
              </a:rPr>
              <a:t>线条件单，一旦个股</a:t>
            </a:r>
            <a:r>
              <a:rPr lang="en-US" altLang="zh-CN" sz="2400" b="1">
                <a:solidFill>
                  <a:srgbClr val="FF0000"/>
                </a:solidFill>
              </a:rPr>
              <a:t>/ETF</a:t>
            </a:r>
            <a:r>
              <a:rPr lang="zh-CN" altLang="en-US" sz="2400" b="1">
                <a:solidFill>
                  <a:srgbClr val="FF0000"/>
                </a:solidFill>
              </a:rPr>
              <a:t>出现慧眼</a:t>
            </a:r>
            <a:r>
              <a:rPr lang="en-US" altLang="zh-CN" sz="2400" b="1">
                <a:solidFill>
                  <a:srgbClr val="FF0000"/>
                </a:solidFill>
              </a:rPr>
              <a:t>B</a:t>
            </a:r>
            <a:r>
              <a:rPr lang="zh-CN" altLang="en-US" sz="2400" b="1">
                <a:solidFill>
                  <a:srgbClr val="FF0000"/>
                </a:solidFill>
              </a:rPr>
              <a:t>点的时候，则系统会自动委托买入；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在个股成功买入之后，再设一下慧眼</a:t>
            </a:r>
            <a:r>
              <a:rPr lang="en-US" altLang="zh-CN" sz="2400" b="1">
                <a:solidFill>
                  <a:srgbClr val="FF0000"/>
                </a:solidFill>
              </a:rPr>
              <a:t>K</a:t>
            </a:r>
            <a:r>
              <a:rPr lang="zh-CN" altLang="en-US" sz="2400" b="1">
                <a:solidFill>
                  <a:srgbClr val="FF0000"/>
                </a:solidFill>
              </a:rPr>
              <a:t>线条件单卖出，一旦个股</a:t>
            </a:r>
            <a:r>
              <a:rPr lang="en-US" altLang="zh-CN" sz="2400" b="1">
                <a:solidFill>
                  <a:srgbClr val="FF0000"/>
                </a:solidFill>
              </a:rPr>
              <a:t>/ETF</a:t>
            </a:r>
            <a:r>
              <a:rPr lang="zh-CN" altLang="en-US" sz="2400" b="1">
                <a:solidFill>
                  <a:srgbClr val="FF0000"/>
                </a:solidFill>
              </a:rPr>
              <a:t>出现</a:t>
            </a:r>
            <a:r>
              <a:rPr lang="en-US" altLang="zh-CN" sz="2400" b="1">
                <a:solidFill>
                  <a:srgbClr val="FF0000"/>
                </a:solidFill>
              </a:rPr>
              <a:t>S</a:t>
            </a:r>
            <a:r>
              <a:rPr lang="zh-CN" altLang="en-US" sz="2400" b="1">
                <a:solidFill>
                  <a:srgbClr val="FF0000"/>
                </a:solidFill>
              </a:rPr>
              <a:t>点时，则系统会自动委托卖出。</a:t>
            </a:r>
            <a:endParaRPr lang="zh-CN" altLang="en-US" sz="2400" b="1">
              <a:solidFill>
                <a:srgbClr val="FF0000"/>
              </a:solidFill>
            </a:endParaRPr>
          </a:p>
          <a:p>
            <a:endParaRPr lang="zh-CN" altLang="en-US" sz="2400" b="1">
              <a:solidFill>
                <a:srgbClr val="FF0000"/>
              </a:solidFill>
            </a:endParaRPr>
          </a:p>
          <a:p>
            <a:r>
              <a:rPr lang="zh-CN" altLang="en-US" sz="2400" b="1">
                <a:solidFill>
                  <a:srgbClr val="FF0000"/>
                </a:solidFill>
              </a:rPr>
              <a:t>每天收盘后看一眼，需要的时候操作一次即可，</a:t>
            </a:r>
            <a:r>
              <a:rPr lang="en-US" altLang="zh-CN" sz="2400" b="1">
                <a:solidFill>
                  <a:srgbClr val="FF0000"/>
                </a:solidFill>
              </a:rPr>
              <a:t> </a:t>
            </a:r>
            <a:r>
              <a:rPr lang="zh-CN" altLang="en-US" sz="2400" b="1">
                <a:solidFill>
                  <a:srgbClr val="FF0000"/>
                </a:solidFill>
              </a:rPr>
              <a:t>同一只个股正常一年操作不过超过</a:t>
            </a:r>
            <a:r>
              <a:rPr lang="en-US" altLang="zh-CN" sz="2400" b="1">
                <a:solidFill>
                  <a:srgbClr val="FF0000"/>
                </a:solidFill>
              </a:rPr>
              <a:t>12</a:t>
            </a:r>
            <a:r>
              <a:rPr lang="zh-CN" altLang="en-US" sz="2400" b="1">
                <a:solidFill>
                  <a:srgbClr val="FF0000"/>
                </a:solidFill>
              </a:rPr>
              <a:t>次。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浮仓</a:t>
            </a:r>
            <a:r>
              <a:rPr lang="en-US" alt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=</a:t>
            </a: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捕捞季节</a:t>
            </a:r>
            <a:endParaRPr lang="zh-CN" altLang="en-US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110" y="944880"/>
            <a:ext cx="5058410" cy="5358765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944880"/>
            <a:ext cx="6286500" cy="4572000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705475" y="5693410"/>
            <a:ext cx="6286500" cy="530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以上所涉个股仅作案例分析和条件单教学使用，均为模拟交易，个别情况不代表普遍现象，个股历史涨幅不预示其未来表现，市场有风险，投资需谨慎！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卖出灵活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27635" y="5611495"/>
            <a:ext cx="6286500" cy="5302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1400" b="1">
                <a:solidFill>
                  <a:srgbClr val="FF0000"/>
                </a:solidFill>
              </a:rPr>
              <a:t>以上所涉个股仅作案例分析和条件单教学使用，均为模拟交易，个别情况不代表普遍现象，个股历史涨幅不预示其未来表现，市场有风险，投资需谨慎！</a:t>
            </a:r>
            <a:endParaRPr lang="zh-CN" altLang="en-US" sz="1400" b="1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635" y="861695"/>
            <a:ext cx="6286500" cy="457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7685" y="1746885"/>
            <a:ext cx="3079115" cy="2801620"/>
          </a:xfrm>
          <a:prstGeom prst="rect">
            <a:avLst/>
          </a:prstGeom>
          <a:ln w="28575" cmpd="dbl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9" name="文本框 8"/>
          <p:cNvSpPr txBox="1"/>
          <p:nvPr/>
        </p:nvSpPr>
        <p:spPr>
          <a:xfrm>
            <a:off x="6718935" y="858520"/>
            <a:ext cx="4954905" cy="52832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sz="2000" b="1">
                <a:solidFill>
                  <a:srgbClr val="C00000"/>
                </a:solidFill>
              </a:rPr>
              <a:t>四种卖出，让交易更灵活：</a:t>
            </a:r>
            <a:endParaRPr lang="zh-CN" sz="2000" b="1">
              <a:solidFill>
                <a:srgbClr val="C00000"/>
              </a:solidFill>
            </a:endParaRPr>
          </a:p>
          <a:p>
            <a:endParaRPr lang="zh-CN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1</a:t>
            </a:r>
            <a:r>
              <a:rPr lang="zh-CN" altLang="en-US" sz="2000" b="1">
                <a:solidFill>
                  <a:srgbClr val="C00000"/>
                </a:solidFill>
              </a:rPr>
              <a:t>、捕捞季节死叉卖出；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2</a:t>
            </a:r>
            <a:r>
              <a:rPr lang="zh-CN" altLang="en-US" sz="2000" b="1">
                <a:solidFill>
                  <a:srgbClr val="C00000"/>
                </a:solidFill>
              </a:rPr>
              <a:t>、止盈卖出；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3</a:t>
            </a:r>
            <a:r>
              <a:rPr lang="zh-CN" altLang="en-US" sz="2000" b="1">
                <a:solidFill>
                  <a:srgbClr val="C00000"/>
                </a:solidFill>
              </a:rPr>
              <a:t>、冲高回落卖出；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en-US" altLang="zh-CN" sz="2000" b="1">
                <a:solidFill>
                  <a:srgbClr val="C00000"/>
                </a:solidFill>
              </a:rPr>
              <a:t>4</a:t>
            </a:r>
            <a:r>
              <a:rPr lang="zh-CN" altLang="en-US" sz="2000" b="1">
                <a:solidFill>
                  <a:srgbClr val="C00000"/>
                </a:solidFill>
              </a:rPr>
              <a:t>、止损卖出。</a:t>
            </a:r>
            <a:endParaRPr lang="zh-CN" altLang="en-US" sz="2000" b="1">
              <a:solidFill>
                <a:srgbClr val="C00000"/>
              </a:solidFill>
            </a:endParaRPr>
          </a:p>
          <a:p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能触发止盈卖出是最理想的状态，因为达到自己目标收益而卖，还是很舒服的；</a:t>
            </a:r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冲高回落卖出其次，达不到止盈，但不允许让自己回吐太多，仍然让自己小盈；</a:t>
            </a:r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捕捞季节死叉，则是技术上卖出策略</a:t>
            </a:r>
            <a:endParaRPr lang="zh-CN" altLang="en-US" sz="2000" b="1">
              <a:solidFill>
                <a:srgbClr val="C00000"/>
              </a:solidFill>
            </a:endParaRPr>
          </a:p>
          <a:p>
            <a:r>
              <a:rPr lang="zh-CN" altLang="en-US" sz="2000" b="1">
                <a:solidFill>
                  <a:srgbClr val="C00000"/>
                </a:solidFill>
              </a:rPr>
              <a:t>止损卖出是保障，不让自己操作犯大错。</a:t>
            </a:r>
            <a:endParaRPr lang="zh-CN" altLang="en-US" sz="2000" b="1">
              <a:solidFill>
                <a:srgbClr val="C0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6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2.xml><?xml version="1.0" encoding="utf-8"?>
<p:tagLst xmlns:p="http://schemas.openxmlformats.org/presentationml/2006/main">
  <p:tag name="KSO_WM_BEAUTIFY_FLAG" val="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4.xml><?xml version="1.0" encoding="utf-8"?>
<p:tagLst xmlns:p="http://schemas.openxmlformats.org/presentationml/2006/main">
  <p:tag name="KSO_WPP_MARK_KEY" val="34a5c737-2527-451b-a6cc-313a70f4ce21"/>
  <p:tag name="COMMONDATA" val="eyJoZGlkIjoiMmNlYjMwODMwMzFmZDE1MDYzYWUwNWVlNGI5MTMwYjgifQ=="/>
  <p:tag name="commondata" val="eyJoZGlkIjoiNmFkOTM4YTBmYzkwNDBjOWYzNjBlMTAzZTIxNjcwNGEifQ=="/>
  <p:tag name="resource_record_key" val="{&quot;65&quot;:[20205081],&quot;70&quot;:[3314165]}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1277</Words>
  <Application>WPS 演示</Application>
  <PresentationFormat>宽屏</PresentationFormat>
  <Paragraphs>150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13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思源黑体 CN Normal</vt:lpstr>
      <vt:lpstr>Noto Sans S Chinese Black</vt:lpstr>
      <vt:lpstr>思源黑体 CN Medium</vt:lpstr>
      <vt:lpstr>思源黑体 CN Bold</vt:lpstr>
      <vt:lpstr>思源黑体 CN Regular</vt:lpstr>
      <vt:lpstr>微软雅黑</vt:lpstr>
      <vt:lpstr>Arial Unicode MS</vt:lpstr>
      <vt:lpstr>Calibri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武</cp:lastModifiedBy>
  <cp:revision>676</cp:revision>
  <dcterms:created xsi:type="dcterms:W3CDTF">2019-06-19T02:08:00Z</dcterms:created>
  <dcterms:modified xsi:type="dcterms:W3CDTF">2026-09-13T08:06:48Z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E65A6D196A734666960EBD2FDF676C87_13</vt:lpwstr>
  </property>
</Properties>
</file>