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435" r:id="rId3"/>
    <p:sldId id="586" r:id="rId4"/>
    <p:sldId id="623" r:id="rId5"/>
    <p:sldId id="605" r:id="rId6"/>
    <p:sldId id="627" r:id="rId7"/>
    <p:sldId id="616" r:id="rId8"/>
    <p:sldId id="625" r:id="rId9"/>
    <p:sldId id="626" r:id="rId10"/>
    <p:sldId id="622" r:id="rId11"/>
    <p:sldId id="617" r:id="rId12"/>
    <p:sldId id="618" r:id="rId13"/>
    <p:sldId id="272" r:id="rId14"/>
    <p:sldId id="629" r:id="rId15"/>
    <p:sldId id="628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02" userDrawn="1">
          <p15:clr>
            <a:srgbClr val="A4A3A4"/>
          </p15:clr>
        </p15:guide>
        <p15:guide id="3" pos="48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5ED1"/>
    <a:srgbClr val="B34500"/>
    <a:srgbClr val="FFBF75"/>
    <a:srgbClr val="FFD483"/>
    <a:srgbClr val="FFEFCE"/>
    <a:srgbClr val="FFD585"/>
    <a:srgbClr val="FFEFCF"/>
    <a:srgbClr val="FFEFCD"/>
    <a:srgbClr val="FFD983"/>
    <a:srgbClr val="EF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160"/>
        <p:guide pos="3802"/>
        <p:guide pos="4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38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image" Target="../media/image5.png"/><Relationship Id="rId11" Type="http://schemas.openxmlformats.org/officeDocument/2006/relationships/image" Target="../media/image4.jpe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6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12" name="图片 11" descr="介绍页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18" name="图片 17" descr="logo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目录页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600" y="0"/>
            <a:ext cx="12193200" cy="6858000"/>
          </a:xfrm>
          <a:prstGeom prst="rect">
            <a:avLst/>
          </a:prstGeom>
        </p:spPr>
      </p:pic>
      <p:sp>
        <p:nvSpPr>
          <p:cNvPr id="80" name="文本框 79"/>
          <p:cNvSpPr txBox="1"/>
          <p:nvPr userDrawn="1"/>
        </p:nvSpPr>
        <p:spPr>
          <a:xfrm>
            <a:off x="937260" y="2353945"/>
            <a:ext cx="20085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charset="-122"/>
                <a:ea typeface="优设标题黑" panose="00000500000000000000" charset="-122"/>
                <a:cs typeface="优设标题黑" panose="00000500000000000000" charset="-122"/>
              </a:rPr>
              <a:t>目录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优设标题黑" panose="00000500000000000000" charset="-122"/>
              <a:ea typeface="优设标题黑" panose="00000500000000000000" charset="-122"/>
              <a:cs typeface="优设标题黑" panose="00000500000000000000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982345" y="3213100"/>
            <a:ext cx="2658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rPr>
              <a:t>CATALOGUE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</a:endParaRPr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286131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3110865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0" name="等腰三角形 9"/>
          <p:cNvSpPr/>
          <p:nvPr userDrawn="1"/>
        </p:nvSpPr>
        <p:spPr>
          <a:xfrm rot="5400000">
            <a:off x="336042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7" name="图片 6" descr="目录页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3" name="图片 22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5" name="图片 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7" name="图片 6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657860" y="638238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9088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3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4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5.xml"/><Relationship Id="rId1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6.xml"/><Relationship Id="rId1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image" Target="../media/image12.png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tags" Target="../tags/tag2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7.xml"/><Relationship Id="rId1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1.xml"/><Relationship Id="rId2" Type="http://schemas.openxmlformats.org/officeDocument/2006/relationships/image" Target="../media/image19.png"/><Relationship Id="rId1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2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方建伟 拷贝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浮仓</a:t>
            </a:r>
            <a:r>
              <a:rPr lang="en-US" altLang="zh-CN" sz="2800" b="1">
                <a:solidFill>
                  <a:schemeClr val="bg1"/>
                </a:solidFill>
              </a:rPr>
              <a:t>=</a:t>
            </a:r>
            <a:r>
              <a:rPr lang="zh-CN" altLang="en-US" sz="2800" b="1">
                <a:solidFill>
                  <a:schemeClr val="bg1"/>
                </a:solidFill>
              </a:rPr>
              <a:t>捕捞季节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2110" y="944880"/>
            <a:ext cx="5058410" cy="535876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944880"/>
            <a:ext cx="6286500" cy="45720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705475" y="5693410"/>
            <a:ext cx="6286500" cy="5302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 b="1">
                <a:solidFill>
                  <a:srgbClr val="FF0000"/>
                </a:solidFill>
              </a:rPr>
              <a:t>以上所涉个股仅作案例分析和条件单教学使用，均为模拟交易，个别情况不代表普遍现象，个股历史涨幅不预示其未来表现，市场有风险，投资需谨慎！</a:t>
            </a:r>
            <a:endParaRPr lang="zh-CN" altLang="en-US" sz="1400" b="1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635" y="861695"/>
            <a:ext cx="6286500" cy="4572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浮仓策略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685" y="1746885"/>
            <a:ext cx="3079115" cy="280162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9" name="文本框 8"/>
          <p:cNvSpPr txBox="1"/>
          <p:nvPr/>
        </p:nvSpPr>
        <p:spPr>
          <a:xfrm>
            <a:off x="6718935" y="858520"/>
            <a:ext cx="4954905" cy="52832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sz="2000" b="1">
                <a:solidFill>
                  <a:srgbClr val="C00000"/>
                </a:solidFill>
              </a:rPr>
              <a:t>四种卖出，让交易更灵活：</a:t>
            </a:r>
            <a:endParaRPr lang="zh-CN" sz="2000" b="1">
              <a:solidFill>
                <a:srgbClr val="C00000"/>
              </a:solidFill>
            </a:endParaRPr>
          </a:p>
          <a:p>
            <a:endParaRPr lang="zh-CN" sz="2000" b="1">
              <a:solidFill>
                <a:srgbClr val="C00000"/>
              </a:solidFill>
            </a:endParaRPr>
          </a:p>
          <a:p>
            <a:r>
              <a:rPr lang="en-US" altLang="zh-CN" sz="2000" b="1">
                <a:solidFill>
                  <a:srgbClr val="C00000"/>
                </a:solidFill>
              </a:rPr>
              <a:t>1</a:t>
            </a:r>
            <a:r>
              <a:rPr lang="zh-CN" altLang="en-US" sz="2000" b="1">
                <a:solidFill>
                  <a:srgbClr val="C00000"/>
                </a:solidFill>
              </a:rPr>
              <a:t>、捕捞季节死叉卖出；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en-US" altLang="zh-CN" sz="2000" b="1">
                <a:solidFill>
                  <a:srgbClr val="C00000"/>
                </a:solidFill>
              </a:rPr>
              <a:t>2</a:t>
            </a:r>
            <a:r>
              <a:rPr lang="zh-CN" altLang="en-US" sz="2000" b="1">
                <a:solidFill>
                  <a:srgbClr val="C00000"/>
                </a:solidFill>
              </a:rPr>
              <a:t>、止盈卖出；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en-US" altLang="zh-CN" sz="2000" b="1">
                <a:solidFill>
                  <a:srgbClr val="C00000"/>
                </a:solidFill>
              </a:rPr>
              <a:t>3</a:t>
            </a:r>
            <a:r>
              <a:rPr lang="zh-CN" altLang="en-US" sz="2000" b="1">
                <a:solidFill>
                  <a:srgbClr val="C00000"/>
                </a:solidFill>
              </a:rPr>
              <a:t>、冲高回落卖出；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en-US" altLang="zh-CN" sz="2000" b="1">
                <a:solidFill>
                  <a:srgbClr val="C00000"/>
                </a:solidFill>
              </a:rPr>
              <a:t>4</a:t>
            </a:r>
            <a:r>
              <a:rPr lang="zh-CN" altLang="en-US" sz="2000" b="1">
                <a:solidFill>
                  <a:srgbClr val="C00000"/>
                </a:solidFill>
              </a:rPr>
              <a:t>、止损卖出。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能触发止盈卖出是最理想的状态，因为达到自己目标收益而卖，还是很舒服的；</a:t>
            </a:r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冲高回落卖出其次，达不到止盈，但不允许让自己回吐太多，仍然让自己小盈；</a:t>
            </a:r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捕捞季节死叉，则是技术上卖出策略</a:t>
            </a:r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止损卖出是保障，不让自己操作犯大错。</a:t>
            </a:r>
            <a:endParaRPr lang="zh-CN" altLang="en-US" sz="2000" b="1">
              <a:solidFill>
                <a:srgbClr val="C0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7635" y="5611495"/>
            <a:ext cx="6286500" cy="5302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 b="1">
                <a:solidFill>
                  <a:srgbClr val="FF0000"/>
                </a:solidFill>
              </a:rPr>
              <a:t>以上所涉个股仅作案例分析和条件单教学使用，均为模拟交易，个别情况不代表普遍现象，个股历史涨幅不预示其未来表现，市场有风险，投资需谨慎！</a:t>
            </a:r>
            <a:endParaRPr lang="zh-CN" altLang="en-US" sz="1400" b="1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9119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5" name="图片 34" descr="组 2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78200" y="1890395"/>
            <a:ext cx="6927850" cy="714375"/>
          </a:xfrm>
          <a:prstGeom prst="rect">
            <a:avLst/>
          </a:prstGeom>
        </p:spPr>
      </p:pic>
      <p:pic>
        <p:nvPicPr>
          <p:cNvPr id="36" name="图片 35" descr="组 2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64000" y="2774950"/>
            <a:ext cx="6927850" cy="714375"/>
          </a:xfrm>
          <a:prstGeom prst="rect">
            <a:avLst/>
          </a:prstGeom>
        </p:spPr>
      </p:pic>
      <p:pic>
        <p:nvPicPr>
          <p:cNvPr id="37" name="图片 36" descr="组 2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78200" y="3659505"/>
            <a:ext cx="6927850" cy="71437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932680" y="167322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行情分析</a:t>
            </a:r>
            <a:endParaRPr lang="en-US" altLang="zh-CN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6"/>
            </p:custDataLst>
          </p:nvPr>
        </p:nvSpPr>
        <p:spPr>
          <a:xfrm>
            <a:off x="4140200" y="159004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0 1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4140200" y="335661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0 3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4140200" y="247332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0 2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4932680" y="255651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交易系统</a:t>
            </a:r>
            <a:endParaRPr lang="zh-CN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4932680" y="343979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交易规则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市场行情分析（</a:t>
            </a:r>
            <a:r>
              <a:rPr lang="en-US" altLang="zh-CN" sz="2800" b="1">
                <a:solidFill>
                  <a:schemeClr val="bg1"/>
                </a:solidFill>
              </a:rPr>
              <a:t>9</a:t>
            </a:r>
            <a:r>
              <a:rPr lang="en-US" altLang="zh-CN" sz="2800" b="1">
                <a:solidFill>
                  <a:schemeClr val="bg1"/>
                </a:solidFill>
              </a:rPr>
              <a:t>-15</a:t>
            </a:r>
            <a:r>
              <a:rPr lang="zh-CN" altLang="en-US" sz="2800" b="1">
                <a:solidFill>
                  <a:schemeClr val="bg1"/>
                </a:solidFill>
              </a:rPr>
              <a:t>）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259955" y="753110"/>
            <a:ext cx="4625340" cy="55321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1</a:t>
            </a:r>
            <a:r>
              <a:rPr lang="zh-CN" altLang="en-US"/>
              <a:t>、</a:t>
            </a:r>
            <a:r>
              <a:rPr lang="zh-CN"/>
              <a:t>当下处于</a:t>
            </a:r>
            <a:r>
              <a:rPr lang="en-US" altLang="zh-CN"/>
              <a:t>S</a:t>
            </a:r>
            <a:r>
              <a:rPr lang="zh-CN" altLang="en-US"/>
              <a:t>点区域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、平均股价正式回到牛线之内</a:t>
            </a:r>
            <a:endParaRPr lang="zh-CN" altLang="en-US"/>
          </a:p>
          <a:p>
            <a:r>
              <a:rPr lang="en-US" altLang="zh-CN"/>
              <a:t>3</a:t>
            </a:r>
            <a:r>
              <a:rPr lang="zh-CN" altLang="en-US"/>
              <a:t>、捕捞季节金叉，短期技术反弹</a:t>
            </a:r>
            <a:endParaRPr lang="zh-CN" altLang="en-US"/>
          </a:p>
          <a:p>
            <a:r>
              <a:rPr lang="en-US" altLang="zh-CN"/>
              <a:t>4</a:t>
            </a:r>
            <a:r>
              <a:rPr lang="zh-CN" altLang="en-US"/>
              <a:t>、流动资金翻绿，但翻红也不难</a:t>
            </a:r>
            <a:endParaRPr lang="zh-CN" altLang="en-US"/>
          </a:p>
          <a:p>
            <a:endParaRPr lang="zh-CN"/>
          </a:p>
          <a:p>
            <a:r>
              <a:rPr lang="zh-CN" b="1">
                <a:solidFill>
                  <a:srgbClr val="FF0000"/>
                </a:solidFill>
              </a:rPr>
              <a:t>观点：事件上，周四早上即可知道美联储议息结果，市场普遍认为加息的概率大，故此影响应该不会太大，更多是后续的态度。</a:t>
            </a:r>
            <a:endParaRPr lang="zh-CN" b="1">
              <a:solidFill>
                <a:srgbClr val="FF0000"/>
              </a:solidFill>
            </a:endParaRPr>
          </a:p>
          <a:p>
            <a:endParaRPr lang="zh-CN" b="1">
              <a:solidFill>
                <a:srgbClr val="FF0000"/>
              </a:solidFill>
            </a:endParaRPr>
          </a:p>
          <a:p>
            <a:r>
              <a:rPr lang="zh-CN" b="1">
                <a:solidFill>
                  <a:srgbClr val="FF0000"/>
                </a:solidFill>
              </a:rPr>
              <a:t>从技术上看，这里技术反弹，到周四刚好</a:t>
            </a:r>
            <a:r>
              <a:rPr lang="en-US" altLang="zh-CN" b="1">
                <a:solidFill>
                  <a:srgbClr val="FF0000"/>
                </a:solidFill>
              </a:rPr>
              <a:t>3</a:t>
            </a:r>
            <a:r>
              <a:rPr lang="zh-CN" altLang="en-US" b="1">
                <a:solidFill>
                  <a:srgbClr val="FF0000"/>
                </a:solidFill>
              </a:rPr>
              <a:t>天时间，重点关注事件落地后是否有资金异动，也就是从软件信号来看，流动资金是否可以转红。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/>
          </a:p>
          <a:p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endParaRPr 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2085" y="811530"/>
            <a:ext cx="6647815" cy="394589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85" y="4910455"/>
            <a:ext cx="2336800" cy="174053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85" y="4910455"/>
            <a:ext cx="2337435" cy="26098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3350" y="4910455"/>
            <a:ext cx="2320925" cy="146367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0185" y="4912360"/>
            <a:ext cx="5238750" cy="146177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Box 1"/>
          <p:cNvSpPr txBox="1"/>
          <p:nvPr>
            <p:custDataLst>
              <p:tags r:id="rId1"/>
            </p:custDataLst>
          </p:nvPr>
        </p:nvSpPr>
        <p:spPr>
          <a:xfrm>
            <a:off x="1484630" y="1758315"/>
            <a:ext cx="10123170" cy="230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如果没有一个交易规则，没有一个可视化的标准，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那么你怎么知道你的每一笔交易是对还是错呢？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是否：赚钱就是对的？亏钱就是错的？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9115" y="754380"/>
            <a:ext cx="8519795" cy="562673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en-US" altLang="zh-CN" sz="2800" b="1">
                <a:solidFill>
                  <a:schemeClr val="bg1"/>
                </a:solidFill>
              </a:rPr>
              <a:t>B+</a:t>
            </a:r>
            <a:r>
              <a:rPr lang="zh-CN" altLang="en-US" sz="2800" b="1">
                <a:solidFill>
                  <a:schemeClr val="bg1"/>
                </a:solidFill>
              </a:rPr>
              <a:t>红</a:t>
            </a:r>
            <a:r>
              <a:rPr lang="zh-CN" sz="2800" b="1">
                <a:solidFill>
                  <a:schemeClr val="bg1"/>
                </a:solidFill>
              </a:rPr>
              <a:t>行情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10244" name="TextBox 1"/>
          <p:cNvSpPr txBox="1"/>
          <p:nvPr>
            <p:custDataLst>
              <p:tags r:id="rId1"/>
            </p:custDataLst>
          </p:nvPr>
        </p:nvSpPr>
        <p:spPr>
          <a:xfrm>
            <a:off x="287020" y="736600"/>
            <a:ext cx="10832465" cy="3784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、趋势策略为主：底仓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浮仓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）底仓：就是从个股突破开始，买入一直持有到破位为止，意在拿大波段。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注：并非拿就一定可以赚大，而是只有拿才有机会赚大。（让利润奔跑）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）浮仓：结果短期波动，做短差。对于个股上下震荡大的时候，可以增厚收益。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9895" y="2779395"/>
            <a:ext cx="86334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实际操作：按慧眼</a:t>
            </a:r>
            <a:r>
              <a:rPr lang="en-US" altLang="zh-CN" sz="2400" b="1">
                <a:solidFill>
                  <a:srgbClr val="FF0000"/>
                </a:solidFill>
              </a:rPr>
              <a:t>K</a:t>
            </a:r>
            <a:r>
              <a:rPr lang="zh-CN" altLang="en-US" sz="2400" b="1">
                <a:solidFill>
                  <a:srgbClr val="FF0000"/>
                </a:solidFill>
              </a:rPr>
              <a:t>线的</a:t>
            </a:r>
            <a:r>
              <a:rPr lang="en-US" altLang="zh-CN" sz="2400" b="1">
                <a:solidFill>
                  <a:srgbClr val="FF0000"/>
                </a:solidFill>
              </a:rPr>
              <a:t>BS</a:t>
            </a:r>
            <a:r>
              <a:rPr lang="zh-CN" altLang="en-US" sz="2400" b="1">
                <a:solidFill>
                  <a:srgbClr val="FF0000"/>
                </a:solidFill>
              </a:rPr>
              <a:t>点进行买卖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9895" y="4754880"/>
            <a:ext cx="9208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实际操作：回踩智能辅助线或金叉买入，死叉或顶背离卖出。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底仓</a:t>
            </a:r>
            <a:r>
              <a:rPr lang="en-US" altLang="zh-CN" sz="2800" b="1">
                <a:solidFill>
                  <a:schemeClr val="bg1"/>
                </a:solidFill>
              </a:rPr>
              <a:t>=BS</a:t>
            </a:r>
            <a:endParaRPr lang="en-US" altLang="zh-CN" sz="28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6476" y="3395666"/>
            <a:ext cx="19048" cy="66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165" y="768350"/>
            <a:ext cx="9641205" cy="5601335"/>
          </a:xfrm>
          <a:prstGeom prst="rect">
            <a:avLst/>
          </a:prstGeom>
        </p:spPr>
      </p:pic>
      <p:sp>
        <p:nvSpPr>
          <p:cNvPr id="7" name="圆角矩形标注 6"/>
          <p:cNvSpPr/>
          <p:nvPr/>
        </p:nvSpPr>
        <p:spPr>
          <a:xfrm>
            <a:off x="1447165" y="4290060"/>
            <a:ext cx="1001395" cy="390525"/>
          </a:xfrm>
          <a:prstGeom prst="wedgeRoundRectCallout">
            <a:avLst>
              <a:gd name="adj1" fmla="val -6686"/>
              <a:gd name="adj2" fmla="val 88048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-2.49%</a:t>
            </a:r>
            <a:endParaRPr lang="en-US" altLang="zh-CN"/>
          </a:p>
        </p:txBody>
      </p:sp>
      <p:sp>
        <p:nvSpPr>
          <p:cNvPr id="8" name="圆角矩形标注 7"/>
          <p:cNvSpPr/>
          <p:nvPr/>
        </p:nvSpPr>
        <p:spPr>
          <a:xfrm>
            <a:off x="1877060" y="5752465"/>
            <a:ext cx="1007745" cy="390525"/>
          </a:xfrm>
          <a:prstGeom prst="wedgeRoundRectCallout">
            <a:avLst>
              <a:gd name="adj1" fmla="val 18313"/>
              <a:gd name="adj2" fmla="val -95691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-3.71%</a:t>
            </a:r>
            <a:endParaRPr lang="en-US" altLang="zh-CN"/>
          </a:p>
        </p:txBody>
      </p:sp>
      <p:sp>
        <p:nvSpPr>
          <p:cNvPr id="9" name="圆角矩形标注 8"/>
          <p:cNvSpPr/>
          <p:nvPr/>
        </p:nvSpPr>
        <p:spPr>
          <a:xfrm>
            <a:off x="2767330" y="4208780"/>
            <a:ext cx="953135" cy="390525"/>
          </a:xfrm>
          <a:prstGeom prst="wedgeRoundRectCallout">
            <a:avLst>
              <a:gd name="adj1" fmla="val -6686"/>
              <a:gd name="adj2" fmla="val 88048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-0.63%</a:t>
            </a:r>
            <a:endParaRPr lang="en-US" altLang="zh-CN"/>
          </a:p>
        </p:txBody>
      </p:sp>
      <p:sp>
        <p:nvSpPr>
          <p:cNvPr id="10" name="圆角矩形标注 9"/>
          <p:cNvSpPr/>
          <p:nvPr/>
        </p:nvSpPr>
        <p:spPr>
          <a:xfrm>
            <a:off x="3185160" y="5752465"/>
            <a:ext cx="989330" cy="390525"/>
          </a:xfrm>
          <a:prstGeom prst="wedgeRoundRectCallout">
            <a:avLst>
              <a:gd name="adj1" fmla="val 18313"/>
              <a:gd name="adj2" fmla="val -95691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-2.96%</a:t>
            </a:r>
            <a:endParaRPr lang="en-US" altLang="zh-CN"/>
          </a:p>
        </p:txBody>
      </p:sp>
      <p:sp>
        <p:nvSpPr>
          <p:cNvPr id="11" name="圆角矩形标注 10"/>
          <p:cNvSpPr/>
          <p:nvPr/>
        </p:nvSpPr>
        <p:spPr>
          <a:xfrm>
            <a:off x="4438650" y="4408170"/>
            <a:ext cx="998220" cy="390525"/>
          </a:xfrm>
          <a:prstGeom prst="wedgeRoundRectCallout">
            <a:avLst>
              <a:gd name="adj1" fmla="val -6686"/>
              <a:gd name="adj2" fmla="val 88048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5.68%</a:t>
            </a:r>
            <a:endParaRPr lang="en-US" altLang="zh-CN"/>
          </a:p>
        </p:txBody>
      </p:sp>
      <p:sp>
        <p:nvSpPr>
          <p:cNvPr id="12" name="圆角矩形标注 11"/>
          <p:cNvSpPr/>
          <p:nvPr/>
        </p:nvSpPr>
        <p:spPr>
          <a:xfrm>
            <a:off x="6096000" y="2700655"/>
            <a:ext cx="1298575" cy="626745"/>
          </a:xfrm>
          <a:prstGeom prst="wedgeRoundRectCallout">
            <a:avLst>
              <a:gd name="adj1" fmla="val 67457"/>
              <a:gd name="adj2" fmla="val 92451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248.3%</a:t>
            </a:r>
            <a:endParaRPr lang="en-US" altLang="zh-CN"/>
          </a:p>
        </p:txBody>
      </p:sp>
      <p:sp>
        <p:nvSpPr>
          <p:cNvPr id="13" name="圆角矩形标注 12"/>
          <p:cNvSpPr/>
          <p:nvPr/>
        </p:nvSpPr>
        <p:spPr>
          <a:xfrm>
            <a:off x="8470900" y="1020445"/>
            <a:ext cx="1035685" cy="390525"/>
          </a:xfrm>
          <a:prstGeom prst="wedgeRoundRectCallout">
            <a:avLst>
              <a:gd name="adj1" fmla="val 59574"/>
              <a:gd name="adj2" fmla="val 104308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6.32%</a:t>
            </a:r>
            <a:endParaRPr lang="en-US" altLang="zh-CN"/>
          </a:p>
        </p:txBody>
      </p:sp>
      <p:sp>
        <p:nvSpPr>
          <p:cNvPr id="3" name="文本框 2"/>
          <p:cNvSpPr txBox="1"/>
          <p:nvPr/>
        </p:nvSpPr>
        <p:spPr>
          <a:xfrm>
            <a:off x="127635" y="6199505"/>
            <a:ext cx="12018645" cy="5302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 b="1">
                <a:solidFill>
                  <a:srgbClr val="FF0000"/>
                </a:solidFill>
              </a:rPr>
              <a:t>以上为特定条件、特定时间区间下的历史业绩，不代表普遍现象，历史涨幅不预示其未来表现，过往收益亦不代表未来收益承诺。</a:t>
            </a:r>
            <a:endParaRPr lang="zh-CN" altLang="en-US" sz="1400" b="1">
              <a:solidFill>
                <a:srgbClr val="FF0000"/>
              </a:solidFill>
            </a:endParaRPr>
          </a:p>
          <a:p>
            <a:r>
              <a:rPr lang="zh-CN" altLang="en-US" sz="1400" b="1">
                <a:solidFill>
                  <a:srgbClr val="FF0000"/>
                </a:solidFill>
              </a:rPr>
              <a:t>市场有风险，投资需谨慎！</a:t>
            </a:r>
            <a:endParaRPr lang="zh-CN" altLang="en-US" sz="1400" b="1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55650"/>
            <a:ext cx="12192000" cy="53467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案例讲解展示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6476" y="3395666"/>
            <a:ext cx="19048" cy="66667"/>
          </a:xfrm>
          <a:prstGeom prst="rect">
            <a:avLst/>
          </a:prstGeom>
        </p:spPr>
      </p:pic>
      <p:sp>
        <p:nvSpPr>
          <p:cNvPr id="3" name="圆角矩形标注 2"/>
          <p:cNvSpPr/>
          <p:nvPr/>
        </p:nvSpPr>
        <p:spPr>
          <a:xfrm>
            <a:off x="109855" y="4835525"/>
            <a:ext cx="1162685" cy="617220"/>
          </a:xfrm>
          <a:prstGeom prst="wedgeRoundRectCallout">
            <a:avLst>
              <a:gd name="adj1" fmla="val -14664"/>
              <a:gd name="adj2" fmla="val -75823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-2.68%</a:t>
            </a:r>
            <a:endParaRPr lang="en-US" altLang="zh-CN"/>
          </a:p>
        </p:txBody>
      </p:sp>
      <p:sp>
        <p:nvSpPr>
          <p:cNvPr id="6" name="圆角矩形标注 5"/>
          <p:cNvSpPr/>
          <p:nvPr/>
        </p:nvSpPr>
        <p:spPr>
          <a:xfrm>
            <a:off x="1363980" y="4899660"/>
            <a:ext cx="1162685" cy="617220"/>
          </a:xfrm>
          <a:prstGeom prst="wedgeRoundRectCallout">
            <a:avLst>
              <a:gd name="adj1" fmla="val -12315"/>
              <a:gd name="adj2" fmla="val -103806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-2.06%</a:t>
            </a:r>
            <a:endParaRPr lang="en-US" altLang="zh-CN"/>
          </a:p>
        </p:txBody>
      </p:sp>
      <p:sp>
        <p:nvSpPr>
          <p:cNvPr id="8" name="圆角矩形标注 7"/>
          <p:cNvSpPr/>
          <p:nvPr/>
        </p:nvSpPr>
        <p:spPr>
          <a:xfrm>
            <a:off x="55880" y="3175000"/>
            <a:ext cx="1162685" cy="617220"/>
          </a:xfrm>
          <a:prstGeom prst="wedgeRoundRectCallout">
            <a:avLst>
              <a:gd name="adj1" fmla="val 11114"/>
              <a:gd name="adj2" fmla="val 87551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8.10%</a:t>
            </a:r>
            <a:endParaRPr lang="en-US" altLang="zh-CN"/>
          </a:p>
        </p:txBody>
      </p:sp>
      <p:sp>
        <p:nvSpPr>
          <p:cNvPr id="9" name="圆角矩形标注 8"/>
          <p:cNvSpPr/>
          <p:nvPr/>
        </p:nvSpPr>
        <p:spPr>
          <a:xfrm>
            <a:off x="1272540" y="3120390"/>
            <a:ext cx="1162685" cy="617220"/>
          </a:xfrm>
          <a:prstGeom prst="wedgeRoundRectCallout">
            <a:avLst>
              <a:gd name="adj1" fmla="val -33397"/>
              <a:gd name="adj2" fmla="val 113991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2.77%</a:t>
            </a:r>
            <a:endParaRPr lang="en-US" altLang="zh-CN"/>
          </a:p>
        </p:txBody>
      </p:sp>
      <p:sp>
        <p:nvSpPr>
          <p:cNvPr id="10" name="圆角矩形标注 9"/>
          <p:cNvSpPr/>
          <p:nvPr/>
        </p:nvSpPr>
        <p:spPr>
          <a:xfrm>
            <a:off x="2581275" y="4899660"/>
            <a:ext cx="1162685" cy="617220"/>
          </a:xfrm>
          <a:prstGeom prst="wedgeRoundRectCallout">
            <a:avLst>
              <a:gd name="adj1" fmla="val -71682"/>
              <a:gd name="adj2" fmla="val -100823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-1.34%</a:t>
            </a:r>
            <a:endParaRPr lang="en-US" altLang="zh-CN"/>
          </a:p>
        </p:txBody>
      </p:sp>
      <p:sp>
        <p:nvSpPr>
          <p:cNvPr id="11" name="圆角矩形标注 10"/>
          <p:cNvSpPr/>
          <p:nvPr/>
        </p:nvSpPr>
        <p:spPr>
          <a:xfrm>
            <a:off x="2489200" y="3120390"/>
            <a:ext cx="1162685" cy="617220"/>
          </a:xfrm>
          <a:prstGeom prst="wedgeRoundRectCallout">
            <a:avLst>
              <a:gd name="adj1" fmla="val -39677"/>
              <a:gd name="adj2" fmla="val 112654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1.53%</a:t>
            </a:r>
            <a:endParaRPr lang="en-US" altLang="zh-CN"/>
          </a:p>
        </p:txBody>
      </p:sp>
      <p:sp>
        <p:nvSpPr>
          <p:cNvPr id="12" name="圆角矩形标注 11"/>
          <p:cNvSpPr/>
          <p:nvPr/>
        </p:nvSpPr>
        <p:spPr>
          <a:xfrm>
            <a:off x="3498215" y="4180840"/>
            <a:ext cx="1162685" cy="617220"/>
          </a:xfrm>
          <a:prstGeom prst="wedgeRoundRectCallout">
            <a:avLst>
              <a:gd name="adj1" fmla="val -80311"/>
              <a:gd name="adj2" fmla="val -44855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21.25%</a:t>
            </a:r>
            <a:endParaRPr lang="en-US" altLang="zh-CN"/>
          </a:p>
        </p:txBody>
      </p:sp>
      <p:sp>
        <p:nvSpPr>
          <p:cNvPr id="13" name="圆角矩形标注 12"/>
          <p:cNvSpPr/>
          <p:nvPr/>
        </p:nvSpPr>
        <p:spPr>
          <a:xfrm>
            <a:off x="3025775" y="2265680"/>
            <a:ext cx="1162685" cy="617220"/>
          </a:xfrm>
          <a:prstGeom prst="wedgeRoundRectCallout">
            <a:avLst>
              <a:gd name="adj1" fmla="val 10294"/>
              <a:gd name="adj2" fmla="val 128806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6.82%</a:t>
            </a:r>
            <a:endParaRPr lang="en-US" altLang="zh-CN"/>
          </a:p>
        </p:txBody>
      </p:sp>
      <p:sp>
        <p:nvSpPr>
          <p:cNvPr id="14" name="圆角矩形标注 13"/>
          <p:cNvSpPr/>
          <p:nvPr/>
        </p:nvSpPr>
        <p:spPr>
          <a:xfrm>
            <a:off x="4261485" y="2392680"/>
            <a:ext cx="1162685" cy="617220"/>
          </a:xfrm>
          <a:prstGeom prst="wedgeRoundRectCallout">
            <a:avLst>
              <a:gd name="adj1" fmla="val -43610"/>
              <a:gd name="adj2" fmla="val 89094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-5.28%</a:t>
            </a:r>
            <a:endParaRPr lang="en-US" altLang="zh-CN"/>
          </a:p>
        </p:txBody>
      </p:sp>
      <p:sp>
        <p:nvSpPr>
          <p:cNvPr id="15" name="圆角矩形标注 14"/>
          <p:cNvSpPr/>
          <p:nvPr/>
        </p:nvSpPr>
        <p:spPr>
          <a:xfrm>
            <a:off x="4733925" y="4180840"/>
            <a:ext cx="1162685" cy="617220"/>
          </a:xfrm>
          <a:prstGeom prst="wedgeRoundRectCallout">
            <a:avLst>
              <a:gd name="adj1" fmla="val -32632"/>
              <a:gd name="adj2" fmla="val -97839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-2.25%</a:t>
            </a:r>
            <a:endParaRPr lang="en-US" altLang="zh-CN"/>
          </a:p>
        </p:txBody>
      </p:sp>
      <p:sp>
        <p:nvSpPr>
          <p:cNvPr id="16" name="圆角矩形标注 15"/>
          <p:cNvSpPr/>
          <p:nvPr/>
        </p:nvSpPr>
        <p:spPr>
          <a:xfrm>
            <a:off x="5497195" y="2265680"/>
            <a:ext cx="1162685" cy="617220"/>
          </a:xfrm>
          <a:prstGeom prst="wedgeRoundRectCallout">
            <a:avLst>
              <a:gd name="adj1" fmla="val -63872"/>
              <a:gd name="adj2" fmla="val 100823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12.16%</a:t>
            </a:r>
            <a:endParaRPr lang="en-US" altLang="zh-CN"/>
          </a:p>
        </p:txBody>
      </p:sp>
      <p:sp>
        <p:nvSpPr>
          <p:cNvPr id="18" name="矩形 17"/>
          <p:cNvSpPr/>
          <p:nvPr/>
        </p:nvSpPr>
        <p:spPr>
          <a:xfrm>
            <a:off x="9170670" y="1569720"/>
            <a:ext cx="2969260" cy="4532630"/>
          </a:xfrm>
          <a:prstGeom prst="rect">
            <a:avLst/>
          </a:prstGeom>
        </p:spPr>
        <p:style>
          <a:lnRef idx="0">
            <a:srgbClr val="FFFFFF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>
                <a:sym typeface="+mn-ea"/>
              </a:rPr>
              <a:t>芯片</a:t>
            </a:r>
            <a:r>
              <a:rPr lang="en-US" altLang="zh-CN">
                <a:sym typeface="+mn-ea"/>
              </a:rPr>
              <a:t>ETF</a:t>
            </a:r>
            <a:r>
              <a:rPr lang="zh-CN" altLang="en-US"/>
              <a:t>总结</a:t>
            </a:r>
            <a:endParaRPr lang="zh-CN" altLang="en-US"/>
          </a:p>
          <a:p>
            <a:pPr algn="ctr"/>
            <a:endParaRPr lang="zh-CN" altLang="en-US"/>
          </a:p>
          <a:p>
            <a:pPr algn="ctr"/>
            <a:r>
              <a:rPr lang="en-US" altLang="zh-CN"/>
              <a:t>2025</a:t>
            </a:r>
            <a:r>
              <a:rPr lang="zh-CN" altLang="en-US"/>
              <a:t>年</a:t>
            </a:r>
            <a:r>
              <a:rPr lang="en-US" altLang="zh-CN"/>
              <a:t>1</a:t>
            </a:r>
            <a:r>
              <a:rPr lang="zh-CN" altLang="en-US"/>
              <a:t>月至</a:t>
            </a:r>
            <a:r>
              <a:rPr lang="en-US" altLang="zh-CN"/>
              <a:t>2026</a:t>
            </a:r>
            <a:r>
              <a:rPr lang="zh-CN" altLang="en-US"/>
              <a:t>年</a:t>
            </a:r>
            <a:r>
              <a:rPr lang="en-US" altLang="zh-CN"/>
              <a:t>6</a:t>
            </a:r>
            <a:r>
              <a:rPr lang="zh-CN" altLang="en-US"/>
              <a:t>月</a:t>
            </a:r>
            <a:endParaRPr lang="zh-CN" altLang="en-US"/>
          </a:p>
          <a:p>
            <a:pPr algn="ctr"/>
            <a:r>
              <a:rPr lang="zh-CN" altLang="en-US"/>
              <a:t>按慧眼</a:t>
            </a:r>
            <a:r>
              <a:rPr lang="en-US" altLang="zh-CN"/>
              <a:t>K</a:t>
            </a:r>
            <a:r>
              <a:rPr lang="zh-CN" altLang="en-US"/>
              <a:t>线</a:t>
            </a:r>
            <a:r>
              <a:rPr lang="en-US" altLang="zh-CN"/>
              <a:t>BS</a:t>
            </a:r>
            <a:r>
              <a:rPr lang="zh-CN" altLang="en-US"/>
              <a:t>点交易</a:t>
            </a:r>
            <a:endParaRPr lang="zh-CN" altLang="en-US"/>
          </a:p>
          <a:p>
            <a:pPr algn="ctr"/>
            <a:r>
              <a:rPr lang="zh-CN" altLang="en-US"/>
              <a:t>一共交易</a:t>
            </a:r>
            <a:r>
              <a:rPr lang="en-US" altLang="zh-CN"/>
              <a:t>13</a:t>
            </a:r>
            <a:r>
              <a:rPr lang="zh-CN" altLang="en-US"/>
              <a:t>次</a:t>
            </a:r>
            <a:endParaRPr lang="zh-CN" altLang="en-US"/>
          </a:p>
          <a:p>
            <a:pPr algn="ctr"/>
            <a:r>
              <a:rPr lang="zh-CN" altLang="en-US"/>
              <a:t>其中</a:t>
            </a:r>
            <a:r>
              <a:rPr lang="en-US" altLang="zh-CN"/>
              <a:t>6</a:t>
            </a:r>
            <a:r>
              <a:rPr lang="zh-CN" altLang="en-US"/>
              <a:t>次亏损，</a:t>
            </a:r>
            <a:r>
              <a:rPr lang="en-US" altLang="zh-CN"/>
              <a:t>7</a:t>
            </a:r>
            <a:r>
              <a:rPr lang="zh-CN" altLang="en-US"/>
              <a:t>次盈利</a:t>
            </a:r>
            <a:endParaRPr lang="zh-CN" altLang="en-US"/>
          </a:p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胜率为：</a:t>
            </a:r>
            <a:r>
              <a:rPr lang="en-US" altLang="zh-CN" sz="2800" b="1">
                <a:solidFill>
                  <a:srgbClr val="FF0000"/>
                </a:solidFill>
              </a:rPr>
              <a:t>53.8%</a:t>
            </a:r>
            <a:endParaRPr lang="en-US" altLang="zh-CN" sz="2800" b="1">
              <a:solidFill>
                <a:srgbClr val="FF0000"/>
              </a:solidFill>
            </a:endParaRPr>
          </a:p>
          <a:p>
            <a:pPr algn="ctr"/>
            <a:r>
              <a:rPr lang="zh-CN" altLang="en-US"/>
              <a:t>总盈利为：</a:t>
            </a:r>
            <a:r>
              <a:rPr lang="en-US" altLang="zh-CN"/>
              <a:t>94.09%</a:t>
            </a:r>
            <a:endParaRPr lang="en-US" altLang="zh-CN"/>
          </a:p>
          <a:p>
            <a:pPr algn="ctr"/>
            <a:r>
              <a:rPr lang="zh-CN" altLang="en-US"/>
              <a:t>总亏损为：</a:t>
            </a:r>
            <a:r>
              <a:rPr lang="en-US" altLang="zh-CN"/>
              <a:t>-19.4%</a:t>
            </a:r>
            <a:endParaRPr lang="en-US" altLang="zh-CN"/>
          </a:p>
          <a:p>
            <a:pPr algn="ctr"/>
            <a:r>
              <a:rPr lang="zh-CN" altLang="en-US"/>
              <a:t>平均盈利：</a:t>
            </a:r>
            <a:r>
              <a:rPr lang="en-US" altLang="zh-CN"/>
              <a:t>13.44%</a:t>
            </a:r>
            <a:endParaRPr lang="en-US" altLang="zh-CN"/>
          </a:p>
          <a:p>
            <a:pPr algn="ctr"/>
            <a:r>
              <a:rPr lang="zh-CN" altLang="en-US"/>
              <a:t>平均亏损：</a:t>
            </a:r>
            <a:r>
              <a:rPr lang="en-US" altLang="zh-CN"/>
              <a:t>3.23%</a:t>
            </a:r>
            <a:endParaRPr lang="en-US" altLang="zh-CN"/>
          </a:p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盈亏比为：</a:t>
            </a:r>
            <a:r>
              <a:rPr lang="en-US" altLang="zh-CN" sz="2800" b="1">
                <a:solidFill>
                  <a:srgbClr val="FF0000"/>
                </a:solidFill>
              </a:rPr>
              <a:t>4.16:1</a:t>
            </a:r>
            <a:endParaRPr lang="en-US" altLang="zh-CN" sz="2800" b="1">
              <a:solidFill>
                <a:srgbClr val="FF0000"/>
              </a:solidFill>
            </a:endParaRPr>
          </a:p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净盈利：</a:t>
            </a:r>
            <a:r>
              <a:rPr lang="en-US" altLang="zh-CN" sz="2800" b="1">
                <a:solidFill>
                  <a:srgbClr val="FF0000"/>
                </a:solidFill>
              </a:rPr>
              <a:t>74.69%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  <p:sp>
        <p:nvSpPr>
          <p:cNvPr id="19" name="圆角矩形标注 18"/>
          <p:cNvSpPr/>
          <p:nvPr/>
        </p:nvSpPr>
        <p:spPr>
          <a:xfrm>
            <a:off x="5969635" y="4108450"/>
            <a:ext cx="1162685" cy="617220"/>
          </a:xfrm>
          <a:prstGeom prst="wedgeRoundRectCallout">
            <a:avLst>
              <a:gd name="adj1" fmla="val -52129"/>
              <a:gd name="adj2" fmla="val -144855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-5.79%</a:t>
            </a:r>
            <a:endParaRPr lang="en-US" altLang="zh-CN"/>
          </a:p>
        </p:txBody>
      </p:sp>
      <p:sp>
        <p:nvSpPr>
          <p:cNvPr id="20" name="圆角矩形标注 19"/>
          <p:cNvSpPr/>
          <p:nvPr/>
        </p:nvSpPr>
        <p:spPr>
          <a:xfrm>
            <a:off x="7056755" y="3120390"/>
            <a:ext cx="1162685" cy="617220"/>
          </a:xfrm>
          <a:prstGeom prst="wedgeRoundRectCallout">
            <a:avLst>
              <a:gd name="adj1" fmla="val -72446"/>
              <a:gd name="adj2" fmla="val -52263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41.46%</a:t>
            </a:r>
            <a:endParaRPr lang="en-US" altLang="zh-CN"/>
          </a:p>
        </p:txBody>
      </p:sp>
      <p:sp>
        <p:nvSpPr>
          <p:cNvPr id="4" name="文本框 3"/>
          <p:cNvSpPr txBox="1"/>
          <p:nvPr/>
        </p:nvSpPr>
        <p:spPr>
          <a:xfrm>
            <a:off x="127635" y="6096000"/>
            <a:ext cx="12018645" cy="5302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 b="1">
                <a:solidFill>
                  <a:srgbClr val="FF0000"/>
                </a:solidFill>
              </a:rPr>
              <a:t>以上为特定条件、特定时间区间下的历史业绩，不代表普遍现象，历史涨幅不预示其未来表现，过往收益亦不代表未来收益承诺。</a:t>
            </a:r>
            <a:endParaRPr lang="zh-CN" altLang="en-US" sz="1400" b="1">
              <a:solidFill>
                <a:srgbClr val="FF0000"/>
              </a:solidFill>
            </a:endParaRPr>
          </a:p>
          <a:p>
            <a:r>
              <a:rPr lang="zh-CN" altLang="en-US" sz="1400" b="1">
                <a:solidFill>
                  <a:srgbClr val="FF0000"/>
                </a:solidFill>
              </a:rPr>
              <a:t>市场有风险，投资需谨慎！</a:t>
            </a:r>
            <a:endParaRPr lang="zh-CN" altLang="en-US" sz="1400" b="1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文本框 10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慧眼</a:t>
            </a:r>
            <a:r>
              <a:rPr lang="en-US" altLang="zh-CN" sz="2800" b="1">
                <a:solidFill>
                  <a:schemeClr val="bg1"/>
                </a:solidFill>
              </a:rPr>
              <a:t>K</a:t>
            </a:r>
            <a:r>
              <a:rPr lang="zh-CN" altLang="en-US" sz="2800" b="1">
                <a:solidFill>
                  <a:schemeClr val="bg1"/>
                </a:solidFill>
              </a:rPr>
              <a:t>线条件单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280" y="1433830"/>
            <a:ext cx="3009900" cy="399097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850" y="1433830"/>
            <a:ext cx="3027045" cy="399097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12" name="文本框 11"/>
          <p:cNvSpPr txBox="1"/>
          <p:nvPr/>
        </p:nvSpPr>
        <p:spPr>
          <a:xfrm>
            <a:off x="7114540" y="1360805"/>
            <a:ext cx="4421505" cy="49618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sz="2400" b="1">
                <a:solidFill>
                  <a:srgbClr val="FF0000"/>
                </a:solidFill>
              </a:rPr>
              <a:t>对于看好的标的，可以设好慧眼</a:t>
            </a:r>
            <a:r>
              <a:rPr lang="en-US" altLang="zh-CN" sz="2400" b="1">
                <a:solidFill>
                  <a:srgbClr val="FF0000"/>
                </a:solidFill>
              </a:rPr>
              <a:t>k</a:t>
            </a:r>
            <a:r>
              <a:rPr lang="zh-CN" altLang="en-US" sz="2400" b="1">
                <a:solidFill>
                  <a:srgbClr val="FF0000"/>
                </a:solidFill>
              </a:rPr>
              <a:t>线条件单，一旦个股</a:t>
            </a:r>
            <a:r>
              <a:rPr lang="en-US" altLang="zh-CN" sz="2400" b="1">
                <a:solidFill>
                  <a:srgbClr val="FF0000"/>
                </a:solidFill>
              </a:rPr>
              <a:t>/ETF</a:t>
            </a:r>
            <a:r>
              <a:rPr lang="zh-CN" altLang="en-US" sz="2400" b="1">
                <a:solidFill>
                  <a:srgbClr val="FF0000"/>
                </a:solidFill>
              </a:rPr>
              <a:t>出现慧眼</a:t>
            </a:r>
            <a:r>
              <a:rPr lang="en-US" altLang="zh-CN" sz="2400" b="1">
                <a:solidFill>
                  <a:srgbClr val="FF0000"/>
                </a:solidFill>
              </a:rPr>
              <a:t>B</a:t>
            </a:r>
            <a:r>
              <a:rPr lang="zh-CN" altLang="en-US" sz="2400" b="1">
                <a:solidFill>
                  <a:srgbClr val="FF0000"/>
                </a:solidFill>
              </a:rPr>
              <a:t>点的时候，则系统会自动委托买入；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2400" b="1">
              <a:solidFill>
                <a:srgbClr val="FF0000"/>
              </a:solidFill>
            </a:endParaRPr>
          </a:p>
          <a:p>
            <a:r>
              <a:rPr lang="zh-CN" altLang="en-US" sz="2400" b="1">
                <a:solidFill>
                  <a:srgbClr val="FF0000"/>
                </a:solidFill>
              </a:rPr>
              <a:t>在个股成功买入之后，再设一下慧眼</a:t>
            </a:r>
            <a:r>
              <a:rPr lang="en-US" altLang="zh-CN" sz="2400" b="1">
                <a:solidFill>
                  <a:srgbClr val="FF0000"/>
                </a:solidFill>
              </a:rPr>
              <a:t>K</a:t>
            </a:r>
            <a:r>
              <a:rPr lang="zh-CN" altLang="en-US" sz="2400" b="1">
                <a:solidFill>
                  <a:srgbClr val="FF0000"/>
                </a:solidFill>
              </a:rPr>
              <a:t>线条件单卖出，一旦个股</a:t>
            </a:r>
            <a:r>
              <a:rPr lang="en-US" altLang="zh-CN" sz="2400" b="1">
                <a:solidFill>
                  <a:srgbClr val="FF0000"/>
                </a:solidFill>
              </a:rPr>
              <a:t>/ETF</a:t>
            </a:r>
            <a:r>
              <a:rPr lang="zh-CN" altLang="en-US" sz="2400" b="1">
                <a:solidFill>
                  <a:srgbClr val="FF0000"/>
                </a:solidFill>
              </a:rPr>
              <a:t>出现</a:t>
            </a:r>
            <a:r>
              <a:rPr lang="en-US" altLang="zh-CN" sz="2400" b="1">
                <a:solidFill>
                  <a:srgbClr val="FF0000"/>
                </a:solidFill>
              </a:rPr>
              <a:t>S</a:t>
            </a:r>
            <a:r>
              <a:rPr lang="zh-CN" altLang="en-US" sz="2400" b="1">
                <a:solidFill>
                  <a:srgbClr val="FF0000"/>
                </a:solidFill>
              </a:rPr>
              <a:t>点时，则系统会自动委托卖出。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2400" b="1">
              <a:solidFill>
                <a:srgbClr val="FF0000"/>
              </a:solidFill>
            </a:endParaRPr>
          </a:p>
          <a:p>
            <a:r>
              <a:rPr lang="zh-CN" altLang="en-US" sz="2400" b="1">
                <a:solidFill>
                  <a:srgbClr val="FF0000"/>
                </a:solidFill>
              </a:rPr>
              <a:t>每天收盘后看一眼，需要的时候操作一次即可，</a:t>
            </a:r>
            <a:r>
              <a:rPr lang="en-US" altLang="zh-CN" sz="2400" b="1">
                <a:solidFill>
                  <a:srgbClr val="FF0000"/>
                </a:solidFill>
              </a:rPr>
              <a:t> </a:t>
            </a:r>
            <a:r>
              <a:rPr lang="zh-CN" altLang="en-US" sz="2400" b="1">
                <a:solidFill>
                  <a:srgbClr val="FF0000"/>
                </a:solidFill>
              </a:rPr>
              <a:t>同一只个股正常一年操作不过超过</a:t>
            </a:r>
            <a:r>
              <a:rPr lang="en-US" altLang="zh-CN" sz="2400" b="1">
                <a:solidFill>
                  <a:srgbClr val="FF0000"/>
                </a:solidFill>
              </a:rPr>
              <a:t>12</a:t>
            </a:r>
            <a:r>
              <a:rPr lang="zh-CN" altLang="en-US" sz="2400" b="1">
                <a:solidFill>
                  <a:srgbClr val="FF0000"/>
                </a:solidFill>
              </a:rPr>
              <a:t>次。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4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5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6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7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8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9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1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2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PP_MARK_KEY" val="257877f6-fe8c-4c47-ab4c-274c99a6a791"/>
  <p:tag name="COMMONDATA" val="eyJoZGlkIjoiOWFhYzUwZWNmOTk3M2Y1MTI5MjBiOWM4Y2UyNjJjNzUifQ=="/>
  <p:tag name="commondata" val="eyJoZGlkIjoiNjIxZDM2NzczYzIxNjM3NjQ4OTA5MWY3NTZjMjQ0NWEifQ=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1260</Words>
  <Application>WPS 演示</Application>
  <PresentationFormat>宽屏</PresentationFormat>
  <Paragraphs>141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2" baseType="lpstr">
      <vt:lpstr>Arial</vt:lpstr>
      <vt:lpstr>宋体</vt:lpstr>
      <vt:lpstr>Wingdings</vt:lpstr>
      <vt:lpstr>微软雅黑</vt:lpstr>
      <vt:lpstr>Wingdings</vt:lpstr>
      <vt:lpstr>优设标题黑</vt:lpstr>
      <vt:lpstr>黑体</vt:lpstr>
      <vt:lpstr>微软雅黑 Light</vt:lpstr>
      <vt:lpstr>思源黑体 CN Normal</vt:lpstr>
      <vt:lpstr>思源黑体 CN Light</vt:lpstr>
      <vt:lpstr>思源黑体 CN Bold</vt:lpstr>
      <vt:lpstr>思源黑体 CN Regular</vt:lpstr>
      <vt:lpstr>Impact</vt:lpstr>
      <vt:lpstr>Arial Unicode MS</vt:lpstr>
      <vt:lpstr>Calibri</vt:lpstr>
      <vt:lpstr>优设标题黑</vt:lpstr>
      <vt:lpstr>文道标题黑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WPS_1225880857</cp:lastModifiedBy>
  <cp:revision>770</cp:revision>
  <dcterms:created xsi:type="dcterms:W3CDTF">2019-06-19T02:08:00Z</dcterms:created>
  <dcterms:modified xsi:type="dcterms:W3CDTF">2026-09-15T08:14:14Z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59BC3DF784374FFE9248BDD012039189_13</vt:lpwstr>
  </property>
</Properties>
</file>